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4" r:id="rId2"/>
  </p:sldMasterIdLst>
  <p:notesMasterIdLst>
    <p:notesMasterId r:id="rId62"/>
  </p:notesMasterIdLst>
  <p:sldIdLst>
    <p:sldId id="1241" r:id="rId3"/>
    <p:sldId id="1147" r:id="rId4"/>
    <p:sldId id="1148" r:id="rId5"/>
    <p:sldId id="1149" r:id="rId6"/>
    <p:sldId id="1150" r:id="rId7"/>
    <p:sldId id="1151" r:id="rId8"/>
    <p:sldId id="1152" r:id="rId9"/>
    <p:sldId id="1153" r:id="rId10"/>
    <p:sldId id="1242" r:id="rId11"/>
    <p:sldId id="1243" r:id="rId12"/>
    <p:sldId id="1244" r:id="rId13"/>
    <p:sldId id="1245" r:id="rId14"/>
    <p:sldId id="1246" r:id="rId15"/>
    <p:sldId id="1247" r:id="rId16"/>
    <p:sldId id="1248" r:id="rId17"/>
    <p:sldId id="1249" r:id="rId18"/>
    <p:sldId id="1250" r:id="rId19"/>
    <p:sldId id="1251" r:id="rId20"/>
    <p:sldId id="1252" r:id="rId21"/>
    <p:sldId id="1253" r:id="rId22"/>
    <p:sldId id="1254" r:id="rId23"/>
    <p:sldId id="1255" r:id="rId24"/>
    <p:sldId id="1256" r:id="rId25"/>
    <p:sldId id="1257" r:id="rId26"/>
    <p:sldId id="1258" r:id="rId27"/>
    <p:sldId id="1259" r:id="rId28"/>
    <p:sldId id="1260" r:id="rId29"/>
    <p:sldId id="1261" r:id="rId30"/>
    <p:sldId id="1262" r:id="rId31"/>
    <p:sldId id="1263" r:id="rId32"/>
    <p:sldId id="1264" r:id="rId33"/>
    <p:sldId id="1265" r:id="rId34"/>
    <p:sldId id="1266" r:id="rId35"/>
    <p:sldId id="1267" r:id="rId36"/>
    <p:sldId id="1268" r:id="rId37"/>
    <p:sldId id="1269" r:id="rId38"/>
    <p:sldId id="1270" r:id="rId39"/>
    <p:sldId id="1271" r:id="rId40"/>
    <p:sldId id="1272" r:id="rId41"/>
    <p:sldId id="1273" r:id="rId42"/>
    <p:sldId id="1274" r:id="rId43"/>
    <p:sldId id="1275" r:id="rId44"/>
    <p:sldId id="1276" r:id="rId45"/>
    <p:sldId id="1277" r:id="rId46"/>
    <p:sldId id="1278" r:id="rId47"/>
    <p:sldId id="1279" r:id="rId48"/>
    <p:sldId id="1280" r:id="rId49"/>
    <p:sldId id="1281" r:id="rId50"/>
    <p:sldId id="1282" r:id="rId51"/>
    <p:sldId id="1283" r:id="rId52"/>
    <p:sldId id="1284" r:id="rId53"/>
    <p:sldId id="1285" r:id="rId54"/>
    <p:sldId id="1286" r:id="rId55"/>
    <p:sldId id="1287" r:id="rId56"/>
    <p:sldId id="1288" r:id="rId57"/>
    <p:sldId id="1289" r:id="rId58"/>
    <p:sldId id="1290" r:id="rId59"/>
    <p:sldId id="1291" r:id="rId60"/>
    <p:sldId id="1292" r:id="rId6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0">
          <p15:clr>
            <a:srgbClr val="A4A3A4"/>
          </p15:clr>
        </p15:guide>
        <p15:guide id="2" orient="horz" pos="1822">
          <p15:clr>
            <a:srgbClr val="A4A3A4"/>
          </p15:clr>
        </p15:guide>
        <p15:guide id="3" orient="horz" pos="2340">
          <p15:clr>
            <a:srgbClr val="A4A3A4"/>
          </p15:clr>
        </p15:guide>
        <p15:guide id="4" pos="3804">
          <p15:clr>
            <a:srgbClr val="A4A3A4"/>
          </p15:clr>
        </p15:guide>
        <p15:guide id="5" pos="746">
          <p15:clr>
            <a:srgbClr val="A4A3A4"/>
          </p15:clr>
        </p15:guide>
        <p15:guide id="6" pos="6994">
          <p15:clr>
            <a:srgbClr val="A4A3A4"/>
          </p15:clr>
        </p15:guide>
        <p15:guide id="7" pos="878">
          <p15:clr>
            <a:srgbClr val="A4A3A4"/>
          </p15:clr>
        </p15:guide>
        <p15:guide id="8" pos="747">
          <p15:clr>
            <a:srgbClr val="A4A3A4"/>
          </p15:clr>
        </p15:guide>
        <p15:guide id="9" pos="6995">
          <p15:clr>
            <a:srgbClr val="A4A3A4"/>
          </p15:clr>
        </p15:guide>
        <p15:guide id="10" pos="879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张启成" initials="张启成" lastIdx="1" clrIdx="0"/>
  <p:cmAuthor id="2" name="WJZ" initials="W" lastIdx="2" clrIdx="1">
    <p:extLst>
      <p:ext uri="{19B8F6BF-5375-455C-9EA6-DF929625EA0E}">
        <p15:presenceInfo xmlns:p15="http://schemas.microsoft.com/office/powerpoint/2012/main" userId="WJZ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0066FF"/>
    <a:srgbClr val="FDF9AD"/>
    <a:srgbClr val="74E8F8"/>
    <a:srgbClr val="FF65A3"/>
    <a:srgbClr val="F3F3F3"/>
    <a:srgbClr val="F0F0F0"/>
    <a:srgbClr val="F5F5F5"/>
    <a:srgbClr val="FF9900"/>
    <a:srgbClr val="00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713" autoAdjust="0"/>
    <p:restoredTop sz="88159" autoAdjust="0"/>
  </p:normalViewPr>
  <p:slideViewPr>
    <p:cSldViewPr snapToGrid="0" showGuides="1">
      <p:cViewPr varScale="1">
        <p:scale>
          <a:sx n="98" d="100"/>
          <a:sy n="98" d="100"/>
        </p:scale>
        <p:origin x="72" y="96"/>
      </p:cViewPr>
      <p:guideLst>
        <p:guide orient="horz" pos="2110"/>
        <p:guide orient="horz" pos="1822"/>
        <p:guide orient="horz" pos="2340"/>
        <p:guide pos="3804"/>
        <p:guide pos="746"/>
        <p:guide pos="6994"/>
        <p:guide pos="878"/>
        <p:guide pos="747"/>
        <p:guide pos="6995"/>
        <p:guide pos="879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commentAuthors" Target="commentAuthor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image" Target="../media/image1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FB3321-9625-48D7-A91D-CD4FF8EA26CB}" type="datetimeFigureOut">
              <a:rPr lang="zh-CN" altLang="en-US" smtClean="0"/>
              <a:pPr/>
              <a:t>2022/4/10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41EC39-8C03-4A1B-8776-95A63998E4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2423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1EC39-8C03-4A1B-8776-95A63998E423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6752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1EC39-8C03-4A1B-8776-95A63998E423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2457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1EC39-8C03-4A1B-8776-95A63998E423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32741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1EC39-8C03-4A1B-8776-95A63998E423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04800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1EC39-8C03-4A1B-8776-95A63998E423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33766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1EC39-8C03-4A1B-8776-95A63998E423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15009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1EC39-8C03-4A1B-8776-95A63998E423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68342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不同通信机制的优点：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1EC39-8C03-4A1B-8776-95A63998E423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6645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1EC39-8C03-4A1B-8776-95A63998E423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70893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由两个处理器（</a:t>
            </a:r>
            <a:r>
              <a:rPr lang="en-US" altLang="zh-CN" sz="1200" b="1" dirty="0">
                <a:solidFill>
                  <a:srgbClr val="99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1200" b="1" dirty="0">
                <a:solidFill>
                  <a:srgbClr val="99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1200" b="1" dirty="0">
                <a:solidFill>
                  <a:srgbClr val="99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altLang="en-US" sz="1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）读写引起的</a:t>
            </a:r>
            <a:r>
              <a:rPr lang="en-US" altLang="zh-CN" sz="1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Cache</a:t>
            </a:r>
            <a:r>
              <a:rPr lang="zh-CN" altLang="en-US" sz="1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一致性问题（写直通）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1EC39-8C03-4A1B-8776-95A63998E423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38268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1EC39-8C03-4A1B-8776-95A63998E423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70049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1EC39-8C03-4A1B-8776-95A63998E423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27106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1EC39-8C03-4A1B-8776-95A63998E423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63201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1EC39-8C03-4A1B-8776-95A63998E423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02610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1EC39-8C03-4A1B-8776-95A63998E423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92457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1EC39-8C03-4A1B-8776-95A63998E423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2193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1EC39-8C03-4A1B-8776-95A63998E423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63229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1EC39-8C03-4A1B-8776-95A63998E423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183695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1EC39-8C03-4A1B-8776-95A63998E423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179587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1EC39-8C03-4A1B-8776-95A63998E423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21459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1EC39-8C03-4A1B-8776-95A63998E423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811618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1EC39-8C03-4A1B-8776-95A63998E423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49574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RRAM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是非电荷存储机制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,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因此可以解决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Flash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中因隧穿氧化层变薄而造成的电荷泄漏问题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,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具有更好的可缩小性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1EC39-8C03-4A1B-8776-95A63998E423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937370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1EC39-8C03-4A1B-8776-95A63998E423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50135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1EC39-8C03-4A1B-8776-95A63998E423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76331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1EC39-8C03-4A1B-8776-95A63998E423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398250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1EC39-8C03-4A1B-8776-95A63998E423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09119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1EC39-8C03-4A1B-8776-95A63998E423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148957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1EC39-8C03-4A1B-8776-95A63998E423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23484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1EC39-8C03-4A1B-8776-95A63998E423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871433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1EC39-8C03-4A1B-8776-95A63998E423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22532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1EC39-8C03-4A1B-8776-95A63998E423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127171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1EC39-8C03-4A1B-8776-95A63998E423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28526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1EC39-8C03-4A1B-8776-95A63998E423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164483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1EC39-8C03-4A1B-8776-95A63998E423}" type="slidenum">
              <a:rPr lang="zh-CN" altLang="en-US" smtClean="0"/>
              <a:pPr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373892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1EC39-8C03-4A1B-8776-95A63998E423}" type="slidenum">
              <a:rPr lang="zh-CN" altLang="en-US" smtClean="0"/>
              <a:pPr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312893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1EC39-8C03-4A1B-8776-95A63998E423}" type="slidenum">
              <a:rPr lang="zh-CN" altLang="en-US" smtClean="0"/>
              <a:pPr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448204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1EC39-8C03-4A1B-8776-95A63998E423}" type="slidenum">
              <a:rPr lang="zh-CN" altLang="en-US" smtClean="0"/>
              <a:pPr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442481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1EC39-8C03-4A1B-8776-95A63998E423}" type="slidenum">
              <a:rPr lang="zh-CN" altLang="en-US" smtClean="0"/>
              <a:pPr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503501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1EC39-8C03-4A1B-8776-95A63998E423}" type="slidenum">
              <a:rPr lang="zh-CN" altLang="en-US" smtClean="0"/>
              <a:pPr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9475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1EC39-8C03-4A1B-8776-95A63998E423}" type="slidenum">
              <a:rPr lang="zh-CN" altLang="en-US" smtClean="0"/>
              <a:pPr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331154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1EC39-8C03-4A1B-8776-95A63998E423}" type="slidenum">
              <a:rPr lang="zh-CN" altLang="en-US" smtClean="0"/>
              <a:pPr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993074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1EC39-8C03-4A1B-8776-95A63998E423}" type="slidenum">
              <a:rPr lang="zh-CN" altLang="en-US" smtClean="0"/>
              <a:pPr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480883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1EC39-8C03-4A1B-8776-95A63998E423}" type="slidenum">
              <a:rPr lang="zh-CN" altLang="en-US" smtClean="0"/>
              <a:pPr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48778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上下两层为磁性材料，分为固定层和可翻转层，中间位隧道节绝缘层。当电流流经</a:t>
            </a:r>
            <a:r>
              <a:rPr lang="en-US" altLang="zh-CN" dirty="0" err="1"/>
              <a:t>MTJ</a:t>
            </a:r>
            <a:r>
              <a:rPr lang="zh-CN" altLang="en-US" dirty="0"/>
              <a:t>时，电流被固定层极化，并运用</a:t>
            </a:r>
            <a:r>
              <a:rPr lang="en-US" altLang="zh-CN" dirty="0" err="1"/>
              <a:t>STT</a:t>
            </a:r>
            <a:r>
              <a:rPr lang="zh-CN" altLang="en-US" dirty="0"/>
              <a:t>特性来极化可翻转层，从而改变</a:t>
            </a:r>
            <a:r>
              <a:rPr lang="en-US" altLang="zh-CN" dirty="0" err="1"/>
              <a:t>MTJ</a:t>
            </a:r>
            <a:r>
              <a:rPr lang="zh-CN" altLang="en-US" dirty="0"/>
              <a:t>的状态。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1EC39-8C03-4A1B-8776-95A63998E423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585682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1EC39-8C03-4A1B-8776-95A63998E423}" type="slidenum">
              <a:rPr lang="zh-CN" altLang="en-US" smtClean="0"/>
              <a:pPr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939171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1EC39-8C03-4A1B-8776-95A63998E423}" type="slidenum">
              <a:rPr lang="zh-CN" altLang="en-US" smtClean="0"/>
              <a:pPr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4712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1EC39-8C03-4A1B-8776-95A63998E423}" type="slidenum">
              <a:rPr lang="zh-CN" altLang="en-US" smtClean="0"/>
              <a:pPr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569999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1EC39-8C03-4A1B-8776-95A63998E423}" type="slidenum">
              <a:rPr lang="zh-CN" altLang="en-US" smtClean="0"/>
              <a:pPr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942287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1EC39-8C03-4A1B-8776-95A63998E423}" type="slidenum">
              <a:rPr lang="zh-CN" altLang="en-US" smtClean="0"/>
              <a:pPr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511899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1EC39-8C03-4A1B-8776-95A63998E423}" type="slidenum">
              <a:rPr lang="zh-CN" altLang="en-US" smtClean="0"/>
              <a:pPr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396380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1EC39-8C03-4A1B-8776-95A63998E423}" type="slidenum">
              <a:rPr lang="zh-CN" altLang="en-US" smtClean="0"/>
              <a:pPr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252690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1EC39-8C03-4A1B-8776-95A63998E423}" type="slidenum">
              <a:rPr lang="zh-CN" altLang="en-US" smtClean="0"/>
              <a:pPr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026508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1EC39-8C03-4A1B-8776-95A63998E423}" type="slidenum">
              <a:rPr lang="zh-CN" altLang="en-US" smtClean="0"/>
              <a:pPr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503754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1EC39-8C03-4A1B-8776-95A63998E423}" type="slidenum">
              <a:rPr lang="zh-CN" altLang="en-US" smtClean="0"/>
              <a:pPr/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30950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1EC39-8C03-4A1B-8776-95A63998E423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46444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晶体态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挥发态：需要在短时间内施加一个大电流脉冲融化可编程区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zh-CN" altLang="en-US" dirty="0">
                <a:sym typeface="Wingdings" panose="05000000000000000000" pitchFamily="2" charset="2"/>
              </a:rPr>
              <a:t>挥发态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静态态：长时间施加一个中等强度的电流脉冲到编程区，并把温度控制在结晶温度和熔化温度之间</a:t>
            </a:r>
            <a:endParaRPr lang="en-US" altLang="zh-CN" dirty="0">
              <a:sym typeface="Wingdings" panose="05000000000000000000" pitchFamily="2" charset="2"/>
            </a:endParaRPr>
          </a:p>
          <a:p>
            <a:endParaRPr lang="en-US" altLang="zh-CN" dirty="0">
              <a:sym typeface="Wingdings" panose="05000000000000000000" pitchFamily="2" charset="2"/>
            </a:endParaRPr>
          </a:p>
          <a:p>
            <a:r>
              <a:rPr lang="zh-CN" altLang="en-US" dirty="0">
                <a:sym typeface="Wingdings" panose="05000000000000000000" pitchFamily="2" charset="2"/>
              </a:rPr>
              <a:t>例如</a:t>
            </a:r>
            <a:r>
              <a:rPr lang="en-US" altLang="zh-CN" dirty="0">
                <a:sym typeface="Wingdings" panose="05000000000000000000" pitchFamily="2" charset="2"/>
              </a:rPr>
              <a:t>Intel</a:t>
            </a:r>
            <a:r>
              <a:rPr lang="zh-CN" altLang="en-US" dirty="0">
                <a:sym typeface="Wingdings" panose="05000000000000000000" pitchFamily="2" charset="2"/>
              </a:rPr>
              <a:t>和</a:t>
            </a:r>
            <a:r>
              <a:rPr lang="en-US" altLang="zh-CN" dirty="0">
                <a:sym typeface="Wingdings" panose="05000000000000000000" pitchFamily="2" charset="2"/>
              </a:rPr>
              <a:t>Micro</a:t>
            </a:r>
            <a:r>
              <a:rPr lang="zh-CN" altLang="en-US" dirty="0">
                <a:sym typeface="Wingdings" panose="05000000000000000000" pitchFamily="2" charset="2"/>
              </a:rPr>
              <a:t>宣布的</a:t>
            </a:r>
            <a:r>
              <a:rPr lang="en-US" altLang="zh-CN" dirty="0">
                <a:sym typeface="Wingdings" panose="05000000000000000000" pitchFamily="2" charset="2"/>
              </a:rPr>
              <a:t>3D </a:t>
            </a:r>
            <a:r>
              <a:rPr lang="en-US" altLang="zh-CN" dirty="0" err="1">
                <a:sym typeface="Wingdings" panose="05000000000000000000" pitchFamily="2" charset="2"/>
              </a:rPr>
              <a:t>Xpoint</a:t>
            </a:r>
            <a:r>
              <a:rPr lang="zh-CN" altLang="en-US" dirty="0">
                <a:sym typeface="Wingdings" panose="05000000000000000000" pitchFamily="2" charset="2"/>
              </a:rPr>
              <a:t>存储器就是基于</a:t>
            </a:r>
            <a:r>
              <a:rPr lang="en-US" altLang="zh-CN" dirty="0" err="1">
                <a:sym typeface="Wingdings" panose="05000000000000000000" pitchFamily="2" charset="2"/>
              </a:rPr>
              <a:t>PCRAM</a:t>
            </a:r>
            <a:r>
              <a:rPr lang="zh-CN" altLang="en-US" dirty="0">
                <a:sym typeface="Wingdings" panose="05000000000000000000" pitchFamily="2" charset="2"/>
              </a:rPr>
              <a:t>技术的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1EC39-8C03-4A1B-8776-95A63998E423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06114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1EC39-8C03-4A1B-8776-95A63998E423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75163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1EC39-8C03-4A1B-8776-95A63998E423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928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起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97"/>
          <a:stretch>
            <a:fillRect/>
          </a:stretch>
        </p:blipFill>
        <p:spPr>
          <a:xfrm>
            <a:off x="-1963" y="0"/>
            <a:ext cx="12193963" cy="685800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1838669" y="-827351"/>
            <a:ext cx="8512703" cy="8512702"/>
          </a:xfrm>
          <a:prstGeom prst="rect">
            <a:avLst/>
          </a:prstGeom>
          <a:blipFill dpi="0" rotWithShape="1">
            <a:blip r:embed="rId3" cstate="print">
              <a:alphaModFix amt="41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54000">
                <a:schemeClr val="bg1">
                  <a:alpha val="55000"/>
                </a:schemeClr>
              </a:gs>
              <a:gs pos="0">
                <a:schemeClr val="bg1">
                  <a:alpha val="15000"/>
                </a:schemeClr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77959-C031-4A43-A33E-C1E21AD403F6}" type="datetimeFigureOut">
              <a:rPr lang="zh-CN" altLang="en-US" smtClean="0"/>
              <a:pPr/>
              <a:t>2022/4/10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292A7-489F-4829-8D83-37348628AE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77959-C031-4A43-A33E-C1E21AD403F6}" type="datetimeFigureOut">
              <a:rPr lang="zh-CN" altLang="en-US" smtClean="0"/>
              <a:pPr/>
              <a:t>2022/4/10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292A7-489F-4829-8D83-37348628AE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FF728-F7E0-4A72-8D4E-63CE94987A7E}" type="datetimeFigureOut">
              <a:rPr lang="zh-CN" altLang="en-US" smtClean="0"/>
              <a:pPr/>
              <a:t>2022/4/10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BA997-7E56-47AF-9487-CD39886ECA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77959-C031-4A43-A33E-C1E21AD403F6}" type="datetimeFigureOut">
              <a:rPr lang="zh-CN" altLang="en-US" smtClean="0"/>
              <a:pPr/>
              <a:t>2022/4/10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292A7-489F-4829-8D83-37348628AE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 userDrawn="1"/>
        </p:nvCxnSpPr>
        <p:spPr>
          <a:xfrm>
            <a:off x="2552701" y="1009650"/>
            <a:ext cx="1638300" cy="0"/>
          </a:xfrm>
          <a:prstGeom prst="line">
            <a:avLst/>
          </a:prstGeom>
          <a:ln w="127000">
            <a:solidFill>
              <a:srgbClr val="FDDA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>
            <a:off x="4191001" y="1009650"/>
            <a:ext cx="1638300" cy="0"/>
          </a:xfrm>
          <a:prstGeom prst="line">
            <a:avLst/>
          </a:prstGeom>
          <a:ln w="127000">
            <a:solidFill>
              <a:srgbClr val="D28C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5829301" y="1009650"/>
            <a:ext cx="1638300" cy="0"/>
          </a:xfrm>
          <a:prstGeom prst="line">
            <a:avLst/>
          </a:prstGeom>
          <a:ln w="127000">
            <a:solidFill>
              <a:srgbClr val="5345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7448551" y="1009650"/>
            <a:ext cx="1638300" cy="0"/>
          </a:xfrm>
          <a:prstGeom prst="line">
            <a:avLst/>
          </a:prstGeom>
          <a:ln w="127000">
            <a:solidFill>
              <a:srgbClr val="1212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3805633" y="379640"/>
            <a:ext cx="4136571" cy="3624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 baseline="0"/>
            </a:lvl1pPr>
          </a:lstStyle>
          <a:p>
            <a:pPr lvl="0"/>
            <a:r>
              <a:rPr lang="zh-CN" altLang="en-US" dirty="0"/>
              <a:t>点击此处添加标题 </a:t>
            </a:r>
            <a:r>
              <a:rPr lang="en-US" altLang="zh-CN" dirty="0"/>
              <a:t>TITLE HERE 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52663" y="2214555"/>
            <a:ext cx="6929487" cy="1000124"/>
          </a:xfrm>
          <a:prstGeom prst="rect">
            <a:avLst/>
          </a:prstGeom>
        </p:spPr>
        <p:txBody>
          <a:bodyPr lIns="68579" tIns="34289" rIns="68579" bIns="34289"/>
          <a:lstStyle>
            <a:lvl1pPr algn="l">
              <a:defRPr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-22224" y="5169001"/>
            <a:ext cx="12214224" cy="1706972"/>
            <a:chOff x="-16668" y="3876750"/>
            <a:chExt cx="9160668" cy="1280229"/>
          </a:xfrm>
        </p:grpSpPr>
        <p:sp>
          <p:nvSpPr>
            <p:cNvPr id="6" name="矩形 5"/>
            <p:cNvSpPr/>
            <p:nvPr userDrawn="1"/>
          </p:nvSpPr>
          <p:spPr>
            <a:xfrm>
              <a:off x="-16668" y="3876750"/>
              <a:ext cx="9160667" cy="1280229"/>
            </a:xfrm>
            <a:prstGeom prst="rect">
              <a:avLst/>
            </a:prstGeom>
            <a:solidFill>
              <a:srgbClr val="1F497D"/>
            </a:solidFill>
            <a:ln w="381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pic>
          <p:nvPicPr>
            <p:cNvPr id="7" name="图片 6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5390921" y="3906000"/>
              <a:ext cx="2061079" cy="1247113"/>
            </a:xfrm>
            <a:prstGeom prst="rect">
              <a:avLst/>
            </a:prstGeom>
            <a:ln w="38100">
              <a:solidFill>
                <a:sysClr val="window" lastClr="FFFFFF"/>
              </a:solidFill>
            </a:ln>
          </p:spPr>
        </p:pic>
        <p:pic>
          <p:nvPicPr>
            <p:cNvPr id="8" name="图片 7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1647001" y="3905491"/>
              <a:ext cx="2025000" cy="1239993"/>
            </a:xfrm>
            <a:prstGeom prst="rect">
              <a:avLst/>
            </a:prstGeom>
            <a:ln w="38100">
              <a:solidFill>
                <a:sysClr val="window" lastClr="FFFFFF"/>
              </a:solidFill>
            </a:ln>
          </p:spPr>
        </p:pic>
        <p:cxnSp>
          <p:nvCxnSpPr>
            <p:cNvPr id="9" name="直接连接符 8"/>
            <p:cNvCxnSpPr/>
            <p:nvPr userDrawn="1"/>
          </p:nvCxnSpPr>
          <p:spPr bwMode="auto">
            <a:xfrm>
              <a:off x="-4751" y="3876750"/>
              <a:ext cx="9148751" cy="0"/>
            </a:xfrm>
            <a:prstGeom prst="line">
              <a:avLst/>
            </a:prstGeom>
            <a:noFill/>
            <a:ln w="1270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163221441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6000" y="2289001"/>
            <a:ext cx="10515600" cy="1325033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矩形 2"/>
          <p:cNvSpPr/>
          <p:nvPr userDrawn="1"/>
        </p:nvSpPr>
        <p:spPr>
          <a:xfrm>
            <a:off x="0" y="6606301"/>
            <a:ext cx="2118851" cy="251699"/>
          </a:xfrm>
          <a:prstGeom prst="rect">
            <a:avLst/>
          </a:prstGeom>
          <a:solidFill>
            <a:srgbClr val="1F497D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4919070" y="6606301"/>
            <a:ext cx="2191676" cy="251700"/>
          </a:xfrm>
          <a:prstGeom prst="rect">
            <a:avLst/>
          </a:prstGeom>
          <a:solidFill>
            <a:srgbClr val="1F497D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9850219" y="6606301"/>
            <a:ext cx="2363255" cy="251699"/>
          </a:xfrm>
          <a:prstGeom prst="rect">
            <a:avLst/>
          </a:prstGeom>
          <a:solidFill>
            <a:srgbClr val="1F497D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2219069" y="6606301"/>
            <a:ext cx="2600257" cy="251699"/>
          </a:xfrm>
          <a:prstGeom prst="rect">
            <a:avLst/>
          </a:prstGeom>
          <a:solidFill>
            <a:srgbClr val="A5A5A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7210963" y="6606301"/>
            <a:ext cx="2539037" cy="251699"/>
          </a:xfrm>
          <a:prstGeom prst="rect">
            <a:avLst/>
          </a:prstGeom>
          <a:solidFill>
            <a:srgbClr val="A5A5A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7438406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12800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gradFill flip="none" rotWithShape="1">
            <a:gsLst>
              <a:gs pos="75000">
                <a:schemeClr val="bg1">
                  <a:alpha val="79000"/>
                </a:schemeClr>
              </a:gs>
              <a:gs pos="100000">
                <a:schemeClr val="bg1">
                  <a:alpha val="71000"/>
                </a:schemeClr>
              </a:gs>
              <a:gs pos="5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9" name="矩形 8"/>
          <p:cNvSpPr/>
          <p:nvPr userDrawn="1"/>
        </p:nvSpPr>
        <p:spPr>
          <a:xfrm>
            <a:off x="1838669" y="-827351"/>
            <a:ext cx="8512703" cy="8512702"/>
          </a:xfrm>
          <a:prstGeom prst="rect">
            <a:avLst/>
          </a:prstGeom>
          <a:blipFill dpi="0" rotWithShape="1">
            <a:blip r:embed="rId3" cstate="print">
              <a:alphaModFix amt="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38" b="7188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54000">
                <a:schemeClr val="bg1">
                  <a:alpha val="77000"/>
                </a:schemeClr>
              </a:gs>
              <a:gs pos="0">
                <a:schemeClr val="bg1">
                  <a:alpha val="75000"/>
                </a:schemeClr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7935651" y="-3614130"/>
            <a:ext cx="8512703" cy="8512702"/>
          </a:xfrm>
          <a:prstGeom prst="rect">
            <a:avLst/>
          </a:prstGeom>
          <a:blipFill dpi="0" rotWithShape="1">
            <a:blip r:embed="rId3" cstate="print"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2"/>
          <a:stretch>
            <a:fillRect/>
          </a:stretch>
        </p:blipFill>
        <p:spPr>
          <a:xfrm>
            <a:off x="0" y="-1"/>
            <a:ext cx="12192000" cy="6881693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7619159" y="2613495"/>
            <a:ext cx="8512703" cy="8512702"/>
          </a:xfrm>
          <a:prstGeom prst="rect">
            <a:avLst/>
          </a:prstGeom>
          <a:blipFill dpi="0" rotWithShape="1">
            <a:blip r:embed="rId3" cstate="print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9" name="矩形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54000">
                <a:schemeClr val="bg1">
                  <a:alpha val="77000"/>
                </a:schemeClr>
              </a:gs>
              <a:gs pos="0">
                <a:schemeClr val="bg1">
                  <a:alpha val="57000"/>
                </a:schemeClr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" t="15065" r="346"/>
          <a:stretch>
            <a:fillRect/>
          </a:stretch>
        </p:blipFill>
        <p:spPr>
          <a:xfrm>
            <a:off x="-1" y="0"/>
            <a:ext cx="12192001" cy="6893919"/>
          </a:xfrm>
          <a:prstGeom prst="rect">
            <a:avLst/>
          </a:prstGeom>
        </p:spPr>
      </p:pic>
      <p:sp>
        <p:nvSpPr>
          <p:cNvPr id="12" name="矩形 11"/>
          <p:cNvSpPr/>
          <p:nvPr userDrawn="1"/>
        </p:nvSpPr>
        <p:spPr>
          <a:xfrm>
            <a:off x="-4256352" y="2601649"/>
            <a:ext cx="8512703" cy="8512702"/>
          </a:xfrm>
          <a:prstGeom prst="rect">
            <a:avLst/>
          </a:prstGeom>
          <a:blipFill dpi="0" rotWithShape="1">
            <a:blip r:embed="rId3" cstate="print">
              <a:alphaModFix amt="3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54000">
                <a:schemeClr val="bg1">
                  <a:alpha val="77000"/>
                </a:schemeClr>
              </a:gs>
              <a:gs pos="0">
                <a:schemeClr val="bg1">
                  <a:alpha val="57000"/>
                </a:schemeClr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146"/>
          <a:stretch>
            <a:fillRect/>
          </a:stretch>
        </p:blipFill>
        <p:spPr>
          <a:xfrm>
            <a:off x="2" y="0"/>
            <a:ext cx="12180271" cy="6858000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1833785" y="-4478741"/>
            <a:ext cx="8512703" cy="8512702"/>
          </a:xfrm>
          <a:prstGeom prst="rect">
            <a:avLst/>
          </a:prstGeom>
          <a:blipFill dpi="0" rotWithShape="1">
            <a:blip r:embed="rId3" cstate="print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12" name="矩形 1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54000">
                <a:schemeClr val="bg1">
                  <a:alpha val="77000"/>
                </a:schemeClr>
              </a:gs>
              <a:gs pos="0">
                <a:schemeClr val="bg1">
                  <a:alpha val="57000"/>
                </a:schemeClr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2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1833785" y="4104820"/>
            <a:ext cx="8512703" cy="8512702"/>
          </a:xfrm>
          <a:prstGeom prst="rect">
            <a:avLst/>
          </a:prstGeom>
          <a:blipFill dpi="0" rotWithShape="1">
            <a:blip r:embed="rId3" cstate="print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11" name="矩形 10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54000">
                <a:schemeClr val="bg1">
                  <a:alpha val="77000"/>
                </a:schemeClr>
              </a:gs>
              <a:gs pos="0">
                <a:schemeClr val="bg1">
                  <a:alpha val="57000"/>
                </a:schemeClr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2"/>
          <a:stretch>
            <a:fillRect/>
          </a:stretch>
        </p:blipFill>
        <p:spPr>
          <a:xfrm>
            <a:off x="0" y="-1"/>
            <a:ext cx="12192000" cy="6881693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>
            <a:off x="7935651" y="-827352"/>
            <a:ext cx="8512703" cy="8512702"/>
          </a:xfrm>
          <a:prstGeom prst="rect">
            <a:avLst/>
          </a:prstGeom>
          <a:blipFill dpi="0" rotWithShape="1">
            <a:blip r:embed="rId3" cstate="print">
              <a:alphaModFix amt="35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5" name="矩形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54000">
                <a:schemeClr val="bg1">
                  <a:alpha val="77000"/>
                </a:schemeClr>
              </a:gs>
              <a:gs pos="0">
                <a:schemeClr val="bg1">
                  <a:alpha val="57000"/>
                </a:schemeClr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11"/>
          <p:cNvSpPr>
            <a:spLocks noEditPoints="1"/>
          </p:cNvSpPr>
          <p:nvPr userDrawn="1"/>
        </p:nvSpPr>
        <p:spPr bwMode="auto">
          <a:xfrm>
            <a:off x="7471129" y="-2172714"/>
            <a:ext cx="6663971" cy="6636436"/>
          </a:xfrm>
          <a:custGeom>
            <a:avLst/>
            <a:gdLst>
              <a:gd name="T0" fmla="*/ 263 w 379"/>
              <a:gd name="T1" fmla="*/ 288 h 379"/>
              <a:gd name="T2" fmla="*/ 252 w 379"/>
              <a:gd name="T3" fmla="*/ 296 h 379"/>
              <a:gd name="T4" fmla="*/ 257 w 379"/>
              <a:gd name="T5" fmla="*/ 298 h 379"/>
              <a:gd name="T6" fmla="*/ 262 w 379"/>
              <a:gd name="T7" fmla="*/ 295 h 379"/>
              <a:gd name="T8" fmla="*/ 266 w 379"/>
              <a:gd name="T9" fmla="*/ 300 h 379"/>
              <a:gd name="T10" fmla="*/ 268 w 379"/>
              <a:gd name="T11" fmla="*/ 317 h 379"/>
              <a:gd name="T12" fmla="*/ 274 w 379"/>
              <a:gd name="T13" fmla="*/ 302 h 379"/>
              <a:gd name="T14" fmla="*/ 258 w 379"/>
              <a:gd name="T15" fmla="*/ 306 h 379"/>
              <a:gd name="T16" fmla="*/ 254 w 379"/>
              <a:gd name="T17" fmla="*/ 282 h 379"/>
              <a:gd name="T18" fmla="*/ 229 w 379"/>
              <a:gd name="T19" fmla="*/ 326 h 379"/>
              <a:gd name="T20" fmla="*/ 221 w 379"/>
              <a:gd name="T21" fmla="*/ 317 h 379"/>
              <a:gd name="T22" fmla="*/ 211 w 379"/>
              <a:gd name="T23" fmla="*/ 305 h 379"/>
              <a:gd name="T24" fmla="*/ 175 w 379"/>
              <a:gd name="T25" fmla="*/ 308 h 379"/>
              <a:gd name="T26" fmla="*/ 160 w 379"/>
              <a:gd name="T27" fmla="*/ 325 h 379"/>
              <a:gd name="T28" fmla="*/ 177 w 379"/>
              <a:gd name="T29" fmla="*/ 328 h 379"/>
              <a:gd name="T30" fmla="*/ 166 w 379"/>
              <a:gd name="T31" fmla="*/ 319 h 379"/>
              <a:gd name="T32" fmla="*/ 170 w 379"/>
              <a:gd name="T33" fmla="*/ 300 h 379"/>
              <a:gd name="T34" fmla="*/ 158 w 379"/>
              <a:gd name="T35" fmla="*/ 301 h 379"/>
              <a:gd name="T36" fmla="*/ 198 w 379"/>
              <a:gd name="T37" fmla="*/ 227 h 379"/>
              <a:gd name="T38" fmla="*/ 143 w 379"/>
              <a:gd name="T39" fmla="*/ 149 h 379"/>
              <a:gd name="T40" fmla="*/ 160 w 379"/>
              <a:gd name="T41" fmla="*/ 248 h 379"/>
              <a:gd name="T42" fmla="*/ 174 w 379"/>
              <a:gd name="T43" fmla="*/ 166 h 379"/>
              <a:gd name="T44" fmla="*/ 167 w 379"/>
              <a:gd name="T45" fmla="*/ 241 h 379"/>
              <a:gd name="T46" fmla="*/ 206 w 379"/>
              <a:gd name="T47" fmla="*/ 197 h 379"/>
              <a:gd name="T48" fmla="*/ 214 w 379"/>
              <a:gd name="T49" fmla="*/ 224 h 379"/>
              <a:gd name="T50" fmla="*/ 217 w 379"/>
              <a:gd name="T51" fmla="*/ 156 h 379"/>
              <a:gd name="T52" fmla="*/ 230 w 379"/>
              <a:gd name="T53" fmla="*/ 156 h 379"/>
              <a:gd name="T54" fmla="*/ 203 w 379"/>
              <a:gd name="T55" fmla="*/ 155 h 379"/>
              <a:gd name="T56" fmla="*/ 118 w 379"/>
              <a:gd name="T57" fmla="*/ 178 h 379"/>
              <a:gd name="T58" fmla="*/ 129 w 379"/>
              <a:gd name="T59" fmla="*/ 106 h 379"/>
              <a:gd name="T60" fmla="*/ 248 w 379"/>
              <a:gd name="T61" fmla="*/ 159 h 379"/>
              <a:gd name="T62" fmla="*/ 266 w 379"/>
              <a:gd name="T63" fmla="*/ 137 h 379"/>
              <a:gd name="T64" fmla="*/ 122 w 379"/>
              <a:gd name="T65" fmla="*/ 291 h 379"/>
              <a:gd name="T66" fmla="*/ 123 w 379"/>
              <a:gd name="T67" fmla="*/ 289 h 379"/>
              <a:gd name="T68" fmla="*/ 100 w 379"/>
              <a:gd name="T69" fmla="*/ 291 h 379"/>
              <a:gd name="T70" fmla="*/ 47 w 379"/>
              <a:gd name="T71" fmla="*/ 237 h 379"/>
              <a:gd name="T72" fmla="*/ 62 w 379"/>
              <a:gd name="T73" fmla="*/ 215 h 379"/>
              <a:gd name="T74" fmla="*/ 43 w 379"/>
              <a:gd name="T75" fmla="*/ 164 h 379"/>
              <a:gd name="T76" fmla="*/ 67 w 379"/>
              <a:gd name="T77" fmla="*/ 148 h 379"/>
              <a:gd name="T78" fmla="*/ 91 w 379"/>
              <a:gd name="T79" fmla="*/ 106 h 379"/>
              <a:gd name="T80" fmla="*/ 94 w 379"/>
              <a:gd name="T81" fmla="*/ 81 h 379"/>
              <a:gd name="T82" fmla="*/ 110 w 379"/>
              <a:gd name="T83" fmla="*/ 73 h 379"/>
              <a:gd name="T84" fmla="*/ 149 w 379"/>
              <a:gd name="T85" fmla="*/ 41 h 379"/>
              <a:gd name="T86" fmla="*/ 184 w 379"/>
              <a:gd name="T87" fmla="*/ 48 h 379"/>
              <a:gd name="T88" fmla="*/ 222 w 379"/>
              <a:gd name="T89" fmla="*/ 44 h 379"/>
              <a:gd name="T90" fmla="*/ 240 w 379"/>
              <a:gd name="T91" fmla="*/ 55 h 379"/>
              <a:gd name="T92" fmla="*/ 257 w 379"/>
              <a:gd name="T93" fmla="*/ 80 h 379"/>
              <a:gd name="T94" fmla="*/ 288 w 379"/>
              <a:gd name="T95" fmla="*/ 103 h 379"/>
              <a:gd name="T96" fmla="*/ 331 w 379"/>
              <a:gd name="T97" fmla="*/ 127 h 379"/>
              <a:gd name="T98" fmla="*/ 321 w 379"/>
              <a:gd name="T99" fmla="*/ 158 h 379"/>
              <a:gd name="T100" fmla="*/ 336 w 379"/>
              <a:gd name="T101" fmla="*/ 195 h 379"/>
              <a:gd name="T102" fmla="*/ 336 w 379"/>
              <a:gd name="T103" fmla="*/ 204 h 379"/>
              <a:gd name="T104" fmla="*/ 331 w 379"/>
              <a:gd name="T105" fmla="*/ 236 h 379"/>
              <a:gd name="T106" fmla="*/ 301 w 379"/>
              <a:gd name="T107" fmla="*/ 256 h 379"/>
              <a:gd name="T108" fmla="*/ 270 w 379"/>
              <a:gd name="T109" fmla="*/ 38 h 379"/>
              <a:gd name="T110" fmla="*/ 46 w 379"/>
              <a:gd name="T111" fmla="*/ 95 h 379"/>
              <a:gd name="T112" fmla="*/ 82 w 379"/>
              <a:gd name="T113" fmla="*/ 324 h 379"/>
              <a:gd name="T114" fmla="*/ 313 w 379"/>
              <a:gd name="T115" fmla="*/ 309 h 379"/>
              <a:gd name="T116" fmla="*/ 360 w 379"/>
              <a:gd name="T117" fmla="*/ 238 h 379"/>
              <a:gd name="T118" fmla="*/ 157 w 379"/>
              <a:gd name="T119" fmla="*/ 364 h 379"/>
              <a:gd name="T120" fmla="*/ 13 w 379"/>
              <a:gd name="T121" fmla="*/ 174 h 379"/>
              <a:gd name="T122" fmla="*/ 189 w 379"/>
              <a:gd name="T123" fmla="*/ 13 h 379"/>
              <a:gd name="T124" fmla="*/ 189 w 379"/>
              <a:gd name="T125" fmla="*/ 0 h 3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79" h="379">
                <a:moveTo>
                  <a:pt x="253" y="291"/>
                </a:moveTo>
                <a:cubicBezTo>
                  <a:pt x="254" y="290"/>
                  <a:pt x="254" y="290"/>
                  <a:pt x="254" y="290"/>
                </a:cubicBezTo>
                <a:cubicBezTo>
                  <a:pt x="254" y="290"/>
                  <a:pt x="254" y="291"/>
                  <a:pt x="255" y="291"/>
                </a:cubicBezTo>
                <a:cubicBezTo>
                  <a:pt x="255" y="292"/>
                  <a:pt x="255" y="292"/>
                  <a:pt x="255" y="292"/>
                </a:cubicBezTo>
                <a:cubicBezTo>
                  <a:pt x="255" y="292"/>
                  <a:pt x="255" y="292"/>
                  <a:pt x="255" y="292"/>
                </a:cubicBezTo>
                <a:cubicBezTo>
                  <a:pt x="255" y="292"/>
                  <a:pt x="255" y="292"/>
                  <a:pt x="255" y="292"/>
                </a:cubicBezTo>
                <a:cubicBezTo>
                  <a:pt x="254" y="292"/>
                  <a:pt x="254" y="292"/>
                  <a:pt x="254" y="292"/>
                </a:cubicBezTo>
                <a:cubicBezTo>
                  <a:pt x="254" y="292"/>
                  <a:pt x="253" y="291"/>
                  <a:pt x="253" y="291"/>
                </a:cubicBezTo>
                <a:cubicBezTo>
                  <a:pt x="253" y="291"/>
                  <a:pt x="253" y="291"/>
                  <a:pt x="253" y="291"/>
                </a:cubicBezTo>
                <a:moveTo>
                  <a:pt x="259" y="286"/>
                </a:moveTo>
                <a:cubicBezTo>
                  <a:pt x="259" y="286"/>
                  <a:pt x="259" y="286"/>
                  <a:pt x="259" y="286"/>
                </a:cubicBezTo>
                <a:cubicBezTo>
                  <a:pt x="259" y="284"/>
                  <a:pt x="262" y="281"/>
                  <a:pt x="263" y="280"/>
                </a:cubicBezTo>
                <a:cubicBezTo>
                  <a:pt x="264" y="279"/>
                  <a:pt x="264" y="279"/>
                  <a:pt x="264" y="279"/>
                </a:cubicBezTo>
                <a:cubicBezTo>
                  <a:pt x="264" y="279"/>
                  <a:pt x="264" y="279"/>
                  <a:pt x="264" y="279"/>
                </a:cubicBezTo>
                <a:cubicBezTo>
                  <a:pt x="265" y="280"/>
                  <a:pt x="265" y="280"/>
                  <a:pt x="265" y="280"/>
                </a:cubicBezTo>
                <a:cubicBezTo>
                  <a:pt x="265" y="280"/>
                  <a:pt x="265" y="281"/>
                  <a:pt x="265" y="281"/>
                </a:cubicBezTo>
                <a:cubicBezTo>
                  <a:pt x="265" y="282"/>
                  <a:pt x="265" y="283"/>
                  <a:pt x="265" y="284"/>
                </a:cubicBezTo>
                <a:cubicBezTo>
                  <a:pt x="265" y="284"/>
                  <a:pt x="265" y="284"/>
                  <a:pt x="265" y="284"/>
                </a:cubicBezTo>
                <a:cubicBezTo>
                  <a:pt x="265" y="284"/>
                  <a:pt x="265" y="284"/>
                  <a:pt x="265" y="284"/>
                </a:cubicBezTo>
                <a:cubicBezTo>
                  <a:pt x="265" y="285"/>
                  <a:pt x="266" y="289"/>
                  <a:pt x="264" y="289"/>
                </a:cubicBezTo>
                <a:cubicBezTo>
                  <a:pt x="264" y="290"/>
                  <a:pt x="264" y="290"/>
                  <a:pt x="264" y="290"/>
                </a:cubicBezTo>
                <a:cubicBezTo>
                  <a:pt x="264" y="289"/>
                  <a:pt x="263" y="289"/>
                  <a:pt x="263" y="288"/>
                </a:cubicBezTo>
                <a:cubicBezTo>
                  <a:pt x="263" y="288"/>
                  <a:pt x="263" y="288"/>
                  <a:pt x="263" y="288"/>
                </a:cubicBezTo>
                <a:cubicBezTo>
                  <a:pt x="263" y="288"/>
                  <a:pt x="263" y="288"/>
                  <a:pt x="263" y="288"/>
                </a:cubicBezTo>
                <a:cubicBezTo>
                  <a:pt x="262" y="288"/>
                  <a:pt x="262" y="288"/>
                  <a:pt x="262" y="288"/>
                </a:cubicBezTo>
                <a:cubicBezTo>
                  <a:pt x="261" y="288"/>
                  <a:pt x="261" y="288"/>
                  <a:pt x="260" y="288"/>
                </a:cubicBezTo>
                <a:cubicBezTo>
                  <a:pt x="260" y="287"/>
                  <a:pt x="260" y="287"/>
                  <a:pt x="259" y="287"/>
                </a:cubicBezTo>
                <a:cubicBezTo>
                  <a:pt x="259" y="287"/>
                  <a:pt x="259" y="287"/>
                  <a:pt x="259" y="287"/>
                </a:cubicBezTo>
                <a:cubicBezTo>
                  <a:pt x="259" y="287"/>
                  <a:pt x="259" y="287"/>
                  <a:pt x="259" y="287"/>
                </a:cubicBezTo>
                <a:cubicBezTo>
                  <a:pt x="259" y="287"/>
                  <a:pt x="259" y="287"/>
                  <a:pt x="259" y="287"/>
                </a:cubicBezTo>
                <a:cubicBezTo>
                  <a:pt x="259" y="287"/>
                  <a:pt x="259" y="287"/>
                  <a:pt x="259" y="287"/>
                </a:cubicBezTo>
                <a:cubicBezTo>
                  <a:pt x="259" y="286"/>
                  <a:pt x="259" y="286"/>
                  <a:pt x="259" y="286"/>
                </a:cubicBezTo>
                <a:close/>
                <a:moveTo>
                  <a:pt x="261" y="291"/>
                </a:moveTo>
                <a:cubicBezTo>
                  <a:pt x="261" y="291"/>
                  <a:pt x="261" y="291"/>
                  <a:pt x="261" y="291"/>
                </a:cubicBezTo>
                <a:cubicBezTo>
                  <a:pt x="262" y="291"/>
                  <a:pt x="262" y="291"/>
                  <a:pt x="262" y="291"/>
                </a:cubicBezTo>
                <a:cubicBezTo>
                  <a:pt x="262" y="291"/>
                  <a:pt x="262" y="291"/>
                  <a:pt x="262" y="291"/>
                </a:cubicBezTo>
                <a:cubicBezTo>
                  <a:pt x="262" y="291"/>
                  <a:pt x="262" y="291"/>
                  <a:pt x="262" y="291"/>
                </a:cubicBezTo>
                <a:cubicBezTo>
                  <a:pt x="262" y="292"/>
                  <a:pt x="262" y="292"/>
                  <a:pt x="262" y="292"/>
                </a:cubicBezTo>
                <a:cubicBezTo>
                  <a:pt x="261" y="292"/>
                  <a:pt x="261" y="292"/>
                  <a:pt x="261" y="292"/>
                </a:cubicBezTo>
                <a:cubicBezTo>
                  <a:pt x="261" y="292"/>
                  <a:pt x="261" y="291"/>
                  <a:pt x="261" y="291"/>
                </a:cubicBezTo>
                <a:moveTo>
                  <a:pt x="244" y="288"/>
                </a:moveTo>
                <a:cubicBezTo>
                  <a:pt x="244" y="288"/>
                  <a:pt x="244" y="288"/>
                  <a:pt x="244" y="288"/>
                </a:cubicBezTo>
                <a:cubicBezTo>
                  <a:pt x="244" y="288"/>
                  <a:pt x="244" y="288"/>
                  <a:pt x="244" y="288"/>
                </a:cubicBezTo>
                <a:cubicBezTo>
                  <a:pt x="245" y="289"/>
                  <a:pt x="246" y="289"/>
                  <a:pt x="246" y="290"/>
                </a:cubicBezTo>
                <a:cubicBezTo>
                  <a:pt x="248" y="291"/>
                  <a:pt x="250" y="292"/>
                  <a:pt x="251" y="294"/>
                </a:cubicBezTo>
                <a:cubicBezTo>
                  <a:pt x="251" y="294"/>
                  <a:pt x="251" y="294"/>
                  <a:pt x="251" y="294"/>
                </a:cubicBezTo>
                <a:cubicBezTo>
                  <a:pt x="251" y="295"/>
                  <a:pt x="251" y="295"/>
                  <a:pt x="251" y="295"/>
                </a:cubicBezTo>
                <a:cubicBezTo>
                  <a:pt x="252" y="295"/>
                  <a:pt x="252" y="296"/>
                  <a:pt x="252" y="296"/>
                </a:cubicBezTo>
                <a:cubicBezTo>
                  <a:pt x="252" y="296"/>
                  <a:pt x="252" y="296"/>
                  <a:pt x="252" y="296"/>
                </a:cubicBezTo>
                <a:cubicBezTo>
                  <a:pt x="252" y="296"/>
                  <a:pt x="252" y="296"/>
                  <a:pt x="252" y="296"/>
                </a:cubicBezTo>
                <a:cubicBezTo>
                  <a:pt x="250" y="296"/>
                  <a:pt x="249" y="295"/>
                  <a:pt x="247" y="296"/>
                </a:cubicBezTo>
                <a:cubicBezTo>
                  <a:pt x="246" y="297"/>
                  <a:pt x="246" y="297"/>
                  <a:pt x="246" y="297"/>
                </a:cubicBezTo>
                <a:cubicBezTo>
                  <a:pt x="246" y="297"/>
                  <a:pt x="246" y="297"/>
                  <a:pt x="246" y="297"/>
                </a:cubicBezTo>
                <a:cubicBezTo>
                  <a:pt x="246" y="297"/>
                  <a:pt x="246" y="297"/>
                  <a:pt x="246" y="297"/>
                </a:cubicBezTo>
                <a:cubicBezTo>
                  <a:pt x="246" y="297"/>
                  <a:pt x="246" y="297"/>
                  <a:pt x="246" y="297"/>
                </a:cubicBezTo>
                <a:cubicBezTo>
                  <a:pt x="246" y="297"/>
                  <a:pt x="246" y="297"/>
                  <a:pt x="246" y="297"/>
                </a:cubicBezTo>
                <a:cubicBezTo>
                  <a:pt x="246" y="297"/>
                  <a:pt x="246" y="297"/>
                  <a:pt x="246" y="297"/>
                </a:cubicBezTo>
                <a:cubicBezTo>
                  <a:pt x="246" y="298"/>
                  <a:pt x="246" y="298"/>
                  <a:pt x="246" y="298"/>
                </a:cubicBezTo>
                <a:cubicBezTo>
                  <a:pt x="247" y="298"/>
                  <a:pt x="250" y="299"/>
                  <a:pt x="251" y="301"/>
                </a:cubicBezTo>
                <a:cubicBezTo>
                  <a:pt x="251" y="301"/>
                  <a:pt x="251" y="301"/>
                  <a:pt x="252" y="302"/>
                </a:cubicBezTo>
                <a:cubicBezTo>
                  <a:pt x="252" y="302"/>
                  <a:pt x="252" y="302"/>
                  <a:pt x="252" y="303"/>
                </a:cubicBezTo>
                <a:cubicBezTo>
                  <a:pt x="252" y="303"/>
                  <a:pt x="252" y="303"/>
                  <a:pt x="252" y="303"/>
                </a:cubicBezTo>
                <a:cubicBezTo>
                  <a:pt x="252" y="303"/>
                  <a:pt x="252" y="303"/>
                  <a:pt x="252" y="303"/>
                </a:cubicBezTo>
                <a:cubicBezTo>
                  <a:pt x="253" y="303"/>
                  <a:pt x="254" y="303"/>
                  <a:pt x="254" y="303"/>
                </a:cubicBezTo>
                <a:cubicBezTo>
                  <a:pt x="254" y="303"/>
                  <a:pt x="254" y="303"/>
                  <a:pt x="254" y="303"/>
                </a:cubicBezTo>
                <a:cubicBezTo>
                  <a:pt x="255" y="303"/>
                  <a:pt x="255" y="303"/>
                  <a:pt x="255" y="303"/>
                </a:cubicBezTo>
                <a:cubicBezTo>
                  <a:pt x="255" y="303"/>
                  <a:pt x="255" y="302"/>
                  <a:pt x="255" y="302"/>
                </a:cubicBezTo>
                <a:cubicBezTo>
                  <a:pt x="254" y="301"/>
                  <a:pt x="254" y="299"/>
                  <a:pt x="255" y="298"/>
                </a:cubicBezTo>
                <a:cubicBezTo>
                  <a:pt x="255" y="298"/>
                  <a:pt x="256" y="298"/>
                  <a:pt x="256" y="298"/>
                </a:cubicBezTo>
                <a:cubicBezTo>
                  <a:pt x="257" y="298"/>
                  <a:pt x="257" y="298"/>
                  <a:pt x="257" y="298"/>
                </a:cubicBezTo>
                <a:cubicBezTo>
                  <a:pt x="257" y="298"/>
                  <a:pt x="257" y="298"/>
                  <a:pt x="257" y="298"/>
                </a:cubicBezTo>
                <a:cubicBezTo>
                  <a:pt x="257" y="298"/>
                  <a:pt x="257" y="298"/>
                  <a:pt x="257" y="298"/>
                </a:cubicBezTo>
                <a:cubicBezTo>
                  <a:pt x="257" y="297"/>
                  <a:pt x="257" y="297"/>
                  <a:pt x="257" y="297"/>
                </a:cubicBezTo>
                <a:cubicBezTo>
                  <a:pt x="257" y="297"/>
                  <a:pt x="257" y="297"/>
                  <a:pt x="257" y="297"/>
                </a:cubicBezTo>
                <a:cubicBezTo>
                  <a:pt x="257" y="297"/>
                  <a:pt x="257" y="296"/>
                  <a:pt x="257" y="296"/>
                </a:cubicBezTo>
                <a:cubicBezTo>
                  <a:pt x="257" y="296"/>
                  <a:pt x="257" y="296"/>
                  <a:pt x="257" y="296"/>
                </a:cubicBezTo>
                <a:cubicBezTo>
                  <a:pt x="257" y="296"/>
                  <a:pt x="257" y="296"/>
                  <a:pt x="257" y="296"/>
                </a:cubicBezTo>
                <a:cubicBezTo>
                  <a:pt x="257" y="296"/>
                  <a:pt x="257" y="295"/>
                  <a:pt x="256" y="295"/>
                </a:cubicBezTo>
                <a:cubicBezTo>
                  <a:pt x="257" y="294"/>
                  <a:pt x="257" y="294"/>
                  <a:pt x="257" y="294"/>
                </a:cubicBezTo>
                <a:cubicBezTo>
                  <a:pt x="258" y="291"/>
                  <a:pt x="258" y="291"/>
                  <a:pt x="258" y="291"/>
                </a:cubicBezTo>
                <a:cubicBezTo>
                  <a:pt x="258" y="291"/>
                  <a:pt x="258" y="291"/>
                  <a:pt x="258" y="291"/>
                </a:cubicBezTo>
                <a:cubicBezTo>
                  <a:pt x="259" y="292"/>
                  <a:pt x="259" y="292"/>
                  <a:pt x="259" y="292"/>
                </a:cubicBezTo>
                <a:cubicBezTo>
                  <a:pt x="259" y="292"/>
                  <a:pt x="259" y="292"/>
                  <a:pt x="259" y="292"/>
                </a:cubicBezTo>
                <a:cubicBezTo>
                  <a:pt x="259" y="292"/>
                  <a:pt x="259" y="292"/>
                  <a:pt x="259" y="292"/>
                </a:cubicBezTo>
                <a:cubicBezTo>
                  <a:pt x="259" y="292"/>
                  <a:pt x="259" y="292"/>
                  <a:pt x="259" y="292"/>
                </a:cubicBezTo>
                <a:cubicBezTo>
                  <a:pt x="259" y="292"/>
                  <a:pt x="259" y="292"/>
                  <a:pt x="259" y="292"/>
                </a:cubicBezTo>
                <a:cubicBezTo>
                  <a:pt x="258" y="293"/>
                  <a:pt x="258" y="293"/>
                  <a:pt x="258" y="293"/>
                </a:cubicBezTo>
                <a:cubicBezTo>
                  <a:pt x="258" y="293"/>
                  <a:pt x="258" y="293"/>
                  <a:pt x="258" y="293"/>
                </a:cubicBezTo>
                <a:cubicBezTo>
                  <a:pt x="258" y="293"/>
                  <a:pt x="258" y="293"/>
                  <a:pt x="258" y="293"/>
                </a:cubicBezTo>
                <a:cubicBezTo>
                  <a:pt x="258" y="293"/>
                  <a:pt x="258" y="293"/>
                  <a:pt x="258" y="293"/>
                </a:cubicBezTo>
                <a:cubicBezTo>
                  <a:pt x="259" y="293"/>
                  <a:pt x="259" y="293"/>
                  <a:pt x="259" y="293"/>
                </a:cubicBezTo>
                <a:cubicBezTo>
                  <a:pt x="259" y="293"/>
                  <a:pt x="259" y="293"/>
                  <a:pt x="259" y="293"/>
                </a:cubicBezTo>
                <a:cubicBezTo>
                  <a:pt x="260" y="293"/>
                  <a:pt x="260" y="294"/>
                  <a:pt x="260" y="294"/>
                </a:cubicBezTo>
                <a:cubicBezTo>
                  <a:pt x="260" y="294"/>
                  <a:pt x="260" y="294"/>
                  <a:pt x="260" y="294"/>
                </a:cubicBezTo>
                <a:cubicBezTo>
                  <a:pt x="260" y="294"/>
                  <a:pt x="260" y="294"/>
                  <a:pt x="260" y="294"/>
                </a:cubicBezTo>
                <a:cubicBezTo>
                  <a:pt x="261" y="294"/>
                  <a:pt x="262" y="295"/>
                  <a:pt x="262" y="295"/>
                </a:cubicBezTo>
                <a:cubicBezTo>
                  <a:pt x="261" y="295"/>
                  <a:pt x="261" y="295"/>
                  <a:pt x="261" y="295"/>
                </a:cubicBezTo>
                <a:cubicBezTo>
                  <a:pt x="261" y="295"/>
                  <a:pt x="261" y="295"/>
                  <a:pt x="261" y="295"/>
                </a:cubicBezTo>
                <a:cubicBezTo>
                  <a:pt x="261" y="295"/>
                  <a:pt x="261" y="295"/>
                  <a:pt x="261" y="295"/>
                </a:cubicBezTo>
                <a:cubicBezTo>
                  <a:pt x="261" y="296"/>
                  <a:pt x="260" y="297"/>
                  <a:pt x="260" y="299"/>
                </a:cubicBezTo>
                <a:cubicBezTo>
                  <a:pt x="259" y="299"/>
                  <a:pt x="259" y="299"/>
                  <a:pt x="259" y="299"/>
                </a:cubicBezTo>
                <a:cubicBezTo>
                  <a:pt x="259" y="299"/>
                  <a:pt x="259" y="299"/>
                  <a:pt x="259" y="299"/>
                </a:cubicBezTo>
                <a:cubicBezTo>
                  <a:pt x="259" y="299"/>
                  <a:pt x="259" y="299"/>
                  <a:pt x="259" y="299"/>
                </a:cubicBezTo>
                <a:cubicBezTo>
                  <a:pt x="257" y="303"/>
                  <a:pt x="256" y="306"/>
                  <a:pt x="254" y="309"/>
                </a:cubicBezTo>
                <a:cubicBezTo>
                  <a:pt x="253" y="310"/>
                  <a:pt x="251" y="312"/>
                  <a:pt x="252" y="314"/>
                </a:cubicBezTo>
                <a:cubicBezTo>
                  <a:pt x="252" y="314"/>
                  <a:pt x="252" y="314"/>
                  <a:pt x="252" y="314"/>
                </a:cubicBezTo>
                <a:cubicBezTo>
                  <a:pt x="252" y="314"/>
                  <a:pt x="252" y="314"/>
                  <a:pt x="252" y="314"/>
                </a:cubicBezTo>
                <a:cubicBezTo>
                  <a:pt x="252" y="314"/>
                  <a:pt x="252" y="314"/>
                  <a:pt x="252" y="314"/>
                </a:cubicBezTo>
                <a:cubicBezTo>
                  <a:pt x="253" y="315"/>
                  <a:pt x="254" y="315"/>
                  <a:pt x="255" y="315"/>
                </a:cubicBezTo>
                <a:cubicBezTo>
                  <a:pt x="256" y="315"/>
                  <a:pt x="256" y="314"/>
                  <a:pt x="257" y="315"/>
                </a:cubicBezTo>
                <a:cubicBezTo>
                  <a:pt x="257" y="315"/>
                  <a:pt x="257" y="315"/>
                  <a:pt x="257" y="315"/>
                </a:cubicBezTo>
                <a:cubicBezTo>
                  <a:pt x="257" y="315"/>
                  <a:pt x="257" y="315"/>
                  <a:pt x="257" y="315"/>
                </a:cubicBezTo>
                <a:cubicBezTo>
                  <a:pt x="258" y="313"/>
                  <a:pt x="258" y="312"/>
                  <a:pt x="258" y="311"/>
                </a:cubicBezTo>
                <a:cubicBezTo>
                  <a:pt x="259" y="308"/>
                  <a:pt x="261" y="305"/>
                  <a:pt x="262" y="302"/>
                </a:cubicBezTo>
                <a:cubicBezTo>
                  <a:pt x="263" y="302"/>
                  <a:pt x="263" y="301"/>
                  <a:pt x="264" y="301"/>
                </a:cubicBezTo>
                <a:cubicBezTo>
                  <a:pt x="264" y="300"/>
                  <a:pt x="265" y="298"/>
                  <a:pt x="266" y="297"/>
                </a:cubicBezTo>
                <a:cubicBezTo>
                  <a:pt x="267" y="297"/>
                  <a:pt x="267" y="297"/>
                  <a:pt x="267" y="297"/>
                </a:cubicBezTo>
                <a:cubicBezTo>
                  <a:pt x="267" y="297"/>
                  <a:pt x="267" y="297"/>
                  <a:pt x="267" y="297"/>
                </a:cubicBezTo>
                <a:cubicBezTo>
                  <a:pt x="267" y="298"/>
                  <a:pt x="267" y="298"/>
                  <a:pt x="267" y="298"/>
                </a:cubicBezTo>
                <a:cubicBezTo>
                  <a:pt x="267" y="299"/>
                  <a:pt x="267" y="299"/>
                  <a:pt x="266" y="300"/>
                </a:cubicBezTo>
                <a:cubicBezTo>
                  <a:pt x="266" y="301"/>
                  <a:pt x="266" y="303"/>
                  <a:pt x="265" y="304"/>
                </a:cubicBezTo>
                <a:cubicBezTo>
                  <a:pt x="265" y="304"/>
                  <a:pt x="265" y="305"/>
                  <a:pt x="265" y="306"/>
                </a:cubicBezTo>
                <a:cubicBezTo>
                  <a:pt x="265" y="306"/>
                  <a:pt x="265" y="306"/>
                  <a:pt x="265" y="306"/>
                </a:cubicBezTo>
                <a:cubicBezTo>
                  <a:pt x="265" y="307"/>
                  <a:pt x="265" y="307"/>
                  <a:pt x="265" y="307"/>
                </a:cubicBezTo>
                <a:cubicBezTo>
                  <a:pt x="265" y="307"/>
                  <a:pt x="265" y="307"/>
                  <a:pt x="265" y="307"/>
                </a:cubicBezTo>
                <a:cubicBezTo>
                  <a:pt x="265" y="307"/>
                  <a:pt x="265" y="307"/>
                  <a:pt x="265" y="307"/>
                </a:cubicBezTo>
                <a:cubicBezTo>
                  <a:pt x="265" y="307"/>
                  <a:pt x="265" y="307"/>
                  <a:pt x="265" y="307"/>
                </a:cubicBezTo>
                <a:cubicBezTo>
                  <a:pt x="265" y="307"/>
                  <a:pt x="265" y="307"/>
                  <a:pt x="265" y="307"/>
                </a:cubicBezTo>
                <a:cubicBezTo>
                  <a:pt x="265" y="308"/>
                  <a:pt x="264" y="309"/>
                  <a:pt x="264" y="309"/>
                </a:cubicBezTo>
                <a:cubicBezTo>
                  <a:pt x="263" y="310"/>
                  <a:pt x="263" y="311"/>
                  <a:pt x="262" y="312"/>
                </a:cubicBezTo>
                <a:cubicBezTo>
                  <a:pt x="261" y="314"/>
                  <a:pt x="258" y="315"/>
                  <a:pt x="258" y="317"/>
                </a:cubicBezTo>
                <a:cubicBezTo>
                  <a:pt x="258" y="318"/>
                  <a:pt x="258" y="318"/>
                  <a:pt x="258" y="318"/>
                </a:cubicBezTo>
                <a:cubicBezTo>
                  <a:pt x="258" y="318"/>
                  <a:pt x="258" y="318"/>
                  <a:pt x="258" y="318"/>
                </a:cubicBezTo>
                <a:cubicBezTo>
                  <a:pt x="258" y="318"/>
                  <a:pt x="259" y="318"/>
                  <a:pt x="261" y="318"/>
                </a:cubicBezTo>
                <a:cubicBezTo>
                  <a:pt x="262" y="318"/>
                  <a:pt x="263" y="318"/>
                  <a:pt x="264" y="318"/>
                </a:cubicBezTo>
                <a:cubicBezTo>
                  <a:pt x="264" y="318"/>
                  <a:pt x="264" y="318"/>
                  <a:pt x="264" y="318"/>
                </a:cubicBezTo>
                <a:cubicBezTo>
                  <a:pt x="265" y="317"/>
                  <a:pt x="265" y="316"/>
                  <a:pt x="265" y="315"/>
                </a:cubicBezTo>
                <a:cubicBezTo>
                  <a:pt x="266" y="314"/>
                  <a:pt x="267" y="312"/>
                  <a:pt x="268" y="310"/>
                </a:cubicBezTo>
                <a:cubicBezTo>
                  <a:pt x="268" y="310"/>
                  <a:pt x="268" y="310"/>
                  <a:pt x="268" y="310"/>
                </a:cubicBezTo>
                <a:cubicBezTo>
                  <a:pt x="269" y="310"/>
                  <a:pt x="269" y="311"/>
                  <a:pt x="269" y="311"/>
                </a:cubicBezTo>
                <a:cubicBezTo>
                  <a:pt x="270" y="312"/>
                  <a:pt x="270" y="312"/>
                  <a:pt x="270" y="312"/>
                </a:cubicBezTo>
                <a:cubicBezTo>
                  <a:pt x="271" y="313"/>
                  <a:pt x="271" y="314"/>
                  <a:pt x="270" y="314"/>
                </a:cubicBezTo>
                <a:cubicBezTo>
                  <a:pt x="270" y="315"/>
                  <a:pt x="269" y="316"/>
                  <a:pt x="268" y="317"/>
                </a:cubicBezTo>
                <a:cubicBezTo>
                  <a:pt x="268" y="317"/>
                  <a:pt x="268" y="317"/>
                  <a:pt x="268" y="317"/>
                </a:cubicBezTo>
                <a:cubicBezTo>
                  <a:pt x="267" y="318"/>
                  <a:pt x="267" y="318"/>
                  <a:pt x="266" y="318"/>
                </a:cubicBezTo>
                <a:cubicBezTo>
                  <a:pt x="265" y="319"/>
                  <a:pt x="265" y="319"/>
                  <a:pt x="265" y="319"/>
                </a:cubicBezTo>
                <a:cubicBezTo>
                  <a:pt x="265" y="319"/>
                  <a:pt x="265" y="319"/>
                  <a:pt x="265" y="319"/>
                </a:cubicBezTo>
                <a:cubicBezTo>
                  <a:pt x="265" y="319"/>
                  <a:pt x="265" y="319"/>
                  <a:pt x="265" y="319"/>
                </a:cubicBezTo>
                <a:cubicBezTo>
                  <a:pt x="265" y="320"/>
                  <a:pt x="265" y="320"/>
                  <a:pt x="265" y="320"/>
                </a:cubicBezTo>
                <a:cubicBezTo>
                  <a:pt x="265" y="320"/>
                  <a:pt x="265" y="320"/>
                  <a:pt x="265" y="320"/>
                </a:cubicBezTo>
                <a:cubicBezTo>
                  <a:pt x="267" y="320"/>
                  <a:pt x="268" y="319"/>
                  <a:pt x="269" y="319"/>
                </a:cubicBezTo>
                <a:cubicBezTo>
                  <a:pt x="270" y="319"/>
                  <a:pt x="272" y="319"/>
                  <a:pt x="273" y="319"/>
                </a:cubicBezTo>
                <a:cubicBezTo>
                  <a:pt x="273" y="319"/>
                  <a:pt x="273" y="319"/>
                  <a:pt x="273" y="319"/>
                </a:cubicBezTo>
                <a:cubicBezTo>
                  <a:pt x="273" y="319"/>
                  <a:pt x="273" y="319"/>
                  <a:pt x="273" y="319"/>
                </a:cubicBezTo>
                <a:cubicBezTo>
                  <a:pt x="274" y="319"/>
                  <a:pt x="274" y="319"/>
                  <a:pt x="274" y="319"/>
                </a:cubicBezTo>
                <a:cubicBezTo>
                  <a:pt x="274" y="319"/>
                  <a:pt x="274" y="319"/>
                  <a:pt x="274" y="319"/>
                </a:cubicBezTo>
                <a:cubicBezTo>
                  <a:pt x="274" y="319"/>
                  <a:pt x="274" y="319"/>
                  <a:pt x="274" y="319"/>
                </a:cubicBezTo>
                <a:cubicBezTo>
                  <a:pt x="274" y="317"/>
                  <a:pt x="274" y="314"/>
                  <a:pt x="273" y="312"/>
                </a:cubicBezTo>
                <a:cubicBezTo>
                  <a:pt x="273" y="311"/>
                  <a:pt x="273" y="311"/>
                  <a:pt x="273" y="311"/>
                </a:cubicBezTo>
                <a:cubicBezTo>
                  <a:pt x="272" y="310"/>
                  <a:pt x="271" y="310"/>
                  <a:pt x="270" y="309"/>
                </a:cubicBezTo>
                <a:cubicBezTo>
                  <a:pt x="270" y="308"/>
                  <a:pt x="270" y="308"/>
                  <a:pt x="270" y="308"/>
                </a:cubicBezTo>
                <a:cubicBezTo>
                  <a:pt x="270" y="308"/>
                  <a:pt x="270" y="308"/>
                  <a:pt x="271" y="307"/>
                </a:cubicBezTo>
                <a:cubicBezTo>
                  <a:pt x="271" y="307"/>
                  <a:pt x="271" y="306"/>
                  <a:pt x="271" y="306"/>
                </a:cubicBezTo>
                <a:cubicBezTo>
                  <a:pt x="274" y="305"/>
                  <a:pt x="274" y="305"/>
                  <a:pt x="274" y="305"/>
                </a:cubicBezTo>
                <a:cubicBezTo>
                  <a:pt x="274" y="305"/>
                  <a:pt x="274" y="305"/>
                  <a:pt x="274" y="305"/>
                </a:cubicBezTo>
                <a:cubicBezTo>
                  <a:pt x="274" y="304"/>
                  <a:pt x="274" y="303"/>
                  <a:pt x="274" y="302"/>
                </a:cubicBezTo>
                <a:cubicBezTo>
                  <a:pt x="274" y="302"/>
                  <a:pt x="274" y="302"/>
                  <a:pt x="274" y="302"/>
                </a:cubicBezTo>
                <a:cubicBezTo>
                  <a:pt x="274" y="302"/>
                  <a:pt x="274" y="302"/>
                  <a:pt x="274" y="302"/>
                </a:cubicBezTo>
                <a:cubicBezTo>
                  <a:pt x="274" y="302"/>
                  <a:pt x="274" y="302"/>
                  <a:pt x="274" y="302"/>
                </a:cubicBezTo>
                <a:cubicBezTo>
                  <a:pt x="274" y="302"/>
                  <a:pt x="273" y="302"/>
                  <a:pt x="273" y="302"/>
                </a:cubicBezTo>
                <a:cubicBezTo>
                  <a:pt x="273" y="302"/>
                  <a:pt x="273" y="302"/>
                  <a:pt x="273" y="302"/>
                </a:cubicBezTo>
                <a:cubicBezTo>
                  <a:pt x="273" y="302"/>
                  <a:pt x="273" y="302"/>
                  <a:pt x="273" y="302"/>
                </a:cubicBezTo>
                <a:cubicBezTo>
                  <a:pt x="273" y="302"/>
                  <a:pt x="272" y="302"/>
                  <a:pt x="271" y="302"/>
                </a:cubicBezTo>
                <a:cubicBezTo>
                  <a:pt x="271" y="303"/>
                  <a:pt x="271" y="303"/>
                  <a:pt x="271" y="303"/>
                </a:cubicBezTo>
                <a:cubicBezTo>
                  <a:pt x="270" y="304"/>
                  <a:pt x="270" y="304"/>
                  <a:pt x="270" y="304"/>
                </a:cubicBezTo>
                <a:cubicBezTo>
                  <a:pt x="267" y="305"/>
                  <a:pt x="267" y="305"/>
                  <a:pt x="267" y="305"/>
                </a:cubicBezTo>
                <a:cubicBezTo>
                  <a:pt x="267" y="305"/>
                  <a:pt x="267" y="305"/>
                  <a:pt x="267" y="305"/>
                </a:cubicBezTo>
                <a:cubicBezTo>
                  <a:pt x="267" y="305"/>
                  <a:pt x="267" y="305"/>
                  <a:pt x="267" y="305"/>
                </a:cubicBezTo>
                <a:cubicBezTo>
                  <a:pt x="267" y="305"/>
                  <a:pt x="267" y="305"/>
                  <a:pt x="267" y="305"/>
                </a:cubicBezTo>
                <a:cubicBezTo>
                  <a:pt x="267" y="305"/>
                  <a:pt x="267" y="305"/>
                  <a:pt x="267" y="305"/>
                </a:cubicBezTo>
                <a:cubicBezTo>
                  <a:pt x="267" y="304"/>
                  <a:pt x="268" y="302"/>
                  <a:pt x="269" y="301"/>
                </a:cubicBezTo>
                <a:cubicBezTo>
                  <a:pt x="269" y="301"/>
                  <a:pt x="269" y="301"/>
                  <a:pt x="269" y="301"/>
                </a:cubicBezTo>
                <a:cubicBezTo>
                  <a:pt x="270" y="299"/>
                  <a:pt x="270" y="298"/>
                  <a:pt x="270" y="296"/>
                </a:cubicBezTo>
                <a:cubicBezTo>
                  <a:pt x="271" y="296"/>
                  <a:pt x="271" y="294"/>
                  <a:pt x="271" y="293"/>
                </a:cubicBezTo>
                <a:cubicBezTo>
                  <a:pt x="270" y="293"/>
                  <a:pt x="270" y="293"/>
                  <a:pt x="270" y="293"/>
                </a:cubicBezTo>
                <a:cubicBezTo>
                  <a:pt x="269" y="292"/>
                  <a:pt x="268" y="292"/>
                  <a:pt x="268" y="293"/>
                </a:cubicBezTo>
                <a:cubicBezTo>
                  <a:pt x="267" y="293"/>
                  <a:pt x="266" y="294"/>
                  <a:pt x="266" y="295"/>
                </a:cubicBezTo>
                <a:cubicBezTo>
                  <a:pt x="265" y="296"/>
                  <a:pt x="265" y="296"/>
                  <a:pt x="265" y="296"/>
                </a:cubicBezTo>
                <a:cubicBezTo>
                  <a:pt x="264" y="297"/>
                  <a:pt x="263" y="299"/>
                  <a:pt x="261" y="301"/>
                </a:cubicBezTo>
                <a:cubicBezTo>
                  <a:pt x="261" y="302"/>
                  <a:pt x="260" y="303"/>
                  <a:pt x="260" y="303"/>
                </a:cubicBezTo>
                <a:cubicBezTo>
                  <a:pt x="259" y="304"/>
                  <a:pt x="258" y="306"/>
                  <a:pt x="258" y="306"/>
                </a:cubicBezTo>
                <a:cubicBezTo>
                  <a:pt x="258" y="306"/>
                  <a:pt x="258" y="306"/>
                  <a:pt x="258" y="306"/>
                </a:cubicBezTo>
                <a:cubicBezTo>
                  <a:pt x="258" y="305"/>
                  <a:pt x="258" y="304"/>
                  <a:pt x="259" y="303"/>
                </a:cubicBezTo>
                <a:cubicBezTo>
                  <a:pt x="261" y="300"/>
                  <a:pt x="261" y="300"/>
                  <a:pt x="261" y="300"/>
                </a:cubicBezTo>
                <a:cubicBezTo>
                  <a:pt x="263" y="295"/>
                  <a:pt x="263" y="295"/>
                  <a:pt x="263" y="295"/>
                </a:cubicBezTo>
                <a:cubicBezTo>
                  <a:pt x="263" y="294"/>
                  <a:pt x="264" y="294"/>
                  <a:pt x="264" y="294"/>
                </a:cubicBezTo>
                <a:cubicBezTo>
                  <a:pt x="265" y="293"/>
                  <a:pt x="265" y="293"/>
                  <a:pt x="265" y="293"/>
                </a:cubicBezTo>
                <a:cubicBezTo>
                  <a:pt x="266" y="293"/>
                  <a:pt x="266" y="293"/>
                  <a:pt x="266" y="292"/>
                </a:cubicBezTo>
                <a:cubicBezTo>
                  <a:pt x="268" y="290"/>
                  <a:pt x="267" y="286"/>
                  <a:pt x="267" y="284"/>
                </a:cubicBezTo>
                <a:cubicBezTo>
                  <a:pt x="267" y="282"/>
                  <a:pt x="267" y="279"/>
                  <a:pt x="266" y="277"/>
                </a:cubicBezTo>
                <a:cubicBezTo>
                  <a:pt x="266" y="276"/>
                  <a:pt x="265" y="276"/>
                  <a:pt x="265" y="276"/>
                </a:cubicBezTo>
                <a:cubicBezTo>
                  <a:pt x="264" y="276"/>
                  <a:pt x="263" y="276"/>
                  <a:pt x="262" y="277"/>
                </a:cubicBezTo>
                <a:cubicBezTo>
                  <a:pt x="262" y="277"/>
                  <a:pt x="262" y="277"/>
                  <a:pt x="262" y="277"/>
                </a:cubicBezTo>
                <a:cubicBezTo>
                  <a:pt x="262" y="277"/>
                  <a:pt x="262" y="277"/>
                  <a:pt x="262" y="277"/>
                </a:cubicBezTo>
                <a:cubicBezTo>
                  <a:pt x="261" y="278"/>
                  <a:pt x="260" y="282"/>
                  <a:pt x="259" y="284"/>
                </a:cubicBezTo>
                <a:cubicBezTo>
                  <a:pt x="258" y="283"/>
                  <a:pt x="259" y="282"/>
                  <a:pt x="259" y="281"/>
                </a:cubicBezTo>
                <a:cubicBezTo>
                  <a:pt x="259" y="280"/>
                  <a:pt x="260" y="278"/>
                  <a:pt x="259" y="277"/>
                </a:cubicBezTo>
                <a:cubicBezTo>
                  <a:pt x="259" y="277"/>
                  <a:pt x="259" y="277"/>
                  <a:pt x="259" y="277"/>
                </a:cubicBezTo>
                <a:cubicBezTo>
                  <a:pt x="259" y="277"/>
                  <a:pt x="259" y="277"/>
                  <a:pt x="259" y="277"/>
                </a:cubicBezTo>
                <a:cubicBezTo>
                  <a:pt x="259" y="277"/>
                  <a:pt x="258" y="277"/>
                  <a:pt x="258" y="276"/>
                </a:cubicBezTo>
                <a:cubicBezTo>
                  <a:pt x="257" y="276"/>
                  <a:pt x="255" y="276"/>
                  <a:pt x="253" y="277"/>
                </a:cubicBezTo>
                <a:cubicBezTo>
                  <a:pt x="253" y="277"/>
                  <a:pt x="253" y="277"/>
                  <a:pt x="253" y="277"/>
                </a:cubicBezTo>
                <a:cubicBezTo>
                  <a:pt x="253" y="277"/>
                  <a:pt x="253" y="277"/>
                  <a:pt x="253" y="277"/>
                </a:cubicBezTo>
                <a:cubicBezTo>
                  <a:pt x="253" y="278"/>
                  <a:pt x="254" y="279"/>
                  <a:pt x="254" y="279"/>
                </a:cubicBezTo>
                <a:cubicBezTo>
                  <a:pt x="254" y="279"/>
                  <a:pt x="254" y="279"/>
                  <a:pt x="254" y="279"/>
                </a:cubicBezTo>
                <a:cubicBezTo>
                  <a:pt x="254" y="282"/>
                  <a:pt x="254" y="282"/>
                  <a:pt x="254" y="282"/>
                </a:cubicBezTo>
                <a:cubicBezTo>
                  <a:pt x="255" y="283"/>
                  <a:pt x="255" y="284"/>
                  <a:pt x="255" y="285"/>
                </a:cubicBezTo>
                <a:cubicBezTo>
                  <a:pt x="255" y="286"/>
                  <a:pt x="255" y="287"/>
                  <a:pt x="254" y="287"/>
                </a:cubicBezTo>
                <a:cubicBezTo>
                  <a:pt x="254" y="288"/>
                  <a:pt x="253" y="288"/>
                  <a:pt x="253" y="288"/>
                </a:cubicBezTo>
                <a:cubicBezTo>
                  <a:pt x="252" y="288"/>
                  <a:pt x="252" y="288"/>
                  <a:pt x="252" y="288"/>
                </a:cubicBezTo>
                <a:cubicBezTo>
                  <a:pt x="251" y="288"/>
                  <a:pt x="250" y="287"/>
                  <a:pt x="248" y="287"/>
                </a:cubicBezTo>
                <a:cubicBezTo>
                  <a:pt x="248" y="287"/>
                  <a:pt x="247" y="288"/>
                  <a:pt x="246" y="288"/>
                </a:cubicBezTo>
                <a:cubicBezTo>
                  <a:pt x="246" y="288"/>
                  <a:pt x="245" y="287"/>
                  <a:pt x="244" y="288"/>
                </a:cubicBezTo>
                <a:cubicBezTo>
                  <a:pt x="244" y="288"/>
                  <a:pt x="244" y="288"/>
                  <a:pt x="244" y="288"/>
                </a:cubicBezTo>
                <a:close/>
                <a:moveTo>
                  <a:pt x="218" y="323"/>
                </a:moveTo>
                <a:cubicBezTo>
                  <a:pt x="218" y="324"/>
                  <a:pt x="218" y="324"/>
                  <a:pt x="218" y="325"/>
                </a:cubicBezTo>
                <a:cubicBezTo>
                  <a:pt x="219" y="327"/>
                  <a:pt x="222" y="329"/>
                  <a:pt x="223" y="330"/>
                </a:cubicBezTo>
                <a:cubicBezTo>
                  <a:pt x="223" y="330"/>
                  <a:pt x="224" y="331"/>
                  <a:pt x="224" y="331"/>
                </a:cubicBezTo>
                <a:cubicBezTo>
                  <a:pt x="224" y="331"/>
                  <a:pt x="225" y="331"/>
                  <a:pt x="225" y="331"/>
                </a:cubicBezTo>
                <a:cubicBezTo>
                  <a:pt x="226" y="331"/>
                  <a:pt x="226" y="331"/>
                  <a:pt x="226" y="331"/>
                </a:cubicBezTo>
                <a:cubicBezTo>
                  <a:pt x="226" y="331"/>
                  <a:pt x="226" y="331"/>
                  <a:pt x="226" y="331"/>
                </a:cubicBezTo>
                <a:cubicBezTo>
                  <a:pt x="228" y="331"/>
                  <a:pt x="229" y="329"/>
                  <a:pt x="230" y="328"/>
                </a:cubicBezTo>
                <a:cubicBezTo>
                  <a:pt x="230" y="328"/>
                  <a:pt x="231" y="327"/>
                  <a:pt x="231" y="327"/>
                </a:cubicBezTo>
                <a:cubicBezTo>
                  <a:pt x="231" y="327"/>
                  <a:pt x="232" y="326"/>
                  <a:pt x="232" y="326"/>
                </a:cubicBezTo>
                <a:cubicBezTo>
                  <a:pt x="232" y="325"/>
                  <a:pt x="232" y="325"/>
                  <a:pt x="232" y="325"/>
                </a:cubicBezTo>
                <a:cubicBezTo>
                  <a:pt x="232" y="325"/>
                  <a:pt x="232" y="325"/>
                  <a:pt x="232" y="325"/>
                </a:cubicBezTo>
                <a:cubicBezTo>
                  <a:pt x="231" y="325"/>
                  <a:pt x="231" y="325"/>
                  <a:pt x="230" y="325"/>
                </a:cubicBezTo>
                <a:cubicBezTo>
                  <a:pt x="230" y="326"/>
                  <a:pt x="230" y="326"/>
                  <a:pt x="230" y="326"/>
                </a:cubicBezTo>
                <a:cubicBezTo>
                  <a:pt x="230" y="325"/>
                  <a:pt x="230" y="325"/>
                  <a:pt x="230" y="325"/>
                </a:cubicBezTo>
                <a:cubicBezTo>
                  <a:pt x="230" y="325"/>
                  <a:pt x="229" y="326"/>
                  <a:pt x="229" y="326"/>
                </a:cubicBezTo>
                <a:cubicBezTo>
                  <a:pt x="228" y="326"/>
                  <a:pt x="227" y="326"/>
                  <a:pt x="226" y="326"/>
                </a:cubicBezTo>
                <a:cubicBezTo>
                  <a:pt x="226" y="326"/>
                  <a:pt x="225" y="327"/>
                  <a:pt x="225" y="327"/>
                </a:cubicBezTo>
                <a:cubicBezTo>
                  <a:pt x="224" y="327"/>
                  <a:pt x="224" y="326"/>
                  <a:pt x="223" y="326"/>
                </a:cubicBezTo>
                <a:cubicBezTo>
                  <a:pt x="222" y="325"/>
                  <a:pt x="220" y="324"/>
                  <a:pt x="219" y="323"/>
                </a:cubicBezTo>
                <a:cubicBezTo>
                  <a:pt x="219" y="323"/>
                  <a:pt x="219" y="323"/>
                  <a:pt x="219" y="323"/>
                </a:cubicBezTo>
                <a:cubicBezTo>
                  <a:pt x="218" y="323"/>
                  <a:pt x="218" y="323"/>
                  <a:pt x="218" y="323"/>
                </a:cubicBezTo>
                <a:cubicBezTo>
                  <a:pt x="218" y="323"/>
                  <a:pt x="218" y="323"/>
                  <a:pt x="218" y="323"/>
                </a:cubicBezTo>
                <a:close/>
                <a:moveTo>
                  <a:pt x="213" y="325"/>
                </a:moveTo>
                <a:cubicBezTo>
                  <a:pt x="213" y="329"/>
                  <a:pt x="212" y="331"/>
                  <a:pt x="211" y="332"/>
                </a:cubicBezTo>
                <a:cubicBezTo>
                  <a:pt x="209" y="334"/>
                  <a:pt x="206" y="335"/>
                  <a:pt x="204" y="337"/>
                </a:cubicBezTo>
                <a:cubicBezTo>
                  <a:pt x="204" y="337"/>
                  <a:pt x="204" y="337"/>
                  <a:pt x="204" y="337"/>
                </a:cubicBezTo>
                <a:cubicBezTo>
                  <a:pt x="204" y="337"/>
                  <a:pt x="204" y="337"/>
                  <a:pt x="204" y="337"/>
                </a:cubicBezTo>
                <a:cubicBezTo>
                  <a:pt x="204" y="337"/>
                  <a:pt x="204" y="337"/>
                  <a:pt x="204" y="337"/>
                </a:cubicBezTo>
                <a:cubicBezTo>
                  <a:pt x="204" y="337"/>
                  <a:pt x="204" y="337"/>
                  <a:pt x="204" y="337"/>
                </a:cubicBezTo>
                <a:cubicBezTo>
                  <a:pt x="204" y="338"/>
                  <a:pt x="204" y="338"/>
                  <a:pt x="204" y="338"/>
                </a:cubicBezTo>
                <a:cubicBezTo>
                  <a:pt x="205" y="338"/>
                  <a:pt x="206" y="337"/>
                  <a:pt x="207" y="337"/>
                </a:cubicBezTo>
                <a:cubicBezTo>
                  <a:pt x="208" y="337"/>
                  <a:pt x="208" y="337"/>
                  <a:pt x="208" y="337"/>
                </a:cubicBezTo>
                <a:cubicBezTo>
                  <a:pt x="213" y="336"/>
                  <a:pt x="216" y="331"/>
                  <a:pt x="217" y="327"/>
                </a:cubicBezTo>
                <a:cubicBezTo>
                  <a:pt x="217" y="325"/>
                  <a:pt x="217" y="323"/>
                  <a:pt x="217" y="321"/>
                </a:cubicBezTo>
                <a:cubicBezTo>
                  <a:pt x="218" y="321"/>
                  <a:pt x="218" y="320"/>
                  <a:pt x="219" y="320"/>
                </a:cubicBezTo>
                <a:cubicBezTo>
                  <a:pt x="219" y="320"/>
                  <a:pt x="219" y="320"/>
                  <a:pt x="219" y="320"/>
                </a:cubicBezTo>
                <a:cubicBezTo>
                  <a:pt x="219" y="320"/>
                  <a:pt x="219" y="320"/>
                  <a:pt x="219" y="320"/>
                </a:cubicBezTo>
                <a:cubicBezTo>
                  <a:pt x="219" y="319"/>
                  <a:pt x="220" y="318"/>
                  <a:pt x="221" y="318"/>
                </a:cubicBezTo>
                <a:cubicBezTo>
                  <a:pt x="221" y="317"/>
                  <a:pt x="221" y="317"/>
                  <a:pt x="221" y="317"/>
                </a:cubicBezTo>
                <a:cubicBezTo>
                  <a:pt x="221" y="318"/>
                  <a:pt x="221" y="318"/>
                  <a:pt x="221" y="318"/>
                </a:cubicBezTo>
                <a:cubicBezTo>
                  <a:pt x="222" y="316"/>
                  <a:pt x="224" y="314"/>
                  <a:pt x="224" y="313"/>
                </a:cubicBezTo>
                <a:cubicBezTo>
                  <a:pt x="224" y="313"/>
                  <a:pt x="224" y="313"/>
                  <a:pt x="224" y="313"/>
                </a:cubicBezTo>
                <a:cubicBezTo>
                  <a:pt x="224" y="313"/>
                  <a:pt x="224" y="313"/>
                  <a:pt x="224" y="313"/>
                </a:cubicBezTo>
                <a:cubicBezTo>
                  <a:pt x="224" y="313"/>
                  <a:pt x="224" y="313"/>
                  <a:pt x="224" y="313"/>
                </a:cubicBezTo>
                <a:cubicBezTo>
                  <a:pt x="224" y="312"/>
                  <a:pt x="224" y="312"/>
                  <a:pt x="223" y="312"/>
                </a:cubicBezTo>
                <a:cubicBezTo>
                  <a:pt x="222" y="312"/>
                  <a:pt x="221" y="312"/>
                  <a:pt x="220" y="311"/>
                </a:cubicBezTo>
                <a:cubicBezTo>
                  <a:pt x="220" y="311"/>
                  <a:pt x="219" y="311"/>
                  <a:pt x="218" y="311"/>
                </a:cubicBezTo>
                <a:cubicBezTo>
                  <a:pt x="218" y="311"/>
                  <a:pt x="218" y="311"/>
                  <a:pt x="218" y="311"/>
                </a:cubicBezTo>
                <a:cubicBezTo>
                  <a:pt x="218" y="311"/>
                  <a:pt x="218" y="311"/>
                  <a:pt x="218" y="311"/>
                </a:cubicBezTo>
                <a:cubicBezTo>
                  <a:pt x="218" y="312"/>
                  <a:pt x="218" y="312"/>
                  <a:pt x="218" y="312"/>
                </a:cubicBezTo>
                <a:cubicBezTo>
                  <a:pt x="218" y="312"/>
                  <a:pt x="218" y="312"/>
                  <a:pt x="218" y="312"/>
                </a:cubicBezTo>
                <a:cubicBezTo>
                  <a:pt x="218" y="313"/>
                  <a:pt x="218" y="313"/>
                  <a:pt x="218" y="313"/>
                </a:cubicBezTo>
                <a:cubicBezTo>
                  <a:pt x="219" y="314"/>
                  <a:pt x="219" y="314"/>
                  <a:pt x="219" y="314"/>
                </a:cubicBezTo>
                <a:cubicBezTo>
                  <a:pt x="219" y="314"/>
                  <a:pt x="219" y="314"/>
                  <a:pt x="219" y="314"/>
                </a:cubicBezTo>
                <a:cubicBezTo>
                  <a:pt x="219" y="314"/>
                  <a:pt x="218" y="316"/>
                  <a:pt x="217" y="316"/>
                </a:cubicBezTo>
                <a:cubicBezTo>
                  <a:pt x="216" y="313"/>
                  <a:pt x="218" y="310"/>
                  <a:pt x="217" y="307"/>
                </a:cubicBezTo>
                <a:cubicBezTo>
                  <a:pt x="217" y="306"/>
                  <a:pt x="217" y="306"/>
                  <a:pt x="217" y="306"/>
                </a:cubicBezTo>
                <a:cubicBezTo>
                  <a:pt x="217" y="306"/>
                  <a:pt x="217" y="306"/>
                  <a:pt x="217" y="306"/>
                </a:cubicBezTo>
                <a:cubicBezTo>
                  <a:pt x="216" y="306"/>
                  <a:pt x="213" y="304"/>
                  <a:pt x="211" y="305"/>
                </a:cubicBezTo>
                <a:cubicBezTo>
                  <a:pt x="211" y="305"/>
                  <a:pt x="211" y="305"/>
                  <a:pt x="211" y="305"/>
                </a:cubicBezTo>
                <a:cubicBezTo>
                  <a:pt x="211" y="305"/>
                  <a:pt x="211" y="305"/>
                  <a:pt x="211" y="305"/>
                </a:cubicBezTo>
                <a:cubicBezTo>
                  <a:pt x="211" y="305"/>
                  <a:pt x="211" y="305"/>
                  <a:pt x="211" y="305"/>
                </a:cubicBezTo>
                <a:cubicBezTo>
                  <a:pt x="211" y="305"/>
                  <a:pt x="211" y="305"/>
                  <a:pt x="211" y="305"/>
                </a:cubicBezTo>
                <a:cubicBezTo>
                  <a:pt x="211" y="305"/>
                  <a:pt x="211" y="305"/>
                  <a:pt x="211" y="305"/>
                </a:cubicBezTo>
                <a:cubicBezTo>
                  <a:pt x="211" y="305"/>
                  <a:pt x="211" y="305"/>
                  <a:pt x="211" y="305"/>
                </a:cubicBezTo>
                <a:cubicBezTo>
                  <a:pt x="211" y="306"/>
                  <a:pt x="211" y="306"/>
                  <a:pt x="211" y="307"/>
                </a:cubicBezTo>
                <a:cubicBezTo>
                  <a:pt x="211" y="307"/>
                  <a:pt x="212" y="308"/>
                  <a:pt x="212" y="309"/>
                </a:cubicBezTo>
                <a:cubicBezTo>
                  <a:pt x="212" y="310"/>
                  <a:pt x="212" y="310"/>
                  <a:pt x="212" y="310"/>
                </a:cubicBezTo>
                <a:cubicBezTo>
                  <a:pt x="212" y="314"/>
                  <a:pt x="213" y="317"/>
                  <a:pt x="213" y="320"/>
                </a:cubicBezTo>
                <a:cubicBezTo>
                  <a:pt x="211" y="322"/>
                  <a:pt x="209" y="324"/>
                  <a:pt x="207" y="325"/>
                </a:cubicBezTo>
                <a:cubicBezTo>
                  <a:pt x="206" y="326"/>
                  <a:pt x="205" y="326"/>
                  <a:pt x="204" y="327"/>
                </a:cubicBezTo>
                <a:cubicBezTo>
                  <a:pt x="204" y="327"/>
                  <a:pt x="204" y="327"/>
                  <a:pt x="204" y="327"/>
                </a:cubicBezTo>
                <a:cubicBezTo>
                  <a:pt x="204" y="327"/>
                  <a:pt x="204" y="327"/>
                  <a:pt x="204" y="327"/>
                </a:cubicBezTo>
                <a:cubicBezTo>
                  <a:pt x="204" y="327"/>
                  <a:pt x="204" y="327"/>
                  <a:pt x="204" y="327"/>
                </a:cubicBezTo>
                <a:cubicBezTo>
                  <a:pt x="204" y="327"/>
                  <a:pt x="204" y="327"/>
                  <a:pt x="204" y="327"/>
                </a:cubicBezTo>
                <a:cubicBezTo>
                  <a:pt x="204" y="329"/>
                  <a:pt x="206" y="331"/>
                  <a:pt x="207" y="330"/>
                </a:cubicBezTo>
                <a:cubicBezTo>
                  <a:pt x="208" y="330"/>
                  <a:pt x="208" y="330"/>
                  <a:pt x="208" y="330"/>
                </a:cubicBezTo>
                <a:cubicBezTo>
                  <a:pt x="209" y="330"/>
                  <a:pt x="210" y="329"/>
                  <a:pt x="210" y="328"/>
                </a:cubicBezTo>
                <a:cubicBezTo>
                  <a:pt x="211" y="327"/>
                  <a:pt x="212" y="326"/>
                  <a:pt x="213" y="325"/>
                </a:cubicBezTo>
                <a:moveTo>
                  <a:pt x="152" y="324"/>
                </a:moveTo>
                <a:cubicBezTo>
                  <a:pt x="152" y="323"/>
                  <a:pt x="152" y="323"/>
                  <a:pt x="153" y="321"/>
                </a:cubicBezTo>
                <a:cubicBezTo>
                  <a:pt x="154" y="320"/>
                  <a:pt x="155" y="319"/>
                  <a:pt x="155" y="319"/>
                </a:cubicBezTo>
                <a:cubicBezTo>
                  <a:pt x="155" y="319"/>
                  <a:pt x="155" y="319"/>
                  <a:pt x="155" y="320"/>
                </a:cubicBezTo>
                <a:cubicBezTo>
                  <a:pt x="152" y="324"/>
                  <a:pt x="152" y="324"/>
                  <a:pt x="152" y="324"/>
                </a:cubicBezTo>
                <a:cubicBezTo>
                  <a:pt x="152" y="324"/>
                  <a:pt x="152" y="324"/>
                  <a:pt x="152" y="324"/>
                </a:cubicBezTo>
                <a:moveTo>
                  <a:pt x="173" y="309"/>
                </a:moveTo>
                <a:cubicBezTo>
                  <a:pt x="173" y="308"/>
                  <a:pt x="175" y="308"/>
                  <a:pt x="175" y="308"/>
                </a:cubicBezTo>
                <a:cubicBezTo>
                  <a:pt x="175" y="309"/>
                  <a:pt x="173" y="310"/>
                  <a:pt x="173" y="310"/>
                </a:cubicBezTo>
                <a:cubicBezTo>
                  <a:pt x="173" y="310"/>
                  <a:pt x="173" y="310"/>
                  <a:pt x="173" y="310"/>
                </a:cubicBezTo>
                <a:cubicBezTo>
                  <a:pt x="172" y="310"/>
                  <a:pt x="172" y="310"/>
                  <a:pt x="172" y="310"/>
                </a:cubicBezTo>
                <a:cubicBezTo>
                  <a:pt x="172" y="310"/>
                  <a:pt x="172" y="310"/>
                  <a:pt x="173" y="309"/>
                </a:cubicBezTo>
                <a:moveTo>
                  <a:pt x="147" y="330"/>
                </a:moveTo>
                <a:cubicBezTo>
                  <a:pt x="147" y="331"/>
                  <a:pt x="147" y="333"/>
                  <a:pt x="148" y="333"/>
                </a:cubicBezTo>
                <a:cubicBezTo>
                  <a:pt x="150" y="333"/>
                  <a:pt x="150" y="333"/>
                  <a:pt x="151" y="331"/>
                </a:cubicBezTo>
                <a:cubicBezTo>
                  <a:pt x="151" y="330"/>
                  <a:pt x="152" y="329"/>
                  <a:pt x="153" y="328"/>
                </a:cubicBezTo>
                <a:cubicBezTo>
                  <a:pt x="153" y="327"/>
                  <a:pt x="154" y="327"/>
                  <a:pt x="154" y="326"/>
                </a:cubicBezTo>
                <a:cubicBezTo>
                  <a:pt x="154" y="326"/>
                  <a:pt x="154" y="325"/>
                  <a:pt x="154" y="324"/>
                </a:cubicBezTo>
                <a:cubicBezTo>
                  <a:pt x="155" y="323"/>
                  <a:pt x="155" y="321"/>
                  <a:pt x="155" y="320"/>
                </a:cubicBezTo>
                <a:cubicBezTo>
                  <a:pt x="155" y="319"/>
                  <a:pt x="156" y="319"/>
                  <a:pt x="156" y="318"/>
                </a:cubicBezTo>
                <a:cubicBezTo>
                  <a:pt x="156" y="317"/>
                  <a:pt x="157" y="317"/>
                  <a:pt x="158" y="317"/>
                </a:cubicBezTo>
                <a:cubicBezTo>
                  <a:pt x="160" y="317"/>
                  <a:pt x="160" y="317"/>
                  <a:pt x="160" y="317"/>
                </a:cubicBezTo>
                <a:cubicBezTo>
                  <a:pt x="160" y="317"/>
                  <a:pt x="160" y="317"/>
                  <a:pt x="160" y="317"/>
                </a:cubicBezTo>
                <a:cubicBezTo>
                  <a:pt x="160" y="317"/>
                  <a:pt x="160" y="317"/>
                  <a:pt x="162" y="318"/>
                </a:cubicBezTo>
                <a:cubicBezTo>
                  <a:pt x="162" y="319"/>
                  <a:pt x="162" y="319"/>
                  <a:pt x="162" y="319"/>
                </a:cubicBezTo>
                <a:cubicBezTo>
                  <a:pt x="162" y="319"/>
                  <a:pt x="162" y="320"/>
                  <a:pt x="162" y="320"/>
                </a:cubicBezTo>
                <a:cubicBezTo>
                  <a:pt x="162" y="320"/>
                  <a:pt x="161" y="321"/>
                  <a:pt x="161" y="321"/>
                </a:cubicBezTo>
                <a:cubicBezTo>
                  <a:pt x="161" y="321"/>
                  <a:pt x="160" y="322"/>
                  <a:pt x="161" y="322"/>
                </a:cubicBezTo>
                <a:cubicBezTo>
                  <a:pt x="161" y="322"/>
                  <a:pt x="162" y="323"/>
                  <a:pt x="162" y="323"/>
                </a:cubicBezTo>
                <a:cubicBezTo>
                  <a:pt x="162" y="323"/>
                  <a:pt x="162" y="323"/>
                  <a:pt x="162" y="324"/>
                </a:cubicBezTo>
                <a:cubicBezTo>
                  <a:pt x="162" y="324"/>
                  <a:pt x="161" y="324"/>
                  <a:pt x="161" y="324"/>
                </a:cubicBezTo>
                <a:cubicBezTo>
                  <a:pt x="160" y="325"/>
                  <a:pt x="160" y="325"/>
                  <a:pt x="160" y="325"/>
                </a:cubicBezTo>
                <a:cubicBezTo>
                  <a:pt x="160" y="325"/>
                  <a:pt x="160" y="326"/>
                  <a:pt x="160" y="327"/>
                </a:cubicBezTo>
                <a:cubicBezTo>
                  <a:pt x="161" y="327"/>
                  <a:pt x="161" y="327"/>
                  <a:pt x="161" y="327"/>
                </a:cubicBezTo>
                <a:cubicBezTo>
                  <a:pt x="161" y="327"/>
                  <a:pt x="161" y="328"/>
                  <a:pt x="160" y="328"/>
                </a:cubicBezTo>
                <a:cubicBezTo>
                  <a:pt x="160" y="328"/>
                  <a:pt x="159" y="329"/>
                  <a:pt x="159" y="329"/>
                </a:cubicBezTo>
                <a:cubicBezTo>
                  <a:pt x="158" y="329"/>
                  <a:pt x="157" y="330"/>
                  <a:pt x="154" y="329"/>
                </a:cubicBezTo>
                <a:cubicBezTo>
                  <a:pt x="154" y="329"/>
                  <a:pt x="154" y="329"/>
                  <a:pt x="154" y="330"/>
                </a:cubicBezTo>
                <a:cubicBezTo>
                  <a:pt x="153" y="331"/>
                  <a:pt x="153" y="331"/>
                  <a:pt x="153" y="331"/>
                </a:cubicBezTo>
                <a:cubicBezTo>
                  <a:pt x="153" y="331"/>
                  <a:pt x="153" y="331"/>
                  <a:pt x="153" y="331"/>
                </a:cubicBezTo>
                <a:cubicBezTo>
                  <a:pt x="154" y="331"/>
                  <a:pt x="154" y="332"/>
                  <a:pt x="155" y="332"/>
                </a:cubicBezTo>
                <a:cubicBezTo>
                  <a:pt x="155" y="332"/>
                  <a:pt x="155" y="333"/>
                  <a:pt x="155" y="333"/>
                </a:cubicBezTo>
                <a:cubicBezTo>
                  <a:pt x="157" y="333"/>
                  <a:pt x="157" y="332"/>
                  <a:pt x="158" y="333"/>
                </a:cubicBezTo>
                <a:cubicBezTo>
                  <a:pt x="159" y="333"/>
                  <a:pt x="158" y="334"/>
                  <a:pt x="158" y="334"/>
                </a:cubicBezTo>
                <a:cubicBezTo>
                  <a:pt x="158" y="335"/>
                  <a:pt x="157" y="335"/>
                  <a:pt x="157" y="335"/>
                </a:cubicBezTo>
                <a:cubicBezTo>
                  <a:pt x="156" y="336"/>
                  <a:pt x="157" y="338"/>
                  <a:pt x="157" y="339"/>
                </a:cubicBezTo>
                <a:cubicBezTo>
                  <a:pt x="157" y="340"/>
                  <a:pt x="158" y="342"/>
                  <a:pt x="159" y="341"/>
                </a:cubicBezTo>
                <a:cubicBezTo>
                  <a:pt x="160" y="341"/>
                  <a:pt x="162" y="340"/>
                  <a:pt x="162" y="339"/>
                </a:cubicBezTo>
                <a:cubicBezTo>
                  <a:pt x="163" y="338"/>
                  <a:pt x="163" y="338"/>
                  <a:pt x="163" y="337"/>
                </a:cubicBezTo>
                <a:cubicBezTo>
                  <a:pt x="163" y="337"/>
                  <a:pt x="164" y="332"/>
                  <a:pt x="164" y="332"/>
                </a:cubicBezTo>
                <a:cubicBezTo>
                  <a:pt x="165" y="331"/>
                  <a:pt x="166" y="332"/>
                  <a:pt x="167" y="331"/>
                </a:cubicBezTo>
                <a:cubicBezTo>
                  <a:pt x="168" y="331"/>
                  <a:pt x="170" y="331"/>
                  <a:pt x="171" y="331"/>
                </a:cubicBezTo>
                <a:cubicBezTo>
                  <a:pt x="172" y="331"/>
                  <a:pt x="172" y="331"/>
                  <a:pt x="173" y="330"/>
                </a:cubicBezTo>
                <a:cubicBezTo>
                  <a:pt x="173" y="330"/>
                  <a:pt x="174" y="330"/>
                  <a:pt x="175" y="330"/>
                </a:cubicBezTo>
                <a:cubicBezTo>
                  <a:pt x="175" y="330"/>
                  <a:pt x="176" y="330"/>
                  <a:pt x="176" y="329"/>
                </a:cubicBezTo>
                <a:cubicBezTo>
                  <a:pt x="177" y="329"/>
                  <a:pt x="177" y="329"/>
                  <a:pt x="177" y="328"/>
                </a:cubicBezTo>
                <a:cubicBezTo>
                  <a:pt x="177" y="328"/>
                  <a:pt x="177" y="327"/>
                  <a:pt x="176" y="327"/>
                </a:cubicBezTo>
                <a:cubicBezTo>
                  <a:pt x="176" y="327"/>
                  <a:pt x="175" y="327"/>
                  <a:pt x="175" y="327"/>
                </a:cubicBezTo>
                <a:cubicBezTo>
                  <a:pt x="174" y="326"/>
                  <a:pt x="173" y="325"/>
                  <a:pt x="171" y="324"/>
                </a:cubicBezTo>
                <a:cubicBezTo>
                  <a:pt x="171" y="324"/>
                  <a:pt x="170" y="324"/>
                  <a:pt x="170" y="323"/>
                </a:cubicBezTo>
                <a:cubicBezTo>
                  <a:pt x="170" y="324"/>
                  <a:pt x="170" y="324"/>
                  <a:pt x="170" y="324"/>
                </a:cubicBezTo>
                <a:cubicBezTo>
                  <a:pt x="170" y="324"/>
                  <a:pt x="170" y="324"/>
                  <a:pt x="170" y="325"/>
                </a:cubicBezTo>
                <a:cubicBezTo>
                  <a:pt x="171" y="327"/>
                  <a:pt x="171" y="328"/>
                  <a:pt x="171" y="328"/>
                </a:cubicBezTo>
                <a:cubicBezTo>
                  <a:pt x="170" y="328"/>
                  <a:pt x="168" y="328"/>
                  <a:pt x="167" y="328"/>
                </a:cubicBezTo>
                <a:cubicBezTo>
                  <a:pt x="167" y="329"/>
                  <a:pt x="167" y="329"/>
                  <a:pt x="166" y="329"/>
                </a:cubicBezTo>
                <a:cubicBezTo>
                  <a:pt x="166" y="329"/>
                  <a:pt x="166" y="329"/>
                  <a:pt x="165" y="329"/>
                </a:cubicBezTo>
                <a:cubicBezTo>
                  <a:pt x="165" y="329"/>
                  <a:pt x="165" y="328"/>
                  <a:pt x="164" y="328"/>
                </a:cubicBezTo>
                <a:cubicBezTo>
                  <a:pt x="164" y="327"/>
                  <a:pt x="164" y="327"/>
                  <a:pt x="165" y="327"/>
                </a:cubicBezTo>
                <a:cubicBezTo>
                  <a:pt x="165" y="327"/>
                  <a:pt x="167" y="326"/>
                  <a:pt x="167" y="326"/>
                </a:cubicBezTo>
                <a:cubicBezTo>
                  <a:pt x="167" y="325"/>
                  <a:pt x="167" y="325"/>
                  <a:pt x="166" y="325"/>
                </a:cubicBezTo>
                <a:cubicBezTo>
                  <a:pt x="166" y="324"/>
                  <a:pt x="165" y="325"/>
                  <a:pt x="166" y="323"/>
                </a:cubicBezTo>
                <a:cubicBezTo>
                  <a:pt x="166" y="323"/>
                  <a:pt x="166" y="323"/>
                  <a:pt x="166" y="323"/>
                </a:cubicBezTo>
                <a:cubicBezTo>
                  <a:pt x="167" y="323"/>
                  <a:pt x="167" y="323"/>
                  <a:pt x="167" y="323"/>
                </a:cubicBezTo>
                <a:cubicBezTo>
                  <a:pt x="168" y="323"/>
                  <a:pt x="168" y="323"/>
                  <a:pt x="168" y="323"/>
                </a:cubicBezTo>
                <a:cubicBezTo>
                  <a:pt x="168" y="322"/>
                  <a:pt x="170" y="322"/>
                  <a:pt x="170" y="322"/>
                </a:cubicBezTo>
                <a:cubicBezTo>
                  <a:pt x="171" y="321"/>
                  <a:pt x="171" y="321"/>
                  <a:pt x="171" y="321"/>
                </a:cubicBezTo>
                <a:cubicBezTo>
                  <a:pt x="171" y="321"/>
                  <a:pt x="171" y="320"/>
                  <a:pt x="170" y="320"/>
                </a:cubicBezTo>
                <a:cubicBezTo>
                  <a:pt x="170" y="320"/>
                  <a:pt x="170" y="320"/>
                  <a:pt x="169" y="320"/>
                </a:cubicBezTo>
                <a:cubicBezTo>
                  <a:pt x="168" y="320"/>
                  <a:pt x="166" y="320"/>
                  <a:pt x="166" y="320"/>
                </a:cubicBezTo>
                <a:cubicBezTo>
                  <a:pt x="166" y="320"/>
                  <a:pt x="166" y="320"/>
                  <a:pt x="166" y="319"/>
                </a:cubicBezTo>
                <a:cubicBezTo>
                  <a:pt x="166" y="319"/>
                  <a:pt x="166" y="319"/>
                  <a:pt x="166" y="319"/>
                </a:cubicBezTo>
                <a:cubicBezTo>
                  <a:pt x="166" y="319"/>
                  <a:pt x="166" y="319"/>
                  <a:pt x="166" y="319"/>
                </a:cubicBezTo>
                <a:cubicBezTo>
                  <a:pt x="166" y="319"/>
                  <a:pt x="167" y="318"/>
                  <a:pt x="168" y="317"/>
                </a:cubicBezTo>
                <a:cubicBezTo>
                  <a:pt x="169" y="316"/>
                  <a:pt x="173" y="316"/>
                  <a:pt x="175" y="315"/>
                </a:cubicBezTo>
                <a:cubicBezTo>
                  <a:pt x="176" y="315"/>
                  <a:pt x="179" y="315"/>
                  <a:pt x="179" y="315"/>
                </a:cubicBezTo>
                <a:cubicBezTo>
                  <a:pt x="180" y="315"/>
                  <a:pt x="180" y="314"/>
                  <a:pt x="179" y="314"/>
                </a:cubicBezTo>
                <a:cubicBezTo>
                  <a:pt x="179" y="313"/>
                  <a:pt x="179" y="313"/>
                  <a:pt x="178" y="313"/>
                </a:cubicBezTo>
                <a:cubicBezTo>
                  <a:pt x="177" y="313"/>
                  <a:pt x="177" y="313"/>
                  <a:pt x="176" y="313"/>
                </a:cubicBezTo>
                <a:cubicBezTo>
                  <a:pt x="176" y="313"/>
                  <a:pt x="175" y="313"/>
                  <a:pt x="174" y="314"/>
                </a:cubicBezTo>
                <a:cubicBezTo>
                  <a:pt x="173" y="314"/>
                  <a:pt x="172" y="314"/>
                  <a:pt x="171" y="314"/>
                </a:cubicBezTo>
                <a:cubicBezTo>
                  <a:pt x="170" y="314"/>
                  <a:pt x="170" y="314"/>
                  <a:pt x="169" y="314"/>
                </a:cubicBezTo>
                <a:cubicBezTo>
                  <a:pt x="169" y="315"/>
                  <a:pt x="169" y="314"/>
                  <a:pt x="169" y="314"/>
                </a:cubicBezTo>
                <a:cubicBezTo>
                  <a:pt x="170" y="313"/>
                  <a:pt x="171" y="313"/>
                  <a:pt x="171" y="313"/>
                </a:cubicBezTo>
                <a:cubicBezTo>
                  <a:pt x="172" y="313"/>
                  <a:pt x="172" y="313"/>
                  <a:pt x="173" y="313"/>
                </a:cubicBezTo>
                <a:cubicBezTo>
                  <a:pt x="174" y="312"/>
                  <a:pt x="175" y="311"/>
                  <a:pt x="176" y="310"/>
                </a:cubicBezTo>
                <a:cubicBezTo>
                  <a:pt x="177" y="310"/>
                  <a:pt x="178" y="310"/>
                  <a:pt x="178" y="309"/>
                </a:cubicBezTo>
                <a:cubicBezTo>
                  <a:pt x="179" y="309"/>
                  <a:pt x="179" y="308"/>
                  <a:pt x="179" y="308"/>
                </a:cubicBezTo>
                <a:cubicBezTo>
                  <a:pt x="179" y="307"/>
                  <a:pt x="179" y="307"/>
                  <a:pt x="179" y="307"/>
                </a:cubicBezTo>
                <a:cubicBezTo>
                  <a:pt x="179" y="306"/>
                  <a:pt x="177" y="306"/>
                  <a:pt x="176" y="306"/>
                </a:cubicBezTo>
                <a:cubicBezTo>
                  <a:pt x="176" y="306"/>
                  <a:pt x="176" y="306"/>
                  <a:pt x="176" y="306"/>
                </a:cubicBezTo>
                <a:cubicBezTo>
                  <a:pt x="175" y="306"/>
                  <a:pt x="174" y="307"/>
                  <a:pt x="174" y="307"/>
                </a:cubicBezTo>
                <a:cubicBezTo>
                  <a:pt x="173" y="307"/>
                  <a:pt x="174" y="305"/>
                  <a:pt x="174" y="305"/>
                </a:cubicBezTo>
                <a:cubicBezTo>
                  <a:pt x="174" y="304"/>
                  <a:pt x="173" y="303"/>
                  <a:pt x="173" y="302"/>
                </a:cubicBezTo>
                <a:cubicBezTo>
                  <a:pt x="172" y="302"/>
                  <a:pt x="171" y="300"/>
                  <a:pt x="170" y="300"/>
                </a:cubicBezTo>
                <a:cubicBezTo>
                  <a:pt x="169" y="300"/>
                  <a:pt x="168" y="302"/>
                  <a:pt x="168" y="303"/>
                </a:cubicBezTo>
                <a:cubicBezTo>
                  <a:pt x="167" y="303"/>
                  <a:pt x="167" y="304"/>
                  <a:pt x="167" y="304"/>
                </a:cubicBezTo>
                <a:cubicBezTo>
                  <a:pt x="167" y="305"/>
                  <a:pt x="167" y="305"/>
                  <a:pt x="166" y="306"/>
                </a:cubicBezTo>
                <a:cubicBezTo>
                  <a:pt x="166" y="307"/>
                  <a:pt x="166" y="308"/>
                  <a:pt x="165" y="309"/>
                </a:cubicBezTo>
                <a:cubicBezTo>
                  <a:pt x="164" y="309"/>
                  <a:pt x="164" y="309"/>
                  <a:pt x="164" y="309"/>
                </a:cubicBezTo>
                <a:cubicBezTo>
                  <a:pt x="164" y="310"/>
                  <a:pt x="163" y="310"/>
                  <a:pt x="163" y="310"/>
                </a:cubicBezTo>
                <a:cubicBezTo>
                  <a:pt x="163" y="311"/>
                  <a:pt x="164" y="310"/>
                  <a:pt x="164" y="310"/>
                </a:cubicBezTo>
                <a:cubicBezTo>
                  <a:pt x="165" y="311"/>
                  <a:pt x="165" y="311"/>
                  <a:pt x="165" y="311"/>
                </a:cubicBezTo>
                <a:cubicBezTo>
                  <a:pt x="165" y="311"/>
                  <a:pt x="164" y="312"/>
                  <a:pt x="164" y="313"/>
                </a:cubicBezTo>
                <a:cubicBezTo>
                  <a:pt x="164" y="313"/>
                  <a:pt x="164" y="314"/>
                  <a:pt x="164" y="315"/>
                </a:cubicBezTo>
                <a:cubicBezTo>
                  <a:pt x="163" y="316"/>
                  <a:pt x="161" y="315"/>
                  <a:pt x="160" y="315"/>
                </a:cubicBezTo>
                <a:cubicBezTo>
                  <a:pt x="160" y="315"/>
                  <a:pt x="160" y="315"/>
                  <a:pt x="160" y="315"/>
                </a:cubicBezTo>
                <a:cubicBezTo>
                  <a:pt x="160" y="315"/>
                  <a:pt x="160" y="315"/>
                  <a:pt x="160" y="315"/>
                </a:cubicBezTo>
                <a:cubicBezTo>
                  <a:pt x="160" y="315"/>
                  <a:pt x="160" y="315"/>
                  <a:pt x="160" y="315"/>
                </a:cubicBezTo>
                <a:cubicBezTo>
                  <a:pt x="159" y="314"/>
                  <a:pt x="159" y="314"/>
                  <a:pt x="159" y="314"/>
                </a:cubicBezTo>
                <a:cubicBezTo>
                  <a:pt x="159" y="314"/>
                  <a:pt x="158" y="313"/>
                  <a:pt x="158" y="313"/>
                </a:cubicBezTo>
                <a:cubicBezTo>
                  <a:pt x="157" y="313"/>
                  <a:pt x="157" y="312"/>
                  <a:pt x="157" y="312"/>
                </a:cubicBezTo>
                <a:cubicBezTo>
                  <a:pt x="156" y="312"/>
                  <a:pt x="156" y="312"/>
                  <a:pt x="155" y="311"/>
                </a:cubicBezTo>
                <a:cubicBezTo>
                  <a:pt x="155" y="311"/>
                  <a:pt x="155" y="310"/>
                  <a:pt x="155" y="309"/>
                </a:cubicBezTo>
                <a:cubicBezTo>
                  <a:pt x="155" y="309"/>
                  <a:pt x="156" y="309"/>
                  <a:pt x="156" y="308"/>
                </a:cubicBezTo>
                <a:cubicBezTo>
                  <a:pt x="157" y="307"/>
                  <a:pt x="158" y="307"/>
                  <a:pt x="159" y="307"/>
                </a:cubicBezTo>
                <a:cubicBezTo>
                  <a:pt x="160" y="307"/>
                  <a:pt x="161" y="307"/>
                  <a:pt x="161" y="306"/>
                </a:cubicBezTo>
                <a:cubicBezTo>
                  <a:pt x="163" y="305"/>
                  <a:pt x="161" y="303"/>
                  <a:pt x="160" y="302"/>
                </a:cubicBezTo>
                <a:cubicBezTo>
                  <a:pt x="159" y="302"/>
                  <a:pt x="159" y="301"/>
                  <a:pt x="158" y="301"/>
                </a:cubicBezTo>
                <a:cubicBezTo>
                  <a:pt x="158" y="301"/>
                  <a:pt x="157" y="300"/>
                  <a:pt x="156" y="300"/>
                </a:cubicBezTo>
                <a:cubicBezTo>
                  <a:pt x="156" y="300"/>
                  <a:pt x="155" y="299"/>
                  <a:pt x="154" y="299"/>
                </a:cubicBezTo>
                <a:cubicBezTo>
                  <a:pt x="154" y="300"/>
                  <a:pt x="154" y="300"/>
                  <a:pt x="155" y="301"/>
                </a:cubicBezTo>
                <a:cubicBezTo>
                  <a:pt x="155" y="302"/>
                  <a:pt x="156" y="303"/>
                  <a:pt x="156" y="303"/>
                </a:cubicBezTo>
                <a:cubicBezTo>
                  <a:pt x="155" y="304"/>
                  <a:pt x="155" y="304"/>
                  <a:pt x="156" y="305"/>
                </a:cubicBezTo>
                <a:cubicBezTo>
                  <a:pt x="156" y="305"/>
                  <a:pt x="156" y="306"/>
                  <a:pt x="156" y="307"/>
                </a:cubicBezTo>
                <a:cubicBezTo>
                  <a:pt x="156" y="307"/>
                  <a:pt x="155" y="309"/>
                  <a:pt x="155" y="309"/>
                </a:cubicBezTo>
                <a:cubicBezTo>
                  <a:pt x="154" y="310"/>
                  <a:pt x="154" y="310"/>
                  <a:pt x="154" y="310"/>
                </a:cubicBezTo>
                <a:cubicBezTo>
                  <a:pt x="153" y="311"/>
                  <a:pt x="153" y="312"/>
                  <a:pt x="153" y="314"/>
                </a:cubicBezTo>
                <a:cubicBezTo>
                  <a:pt x="153" y="315"/>
                  <a:pt x="153" y="317"/>
                  <a:pt x="153" y="318"/>
                </a:cubicBezTo>
                <a:cubicBezTo>
                  <a:pt x="153" y="319"/>
                  <a:pt x="152" y="321"/>
                  <a:pt x="152" y="321"/>
                </a:cubicBezTo>
                <a:cubicBezTo>
                  <a:pt x="151" y="322"/>
                  <a:pt x="151" y="323"/>
                  <a:pt x="150" y="325"/>
                </a:cubicBezTo>
                <a:cubicBezTo>
                  <a:pt x="149" y="327"/>
                  <a:pt x="149" y="327"/>
                  <a:pt x="149" y="327"/>
                </a:cubicBezTo>
                <a:cubicBezTo>
                  <a:pt x="148" y="328"/>
                  <a:pt x="148" y="328"/>
                  <a:pt x="148" y="328"/>
                </a:cubicBezTo>
                <a:cubicBezTo>
                  <a:pt x="147" y="329"/>
                  <a:pt x="147" y="330"/>
                  <a:pt x="147" y="330"/>
                </a:cubicBezTo>
                <a:moveTo>
                  <a:pt x="195" y="228"/>
                </a:moveTo>
                <a:cubicBezTo>
                  <a:pt x="194" y="229"/>
                  <a:pt x="194" y="229"/>
                  <a:pt x="194" y="230"/>
                </a:cubicBezTo>
                <a:cubicBezTo>
                  <a:pt x="194" y="231"/>
                  <a:pt x="194" y="232"/>
                  <a:pt x="195" y="232"/>
                </a:cubicBezTo>
                <a:cubicBezTo>
                  <a:pt x="196" y="233"/>
                  <a:pt x="197" y="233"/>
                  <a:pt x="198" y="233"/>
                </a:cubicBezTo>
                <a:cubicBezTo>
                  <a:pt x="200" y="233"/>
                  <a:pt x="201" y="233"/>
                  <a:pt x="201" y="232"/>
                </a:cubicBezTo>
                <a:cubicBezTo>
                  <a:pt x="202" y="232"/>
                  <a:pt x="203" y="231"/>
                  <a:pt x="203" y="230"/>
                </a:cubicBezTo>
                <a:cubicBezTo>
                  <a:pt x="203" y="229"/>
                  <a:pt x="202" y="229"/>
                  <a:pt x="201" y="228"/>
                </a:cubicBezTo>
                <a:cubicBezTo>
                  <a:pt x="201" y="227"/>
                  <a:pt x="200" y="227"/>
                  <a:pt x="198" y="227"/>
                </a:cubicBezTo>
                <a:cubicBezTo>
                  <a:pt x="198" y="227"/>
                  <a:pt x="198" y="227"/>
                  <a:pt x="198" y="227"/>
                </a:cubicBezTo>
                <a:cubicBezTo>
                  <a:pt x="197" y="227"/>
                  <a:pt x="196" y="227"/>
                  <a:pt x="195" y="228"/>
                </a:cubicBezTo>
                <a:moveTo>
                  <a:pt x="180" y="232"/>
                </a:moveTo>
                <a:cubicBezTo>
                  <a:pt x="181" y="231"/>
                  <a:pt x="181" y="231"/>
                  <a:pt x="181" y="230"/>
                </a:cubicBezTo>
                <a:cubicBezTo>
                  <a:pt x="181" y="229"/>
                  <a:pt x="181" y="229"/>
                  <a:pt x="180" y="228"/>
                </a:cubicBezTo>
                <a:cubicBezTo>
                  <a:pt x="179" y="227"/>
                  <a:pt x="178" y="227"/>
                  <a:pt x="176" y="227"/>
                </a:cubicBezTo>
                <a:cubicBezTo>
                  <a:pt x="176" y="227"/>
                  <a:pt x="176" y="227"/>
                  <a:pt x="176" y="227"/>
                </a:cubicBezTo>
                <a:cubicBezTo>
                  <a:pt x="175" y="227"/>
                  <a:pt x="174" y="227"/>
                  <a:pt x="173" y="228"/>
                </a:cubicBezTo>
                <a:cubicBezTo>
                  <a:pt x="172" y="229"/>
                  <a:pt x="172" y="229"/>
                  <a:pt x="172" y="230"/>
                </a:cubicBezTo>
                <a:cubicBezTo>
                  <a:pt x="172" y="231"/>
                  <a:pt x="172" y="231"/>
                  <a:pt x="173" y="232"/>
                </a:cubicBezTo>
                <a:cubicBezTo>
                  <a:pt x="174" y="233"/>
                  <a:pt x="175" y="233"/>
                  <a:pt x="176" y="233"/>
                </a:cubicBezTo>
                <a:cubicBezTo>
                  <a:pt x="178" y="233"/>
                  <a:pt x="179" y="233"/>
                  <a:pt x="180" y="232"/>
                </a:cubicBezTo>
                <a:moveTo>
                  <a:pt x="172" y="241"/>
                </a:moveTo>
                <a:cubicBezTo>
                  <a:pt x="172" y="241"/>
                  <a:pt x="172" y="242"/>
                  <a:pt x="173" y="243"/>
                </a:cubicBezTo>
                <a:cubicBezTo>
                  <a:pt x="174" y="243"/>
                  <a:pt x="175" y="244"/>
                  <a:pt x="176" y="244"/>
                </a:cubicBezTo>
                <a:cubicBezTo>
                  <a:pt x="178" y="244"/>
                  <a:pt x="179" y="243"/>
                  <a:pt x="180" y="243"/>
                </a:cubicBezTo>
                <a:cubicBezTo>
                  <a:pt x="181" y="242"/>
                  <a:pt x="181" y="241"/>
                  <a:pt x="181" y="241"/>
                </a:cubicBezTo>
                <a:cubicBezTo>
                  <a:pt x="181" y="240"/>
                  <a:pt x="181" y="239"/>
                  <a:pt x="180" y="238"/>
                </a:cubicBezTo>
                <a:cubicBezTo>
                  <a:pt x="179" y="238"/>
                  <a:pt x="178" y="237"/>
                  <a:pt x="176" y="237"/>
                </a:cubicBezTo>
                <a:cubicBezTo>
                  <a:pt x="176" y="237"/>
                  <a:pt x="176" y="237"/>
                  <a:pt x="176" y="237"/>
                </a:cubicBezTo>
                <a:cubicBezTo>
                  <a:pt x="175" y="237"/>
                  <a:pt x="174" y="238"/>
                  <a:pt x="173" y="238"/>
                </a:cubicBezTo>
                <a:cubicBezTo>
                  <a:pt x="172" y="239"/>
                  <a:pt x="172" y="240"/>
                  <a:pt x="172" y="241"/>
                </a:cubicBezTo>
                <a:moveTo>
                  <a:pt x="139" y="173"/>
                </a:moveTo>
                <a:cubicBezTo>
                  <a:pt x="139" y="173"/>
                  <a:pt x="139" y="169"/>
                  <a:pt x="140" y="165"/>
                </a:cubicBezTo>
                <a:cubicBezTo>
                  <a:pt x="140" y="160"/>
                  <a:pt x="141" y="154"/>
                  <a:pt x="143" y="149"/>
                </a:cubicBezTo>
                <a:cubicBezTo>
                  <a:pt x="144" y="145"/>
                  <a:pt x="145" y="142"/>
                  <a:pt x="147" y="139"/>
                </a:cubicBezTo>
                <a:cubicBezTo>
                  <a:pt x="148" y="138"/>
                  <a:pt x="149" y="137"/>
                  <a:pt x="150" y="136"/>
                </a:cubicBezTo>
                <a:cubicBezTo>
                  <a:pt x="148" y="129"/>
                  <a:pt x="147" y="125"/>
                  <a:pt x="147" y="125"/>
                </a:cubicBezTo>
                <a:cubicBezTo>
                  <a:pt x="146" y="124"/>
                  <a:pt x="147" y="122"/>
                  <a:pt x="148" y="122"/>
                </a:cubicBezTo>
                <a:cubicBezTo>
                  <a:pt x="149" y="121"/>
                  <a:pt x="151" y="122"/>
                  <a:pt x="151" y="123"/>
                </a:cubicBezTo>
                <a:cubicBezTo>
                  <a:pt x="152" y="123"/>
                  <a:pt x="157" y="136"/>
                  <a:pt x="157" y="161"/>
                </a:cubicBezTo>
                <a:cubicBezTo>
                  <a:pt x="156" y="173"/>
                  <a:pt x="155" y="188"/>
                  <a:pt x="150" y="206"/>
                </a:cubicBezTo>
                <a:cubicBezTo>
                  <a:pt x="150" y="207"/>
                  <a:pt x="149" y="208"/>
                  <a:pt x="148" y="208"/>
                </a:cubicBezTo>
                <a:cubicBezTo>
                  <a:pt x="147" y="208"/>
                  <a:pt x="147" y="208"/>
                  <a:pt x="147" y="208"/>
                </a:cubicBezTo>
                <a:cubicBezTo>
                  <a:pt x="146" y="207"/>
                  <a:pt x="145" y="206"/>
                  <a:pt x="145" y="205"/>
                </a:cubicBezTo>
                <a:cubicBezTo>
                  <a:pt x="150" y="187"/>
                  <a:pt x="151" y="172"/>
                  <a:pt x="152" y="160"/>
                </a:cubicBezTo>
                <a:cubicBezTo>
                  <a:pt x="152" y="153"/>
                  <a:pt x="151" y="147"/>
                  <a:pt x="151" y="142"/>
                </a:cubicBezTo>
                <a:cubicBezTo>
                  <a:pt x="150" y="143"/>
                  <a:pt x="150" y="144"/>
                  <a:pt x="149" y="146"/>
                </a:cubicBezTo>
                <a:cubicBezTo>
                  <a:pt x="148" y="149"/>
                  <a:pt x="147" y="152"/>
                  <a:pt x="146" y="156"/>
                </a:cubicBezTo>
                <a:cubicBezTo>
                  <a:pt x="144" y="164"/>
                  <a:pt x="144" y="171"/>
                  <a:pt x="144" y="173"/>
                </a:cubicBezTo>
                <a:cubicBezTo>
                  <a:pt x="144" y="173"/>
                  <a:pt x="144" y="173"/>
                  <a:pt x="144" y="173"/>
                </a:cubicBezTo>
                <a:cubicBezTo>
                  <a:pt x="143" y="174"/>
                  <a:pt x="142" y="175"/>
                  <a:pt x="141" y="175"/>
                </a:cubicBezTo>
                <a:cubicBezTo>
                  <a:pt x="141" y="175"/>
                  <a:pt x="141" y="175"/>
                  <a:pt x="141" y="175"/>
                </a:cubicBezTo>
                <a:cubicBezTo>
                  <a:pt x="140" y="175"/>
                  <a:pt x="139" y="174"/>
                  <a:pt x="139" y="173"/>
                </a:cubicBezTo>
                <a:moveTo>
                  <a:pt x="157" y="225"/>
                </a:moveTo>
                <a:cubicBezTo>
                  <a:pt x="157" y="224"/>
                  <a:pt x="158" y="223"/>
                  <a:pt x="160" y="223"/>
                </a:cubicBezTo>
                <a:cubicBezTo>
                  <a:pt x="161" y="223"/>
                  <a:pt x="162" y="224"/>
                  <a:pt x="162" y="225"/>
                </a:cubicBezTo>
                <a:cubicBezTo>
                  <a:pt x="162" y="246"/>
                  <a:pt x="162" y="246"/>
                  <a:pt x="162" y="246"/>
                </a:cubicBezTo>
                <a:cubicBezTo>
                  <a:pt x="162" y="247"/>
                  <a:pt x="161" y="248"/>
                  <a:pt x="160" y="248"/>
                </a:cubicBezTo>
                <a:cubicBezTo>
                  <a:pt x="158" y="248"/>
                  <a:pt x="157" y="247"/>
                  <a:pt x="157" y="246"/>
                </a:cubicBezTo>
                <a:lnTo>
                  <a:pt x="157" y="225"/>
                </a:lnTo>
                <a:close/>
                <a:moveTo>
                  <a:pt x="167" y="123"/>
                </a:moveTo>
                <a:cubicBezTo>
                  <a:pt x="167" y="123"/>
                  <a:pt x="167" y="123"/>
                  <a:pt x="167" y="123"/>
                </a:cubicBezTo>
                <a:cubicBezTo>
                  <a:pt x="168" y="122"/>
                  <a:pt x="169" y="121"/>
                  <a:pt x="171" y="122"/>
                </a:cubicBezTo>
                <a:cubicBezTo>
                  <a:pt x="172" y="122"/>
                  <a:pt x="172" y="124"/>
                  <a:pt x="172" y="125"/>
                </a:cubicBezTo>
                <a:cubicBezTo>
                  <a:pt x="172" y="125"/>
                  <a:pt x="172" y="125"/>
                  <a:pt x="172" y="125"/>
                </a:cubicBezTo>
                <a:cubicBezTo>
                  <a:pt x="172" y="125"/>
                  <a:pt x="172" y="125"/>
                  <a:pt x="172" y="125"/>
                </a:cubicBezTo>
                <a:cubicBezTo>
                  <a:pt x="172" y="125"/>
                  <a:pt x="172" y="125"/>
                  <a:pt x="172" y="125"/>
                </a:cubicBezTo>
                <a:cubicBezTo>
                  <a:pt x="172" y="125"/>
                  <a:pt x="172" y="125"/>
                  <a:pt x="172" y="125"/>
                </a:cubicBezTo>
                <a:cubicBezTo>
                  <a:pt x="172" y="126"/>
                  <a:pt x="171" y="126"/>
                  <a:pt x="171" y="127"/>
                </a:cubicBezTo>
                <a:cubicBezTo>
                  <a:pt x="171" y="129"/>
                  <a:pt x="170" y="131"/>
                  <a:pt x="169" y="134"/>
                </a:cubicBezTo>
                <a:cubicBezTo>
                  <a:pt x="169" y="134"/>
                  <a:pt x="169" y="135"/>
                  <a:pt x="169" y="136"/>
                </a:cubicBezTo>
                <a:cubicBezTo>
                  <a:pt x="170" y="137"/>
                  <a:pt x="171" y="138"/>
                  <a:pt x="171" y="139"/>
                </a:cubicBezTo>
                <a:cubicBezTo>
                  <a:pt x="173" y="140"/>
                  <a:pt x="173" y="142"/>
                  <a:pt x="174" y="144"/>
                </a:cubicBezTo>
                <a:cubicBezTo>
                  <a:pt x="176" y="148"/>
                  <a:pt x="177" y="152"/>
                  <a:pt x="178" y="157"/>
                </a:cubicBezTo>
                <a:cubicBezTo>
                  <a:pt x="180" y="165"/>
                  <a:pt x="180" y="173"/>
                  <a:pt x="180" y="173"/>
                </a:cubicBezTo>
                <a:cubicBezTo>
                  <a:pt x="180" y="174"/>
                  <a:pt x="179" y="175"/>
                  <a:pt x="178" y="175"/>
                </a:cubicBezTo>
                <a:cubicBezTo>
                  <a:pt x="178" y="175"/>
                  <a:pt x="178" y="175"/>
                  <a:pt x="178" y="175"/>
                </a:cubicBezTo>
                <a:cubicBezTo>
                  <a:pt x="176" y="175"/>
                  <a:pt x="175" y="174"/>
                  <a:pt x="175" y="173"/>
                </a:cubicBezTo>
                <a:cubicBezTo>
                  <a:pt x="175" y="173"/>
                  <a:pt x="175" y="173"/>
                  <a:pt x="175" y="173"/>
                </a:cubicBezTo>
                <a:cubicBezTo>
                  <a:pt x="175" y="172"/>
                  <a:pt x="175" y="172"/>
                  <a:pt x="175" y="172"/>
                </a:cubicBezTo>
                <a:cubicBezTo>
                  <a:pt x="175" y="172"/>
                  <a:pt x="175" y="172"/>
                  <a:pt x="175" y="171"/>
                </a:cubicBezTo>
                <a:cubicBezTo>
                  <a:pt x="175" y="170"/>
                  <a:pt x="175" y="168"/>
                  <a:pt x="174" y="166"/>
                </a:cubicBezTo>
                <a:cubicBezTo>
                  <a:pt x="174" y="161"/>
                  <a:pt x="173" y="155"/>
                  <a:pt x="171" y="150"/>
                </a:cubicBezTo>
                <a:cubicBezTo>
                  <a:pt x="170" y="147"/>
                  <a:pt x="169" y="144"/>
                  <a:pt x="168" y="142"/>
                </a:cubicBezTo>
                <a:cubicBezTo>
                  <a:pt x="167" y="147"/>
                  <a:pt x="167" y="153"/>
                  <a:pt x="167" y="160"/>
                </a:cubicBezTo>
                <a:cubicBezTo>
                  <a:pt x="167" y="172"/>
                  <a:pt x="169" y="187"/>
                  <a:pt x="173" y="205"/>
                </a:cubicBezTo>
                <a:cubicBezTo>
                  <a:pt x="174" y="206"/>
                  <a:pt x="173" y="207"/>
                  <a:pt x="172" y="208"/>
                </a:cubicBezTo>
                <a:cubicBezTo>
                  <a:pt x="171" y="208"/>
                  <a:pt x="171" y="208"/>
                  <a:pt x="171" y="208"/>
                </a:cubicBezTo>
                <a:cubicBezTo>
                  <a:pt x="170" y="208"/>
                  <a:pt x="169" y="207"/>
                  <a:pt x="169" y="206"/>
                </a:cubicBezTo>
                <a:cubicBezTo>
                  <a:pt x="164" y="188"/>
                  <a:pt x="162" y="173"/>
                  <a:pt x="162" y="161"/>
                </a:cubicBezTo>
                <a:cubicBezTo>
                  <a:pt x="162" y="136"/>
                  <a:pt x="167" y="123"/>
                  <a:pt x="167" y="123"/>
                </a:cubicBezTo>
                <a:moveTo>
                  <a:pt x="167" y="241"/>
                </a:moveTo>
                <a:cubicBezTo>
                  <a:pt x="167" y="238"/>
                  <a:pt x="168" y="236"/>
                  <a:pt x="170" y="235"/>
                </a:cubicBezTo>
                <a:cubicBezTo>
                  <a:pt x="170" y="235"/>
                  <a:pt x="170" y="235"/>
                  <a:pt x="170" y="235"/>
                </a:cubicBezTo>
                <a:cubicBezTo>
                  <a:pt x="169" y="234"/>
                  <a:pt x="167" y="232"/>
                  <a:pt x="167" y="230"/>
                </a:cubicBezTo>
                <a:cubicBezTo>
                  <a:pt x="167" y="228"/>
                  <a:pt x="169" y="226"/>
                  <a:pt x="170" y="225"/>
                </a:cubicBezTo>
                <a:cubicBezTo>
                  <a:pt x="172" y="223"/>
                  <a:pt x="174" y="223"/>
                  <a:pt x="176" y="223"/>
                </a:cubicBezTo>
                <a:cubicBezTo>
                  <a:pt x="179" y="223"/>
                  <a:pt x="181" y="223"/>
                  <a:pt x="183" y="225"/>
                </a:cubicBezTo>
                <a:cubicBezTo>
                  <a:pt x="184" y="226"/>
                  <a:pt x="185" y="228"/>
                  <a:pt x="185" y="230"/>
                </a:cubicBezTo>
                <a:cubicBezTo>
                  <a:pt x="185" y="232"/>
                  <a:pt x="184" y="234"/>
                  <a:pt x="183" y="235"/>
                </a:cubicBezTo>
                <a:cubicBezTo>
                  <a:pt x="183" y="235"/>
                  <a:pt x="183" y="235"/>
                  <a:pt x="183" y="235"/>
                </a:cubicBezTo>
                <a:cubicBezTo>
                  <a:pt x="185" y="236"/>
                  <a:pt x="186" y="238"/>
                  <a:pt x="186" y="241"/>
                </a:cubicBezTo>
                <a:cubicBezTo>
                  <a:pt x="186" y="243"/>
                  <a:pt x="185" y="245"/>
                  <a:pt x="183" y="246"/>
                </a:cubicBezTo>
                <a:cubicBezTo>
                  <a:pt x="181" y="247"/>
                  <a:pt x="179" y="248"/>
                  <a:pt x="176" y="248"/>
                </a:cubicBezTo>
                <a:cubicBezTo>
                  <a:pt x="174" y="248"/>
                  <a:pt x="172" y="247"/>
                  <a:pt x="170" y="246"/>
                </a:cubicBezTo>
                <a:cubicBezTo>
                  <a:pt x="168" y="245"/>
                  <a:pt x="167" y="243"/>
                  <a:pt x="167" y="241"/>
                </a:cubicBezTo>
                <a:moveTo>
                  <a:pt x="189" y="173"/>
                </a:moveTo>
                <a:cubicBezTo>
                  <a:pt x="189" y="168"/>
                  <a:pt x="189" y="165"/>
                  <a:pt x="189" y="161"/>
                </a:cubicBezTo>
                <a:cubicBezTo>
                  <a:pt x="189" y="160"/>
                  <a:pt x="191" y="159"/>
                  <a:pt x="192" y="159"/>
                </a:cubicBezTo>
                <a:cubicBezTo>
                  <a:pt x="193" y="159"/>
                  <a:pt x="194" y="161"/>
                  <a:pt x="194" y="162"/>
                </a:cubicBezTo>
                <a:cubicBezTo>
                  <a:pt x="194" y="165"/>
                  <a:pt x="194" y="169"/>
                  <a:pt x="194" y="173"/>
                </a:cubicBezTo>
                <a:cubicBezTo>
                  <a:pt x="194" y="179"/>
                  <a:pt x="194" y="187"/>
                  <a:pt x="195" y="197"/>
                </a:cubicBezTo>
                <a:cubicBezTo>
                  <a:pt x="195" y="198"/>
                  <a:pt x="194" y="199"/>
                  <a:pt x="193" y="199"/>
                </a:cubicBezTo>
                <a:cubicBezTo>
                  <a:pt x="193" y="199"/>
                  <a:pt x="193" y="199"/>
                  <a:pt x="193" y="199"/>
                </a:cubicBezTo>
                <a:cubicBezTo>
                  <a:pt x="192" y="199"/>
                  <a:pt x="191" y="199"/>
                  <a:pt x="190" y="197"/>
                </a:cubicBezTo>
                <a:cubicBezTo>
                  <a:pt x="189" y="188"/>
                  <a:pt x="189" y="180"/>
                  <a:pt x="189" y="173"/>
                </a:cubicBezTo>
                <a:moveTo>
                  <a:pt x="190" y="230"/>
                </a:moveTo>
                <a:cubicBezTo>
                  <a:pt x="190" y="226"/>
                  <a:pt x="194" y="223"/>
                  <a:pt x="198" y="223"/>
                </a:cubicBezTo>
                <a:cubicBezTo>
                  <a:pt x="202" y="223"/>
                  <a:pt x="205" y="225"/>
                  <a:pt x="206" y="227"/>
                </a:cubicBezTo>
                <a:cubicBezTo>
                  <a:pt x="207" y="228"/>
                  <a:pt x="207" y="228"/>
                  <a:pt x="207" y="228"/>
                </a:cubicBezTo>
                <a:cubicBezTo>
                  <a:pt x="207" y="228"/>
                  <a:pt x="207" y="230"/>
                  <a:pt x="207" y="232"/>
                </a:cubicBezTo>
                <a:cubicBezTo>
                  <a:pt x="207" y="236"/>
                  <a:pt x="205" y="243"/>
                  <a:pt x="196" y="248"/>
                </a:cubicBezTo>
                <a:cubicBezTo>
                  <a:pt x="196" y="248"/>
                  <a:pt x="195" y="248"/>
                  <a:pt x="195" y="248"/>
                </a:cubicBezTo>
                <a:cubicBezTo>
                  <a:pt x="194" y="248"/>
                  <a:pt x="193" y="248"/>
                  <a:pt x="193" y="247"/>
                </a:cubicBezTo>
                <a:cubicBezTo>
                  <a:pt x="192" y="246"/>
                  <a:pt x="193" y="245"/>
                  <a:pt x="194" y="244"/>
                </a:cubicBezTo>
                <a:cubicBezTo>
                  <a:pt x="198" y="241"/>
                  <a:pt x="201" y="239"/>
                  <a:pt x="202" y="237"/>
                </a:cubicBezTo>
                <a:cubicBezTo>
                  <a:pt x="201" y="237"/>
                  <a:pt x="200" y="237"/>
                  <a:pt x="198" y="237"/>
                </a:cubicBezTo>
                <a:cubicBezTo>
                  <a:pt x="194" y="237"/>
                  <a:pt x="190" y="234"/>
                  <a:pt x="190" y="230"/>
                </a:cubicBezTo>
                <a:moveTo>
                  <a:pt x="209" y="199"/>
                </a:moveTo>
                <a:cubicBezTo>
                  <a:pt x="208" y="199"/>
                  <a:pt x="206" y="199"/>
                  <a:pt x="206" y="197"/>
                </a:cubicBezTo>
                <a:cubicBezTo>
                  <a:pt x="205" y="188"/>
                  <a:pt x="205" y="180"/>
                  <a:pt x="205" y="173"/>
                </a:cubicBezTo>
                <a:cubicBezTo>
                  <a:pt x="205" y="168"/>
                  <a:pt x="205" y="165"/>
                  <a:pt x="205" y="161"/>
                </a:cubicBezTo>
                <a:cubicBezTo>
                  <a:pt x="205" y="161"/>
                  <a:pt x="205" y="161"/>
                  <a:pt x="205" y="161"/>
                </a:cubicBezTo>
                <a:cubicBezTo>
                  <a:pt x="205" y="160"/>
                  <a:pt x="206" y="159"/>
                  <a:pt x="208" y="159"/>
                </a:cubicBezTo>
                <a:cubicBezTo>
                  <a:pt x="209" y="159"/>
                  <a:pt x="210" y="161"/>
                  <a:pt x="210" y="162"/>
                </a:cubicBezTo>
                <a:cubicBezTo>
                  <a:pt x="210" y="165"/>
                  <a:pt x="209" y="169"/>
                  <a:pt x="209" y="173"/>
                </a:cubicBezTo>
                <a:cubicBezTo>
                  <a:pt x="209" y="179"/>
                  <a:pt x="210" y="187"/>
                  <a:pt x="211" y="197"/>
                </a:cubicBezTo>
                <a:cubicBezTo>
                  <a:pt x="211" y="198"/>
                  <a:pt x="210" y="199"/>
                  <a:pt x="209" y="199"/>
                </a:cubicBezTo>
                <a:cubicBezTo>
                  <a:pt x="209" y="199"/>
                  <a:pt x="209" y="199"/>
                  <a:pt x="209" y="199"/>
                </a:cubicBezTo>
                <a:moveTo>
                  <a:pt x="210" y="245"/>
                </a:moveTo>
                <a:cubicBezTo>
                  <a:pt x="210" y="244"/>
                  <a:pt x="212" y="243"/>
                  <a:pt x="213" y="243"/>
                </a:cubicBezTo>
                <a:cubicBezTo>
                  <a:pt x="214" y="244"/>
                  <a:pt x="215" y="244"/>
                  <a:pt x="216" y="244"/>
                </a:cubicBezTo>
                <a:cubicBezTo>
                  <a:pt x="216" y="244"/>
                  <a:pt x="216" y="244"/>
                  <a:pt x="216" y="244"/>
                </a:cubicBezTo>
                <a:cubicBezTo>
                  <a:pt x="218" y="244"/>
                  <a:pt x="220" y="243"/>
                  <a:pt x="221" y="243"/>
                </a:cubicBezTo>
                <a:cubicBezTo>
                  <a:pt x="222" y="242"/>
                  <a:pt x="223" y="241"/>
                  <a:pt x="223" y="240"/>
                </a:cubicBezTo>
                <a:cubicBezTo>
                  <a:pt x="223" y="240"/>
                  <a:pt x="223" y="240"/>
                  <a:pt x="223" y="240"/>
                </a:cubicBezTo>
                <a:cubicBezTo>
                  <a:pt x="223" y="238"/>
                  <a:pt x="222" y="238"/>
                  <a:pt x="221" y="237"/>
                </a:cubicBezTo>
                <a:cubicBezTo>
                  <a:pt x="220" y="236"/>
                  <a:pt x="218" y="236"/>
                  <a:pt x="216" y="236"/>
                </a:cubicBezTo>
                <a:cubicBezTo>
                  <a:pt x="216" y="236"/>
                  <a:pt x="215" y="236"/>
                  <a:pt x="215" y="236"/>
                </a:cubicBezTo>
                <a:cubicBezTo>
                  <a:pt x="215" y="236"/>
                  <a:pt x="215" y="236"/>
                  <a:pt x="215" y="236"/>
                </a:cubicBezTo>
                <a:cubicBezTo>
                  <a:pt x="214" y="236"/>
                  <a:pt x="214" y="236"/>
                  <a:pt x="213" y="236"/>
                </a:cubicBezTo>
                <a:cubicBezTo>
                  <a:pt x="212" y="236"/>
                  <a:pt x="212" y="235"/>
                  <a:pt x="212" y="234"/>
                </a:cubicBezTo>
                <a:cubicBezTo>
                  <a:pt x="212" y="226"/>
                  <a:pt x="212" y="226"/>
                  <a:pt x="212" y="226"/>
                </a:cubicBezTo>
                <a:cubicBezTo>
                  <a:pt x="212" y="224"/>
                  <a:pt x="213" y="224"/>
                  <a:pt x="214" y="224"/>
                </a:cubicBezTo>
                <a:cubicBezTo>
                  <a:pt x="223" y="224"/>
                  <a:pt x="223" y="224"/>
                  <a:pt x="223" y="224"/>
                </a:cubicBezTo>
                <a:cubicBezTo>
                  <a:pt x="224" y="224"/>
                  <a:pt x="225" y="224"/>
                  <a:pt x="225" y="226"/>
                </a:cubicBezTo>
                <a:cubicBezTo>
                  <a:pt x="225" y="227"/>
                  <a:pt x="224" y="228"/>
                  <a:pt x="223" y="228"/>
                </a:cubicBezTo>
                <a:cubicBezTo>
                  <a:pt x="217" y="228"/>
                  <a:pt x="217" y="228"/>
                  <a:pt x="217" y="228"/>
                </a:cubicBezTo>
                <a:cubicBezTo>
                  <a:pt x="217" y="232"/>
                  <a:pt x="217" y="232"/>
                  <a:pt x="217" y="232"/>
                </a:cubicBezTo>
                <a:cubicBezTo>
                  <a:pt x="218" y="232"/>
                  <a:pt x="221" y="232"/>
                  <a:pt x="223" y="233"/>
                </a:cubicBezTo>
                <a:cubicBezTo>
                  <a:pt x="225" y="234"/>
                  <a:pt x="227" y="237"/>
                  <a:pt x="227" y="240"/>
                </a:cubicBezTo>
                <a:cubicBezTo>
                  <a:pt x="227" y="240"/>
                  <a:pt x="227" y="240"/>
                  <a:pt x="227" y="241"/>
                </a:cubicBezTo>
                <a:cubicBezTo>
                  <a:pt x="227" y="243"/>
                  <a:pt x="225" y="245"/>
                  <a:pt x="223" y="246"/>
                </a:cubicBezTo>
                <a:cubicBezTo>
                  <a:pt x="221" y="247"/>
                  <a:pt x="219" y="248"/>
                  <a:pt x="216" y="248"/>
                </a:cubicBezTo>
                <a:cubicBezTo>
                  <a:pt x="216" y="248"/>
                  <a:pt x="216" y="248"/>
                  <a:pt x="216" y="248"/>
                </a:cubicBezTo>
                <a:cubicBezTo>
                  <a:pt x="214" y="248"/>
                  <a:pt x="213" y="248"/>
                  <a:pt x="211" y="247"/>
                </a:cubicBezTo>
                <a:cubicBezTo>
                  <a:pt x="210" y="247"/>
                  <a:pt x="210" y="246"/>
                  <a:pt x="210" y="245"/>
                </a:cubicBezTo>
                <a:moveTo>
                  <a:pt x="227" y="208"/>
                </a:moveTo>
                <a:cubicBezTo>
                  <a:pt x="226" y="208"/>
                  <a:pt x="225" y="207"/>
                  <a:pt x="225" y="206"/>
                </a:cubicBezTo>
                <a:cubicBezTo>
                  <a:pt x="225" y="176"/>
                  <a:pt x="225" y="176"/>
                  <a:pt x="225" y="176"/>
                </a:cubicBezTo>
                <a:cubicBezTo>
                  <a:pt x="217" y="176"/>
                  <a:pt x="217" y="176"/>
                  <a:pt x="217" y="176"/>
                </a:cubicBezTo>
                <a:cubicBezTo>
                  <a:pt x="216" y="176"/>
                  <a:pt x="215" y="174"/>
                  <a:pt x="215" y="173"/>
                </a:cubicBezTo>
                <a:cubicBezTo>
                  <a:pt x="215" y="172"/>
                  <a:pt x="216" y="171"/>
                  <a:pt x="217" y="171"/>
                </a:cubicBezTo>
                <a:cubicBezTo>
                  <a:pt x="225" y="171"/>
                  <a:pt x="225" y="171"/>
                  <a:pt x="225" y="171"/>
                </a:cubicBezTo>
                <a:cubicBezTo>
                  <a:pt x="225" y="161"/>
                  <a:pt x="225" y="161"/>
                  <a:pt x="225" y="161"/>
                </a:cubicBezTo>
                <a:cubicBezTo>
                  <a:pt x="217" y="161"/>
                  <a:pt x="217" y="161"/>
                  <a:pt x="217" y="161"/>
                </a:cubicBezTo>
                <a:cubicBezTo>
                  <a:pt x="216" y="161"/>
                  <a:pt x="215" y="160"/>
                  <a:pt x="215" y="159"/>
                </a:cubicBezTo>
                <a:cubicBezTo>
                  <a:pt x="215" y="157"/>
                  <a:pt x="216" y="156"/>
                  <a:pt x="217" y="156"/>
                </a:cubicBezTo>
                <a:cubicBezTo>
                  <a:pt x="225" y="156"/>
                  <a:pt x="225" y="156"/>
                  <a:pt x="225" y="156"/>
                </a:cubicBezTo>
                <a:cubicBezTo>
                  <a:pt x="225" y="147"/>
                  <a:pt x="225" y="147"/>
                  <a:pt x="225" y="147"/>
                </a:cubicBezTo>
                <a:cubicBezTo>
                  <a:pt x="217" y="147"/>
                  <a:pt x="217" y="147"/>
                  <a:pt x="217" y="147"/>
                </a:cubicBezTo>
                <a:cubicBezTo>
                  <a:pt x="216" y="147"/>
                  <a:pt x="215" y="146"/>
                  <a:pt x="215" y="144"/>
                </a:cubicBezTo>
                <a:cubicBezTo>
                  <a:pt x="215" y="143"/>
                  <a:pt x="216" y="142"/>
                  <a:pt x="217" y="142"/>
                </a:cubicBezTo>
                <a:cubicBezTo>
                  <a:pt x="220" y="142"/>
                  <a:pt x="220" y="142"/>
                  <a:pt x="220" y="142"/>
                </a:cubicBezTo>
                <a:cubicBezTo>
                  <a:pt x="220" y="141"/>
                  <a:pt x="220" y="140"/>
                  <a:pt x="220" y="139"/>
                </a:cubicBezTo>
                <a:cubicBezTo>
                  <a:pt x="220" y="136"/>
                  <a:pt x="220" y="131"/>
                  <a:pt x="218" y="125"/>
                </a:cubicBezTo>
                <a:cubicBezTo>
                  <a:pt x="217" y="124"/>
                  <a:pt x="218" y="122"/>
                  <a:pt x="219" y="122"/>
                </a:cubicBezTo>
                <a:cubicBezTo>
                  <a:pt x="220" y="121"/>
                  <a:pt x="222" y="122"/>
                  <a:pt x="222" y="123"/>
                </a:cubicBezTo>
                <a:cubicBezTo>
                  <a:pt x="225" y="130"/>
                  <a:pt x="225" y="135"/>
                  <a:pt x="225" y="139"/>
                </a:cubicBezTo>
                <a:cubicBezTo>
                  <a:pt x="225" y="140"/>
                  <a:pt x="225" y="141"/>
                  <a:pt x="225" y="142"/>
                </a:cubicBezTo>
                <a:cubicBezTo>
                  <a:pt x="230" y="142"/>
                  <a:pt x="230" y="142"/>
                  <a:pt x="230" y="142"/>
                </a:cubicBezTo>
                <a:cubicBezTo>
                  <a:pt x="229" y="141"/>
                  <a:pt x="229" y="140"/>
                  <a:pt x="229" y="139"/>
                </a:cubicBezTo>
                <a:cubicBezTo>
                  <a:pt x="229" y="135"/>
                  <a:pt x="230" y="130"/>
                  <a:pt x="232" y="123"/>
                </a:cubicBezTo>
                <a:cubicBezTo>
                  <a:pt x="233" y="122"/>
                  <a:pt x="234" y="121"/>
                  <a:pt x="236" y="122"/>
                </a:cubicBezTo>
                <a:cubicBezTo>
                  <a:pt x="237" y="122"/>
                  <a:pt x="238" y="124"/>
                  <a:pt x="237" y="125"/>
                </a:cubicBezTo>
                <a:cubicBezTo>
                  <a:pt x="235" y="131"/>
                  <a:pt x="234" y="136"/>
                  <a:pt x="234" y="139"/>
                </a:cubicBezTo>
                <a:cubicBezTo>
                  <a:pt x="234" y="140"/>
                  <a:pt x="234" y="141"/>
                  <a:pt x="234" y="142"/>
                </a:cubicBezTo>
                <a:cubicBezTo>
                  <a:pt x="237" y="142"/>
                  <a:pt x="237" y="142"/>
                  <a:pt x="237" y="142"/>
                </a:cubicBezTo>
                <a:cubicBezTo>
                  <a:pt x="239" y="142"/>
                  <a:pt x="240" y="143"/>
                  <a:pt x="240" y="144"/>
                </a:cubicBezTo>
                <a:cubicBezTo>
                  <a:pt x="240" y="146"/>
                  <a:pt x="239" y="147"/>
                  <a:pt x="237" y="147"/>
                </a:cubicBezTo>
                <a:cubicBezTo>
                  <a:pt x="230" y="147"/>
                  <a:pt x="230" y="147"/>
                  <a:pt x="230" y="147"/>
                </a:cubicBezTo>
                <a:cubicBezTo>
                  <a:pt x="230" y="156"/>
                  <a:pt x="230" y="156"/>
                  <a:pt x="230" y="156"/>
                </a:cubicBezTo>
                <a:cubicBezTo>
                  <a:pt x="237" y="156"/>
                  <a:pt x="237" y="156"/>
                  <a:pt x="237" y="156"/>
                </a:cubicBezTo>
                <a:cubicBezTo>
                  <a:pt x="239" y="156"/>
                  <a:pt x="240" y="157"/>
                  <a:pt x="240" y="159"/>
                </a:cubicBezTo>
                <a:cubicBezTo>
                  <a:pt x="240" y="160"/>
                  <a:pt x="239" y="161"/>
                  <a:pt x="237" y="161"/>
                </a:cubicBezTo>
                <a:cubicBezTo>
                  <a:pt x="230" y="161"/>
                  <a:pt x="230" y="161"/>
                  <a:pt x="230" y="161"/>
                </a:cubicBezTo>
                <a:cubicBezTo>
                  <a:pt x="230" y="171"/>
                  <a:pt x="230" y="171"/>
                  <a:pt x="230" y="171"/>
                </a:cubicBezTo>
                <a:cubicBezTo>
                  <a:pt x="237" y="171"/>
                  <a:pt x="237" y="171"/>
                  <a:pt x="237" y="171"/>
                </a:cubicBezTo>
                <a:cubicBezTo>
                  <a:pt x="239" y="171"/>
                  <a:pt x="240" y="172"/>
                  <a:pt x="240" y="173"/>
                </a:cubicBezTo>
                <a:cubicBezTo>
                  <a:pt x="240" y="174"/>
                  <a:pt x="239" y="176"/>
                  <a:pt x="237" y="176"/>
                </a:cubicBezTo>
                <a:cubicBezTo>
                  <a:pt x="230" y="176"/>
                  <a:pt x="230" y="176"/>
                  <a:pt x="230" y="176"/>
                </a:cubicBezTo>
                <a:cubicBezTo>
                  <a:pt x="230" y="206"/>
                  <a:pt x="230" y="206"/>
                  <a:pt x="230" y="206"/>
                </a:cubicBezTo>
                <a:cubicBezTo>
                  <a:pt x="230" y="207"/>
                  <a:pt x="229" y="208"/>
                  <a:pt x="227" y="208"/>
                </a:cubicBezTo>
                <a:moveTo>
                  <a:pt x="213" y="140"/>
                </a:moveTo>
                <a:cubicBezTo>
                  <a:pt x="213" y="143"/>
                  <a:pt x="213" y="146"/>
                  <a:pt x="212" y="148"/>
                </a:cubicBezTo>
                <a:cubicBezTo>
                  <a:pt x="212" y="150"/>
                  <a:pt x="211" y="150"/>
                  <a:pt x="210" y="150"/>
                </a:cubicBezTo>
                <a:cubicBezTo>
                  <a:pt x="209" y="150"/>
                  <a:pt x="209" y="150"/>
                  <a:pt x="209" y="150"/>
                </a:cubicBezTo>
                <a:cubicBezTo>
                  <a:pt x="208" y="150"/>
                  <a:pt x="207" y="149"/>
                  <a:pt x="208" y="148"/>
                </a:cubicBezTo>
                <a:cubicBezTo>
                  <a:pt x="208" y="145"/>
                  <a:pt x="208" y="142"/>
                  <a:pt x="208" y="140"/>
                </a:cubicBezTo>
                <a:cubicBezTo>
                  <a:pt x="208" y="136"/>
                  <a:pt x="208" y="131"/>
                  <a:pt x="205" y="125"/>
                </a:cubicBezTo>
                <a:cubicBezTo>
                  <a:pt x="205" y="124"/>
                  <a:pt x="206" y="122"/>
                  <a:pt x="207" y="122"/>
                </a:cubicBezTo>
                <a:cubicBezTo>
                  <a:pt x="208" y="121"/>
                  <a:pt x="210" y="122"/>
                  <a:pt x="210" y="123"/>
                </a:cubicBezTo>
                <a:cubicBezTo>
                  <a:pt x="212" y="130"/>
                  <a:pt x="213" y="135"/>
                  <a:pt x="213" y="140"/>
                </a:cubicBezTo>
                <a:moveTo>
                  <a:pt x="205" y="139"/>
                </a:moveTo>
                <a:cubicBezTo>
                  <a:pt x="205" y="142"/>
                  <a:pt x="205" y="145"/>
                  <a:pt x="204" y="147"/>
                </a:cubicBezTo>
                <a:cubicBezTo>
                  <a:pt x="204" y="150"/>
                  <a:pt x="204" y="152"/>
                  <a:pt x="203" y="155"/>
                </a:cubicBezTo>
                <a:cubicBezTo>
                  <a:pt x="202" y="160"/>
                  <a:pt x="202" y="165"/>
                  <a:pt x="202" y="173"/>
                </a:cubicBezTo>
                <a:cubicBezTo>
                  <a:pt x="202" y="181"/>
                  <a:pt x="202" y="191"/>
                  <a:pt x="205" y="205"/>
                </a:cubicBezTo>
                <a:cubicBezTo>
                  <a:pt x="205" y="206"/>
                  <a:pt x="204" y="208"/>
                  <a:pt x="202" y="208"/>
                </a:cubicBezTo>
                <a:cubicBezTo>
                  <a:pt x="202" y="208"/>
                  <a:pt x="202" y="208"/>
                  <a:pt x="202" y="208"/>
                </a:cubicBezTo>
                <a:cubicBezTo>
                  <a:pt x="201" y="208"/>
                  <a:pt x="200" y="207"/>
                  <a:pt x="200" y="206"/>
                </a:cubicBezTo>
                <a:cubicBezTo>
                  <a:pt x="197" y="192"/>
                  <a:pt x="197" y="181"/>
                  <a:pt x="197" y="173"/>
                </a:cubicBezTo>
                <a:cubicBezTo>
                  <a:pt x="197" y="165"/>
                  <a:pt x="197" y="159"/>
                  <a:pt x="198" y="154"/>
                </a:cubicBezTo>
                <a:cubicBezTo>
                  <a:pt x="199" y="151"/>
                  <a:pt x="199" y="149"/>
                  <a:pt x="200" y="146"/>
                </a:cubicBezTo>
                <a:cubicBezTo>
                  <a:pt x="200" y="144"/>
                  <a:pt x="200" y="142"/>
                  <a:pt x="200" y="139"/>
                </a:cubicBezTo>
                <a:cubicBezTo>
                  <a:pt x="200" y="136"/>
                  <a:pt x="200" y="131"/>
                  <a:pt x="198" y="125"/>
                </a:cubicBezTo>
                <a:cubicBezTo>
                  <a:pt x="197" y="124"/>
                  <a:pt x="198" y="122"/>
                  <a:pt x="199" y="122"/>
                </a:cubicBezTo>
                <a:cubicBezTo>
                  <a:pt x="200" y="121"/>
                  <a:pt x="202" y="122"/>
                  <a:pt x="202" y="123"/>
                </a:cubicBezTo>
                <a:cubicBezTo>
                  <a:pt x="204" y="130"/>
                  <a:pt x="205" y="135"/>
                  <a:pt x="205" y="139"/>
                </a:cubicBezTo>
                <a:moveTo>
                  <a:pt x="197" y="140"/>
                </a:moveTo>
                <a:cubicBezTo>
                  <a:pt x="197" y="143"/>
                  <a:pt x="197" y="146"/>
                  <a:pt x="196" y="148"/>
                </a:cubicBezTo>
                <a:cubicBezTo>
                  <a:pt x="196" y="150"/>
                  <a:pt x="195" y="150"/>
                  <a:pt x="194" y="150"/>
                </a:cubicBezTo>
                <a:cubicBezTo>
                  <a:pt x="194" y="150"/>
                  <a:pt x="194" y="150"/>
                  <a:pt x="194" y="150"/>
                </a:cubicBezTo>
                <a:cubicBezTo>
                  <a:pt x="192" y="150"/>
                  <a:pt x="191" y="149"/>
                  <a:pt x="192" y="148"/>
                </a:cubicBezTo>
                <a:cubicBezTo>
                  <a:pt x="192" y="145"/>
                  <a:pt x="192" y="142"/>
                  <a:pt x="192" y="140"/>
                </a:cubicBezTo>
                <a:cubicBezTo>
                  <a:pt x="192" y="136"/>
                  <a:pt x="192" y="131"/>
                  <a:pt x="190" y="125"/>
                </a:cubicBezTo>
                <a:cubicBezTo>
                  <a:pt x="189" y="124"/>
                  <a:pt x="190" y="122"/>
                  <a:pt x="191" y="122"/>
                </a:cubicBezTo>
                <a:cubicBezTo>
                  <a:pt x="192" y="121"/>
                  <a:pt x="194" y="122"/>
                  <a:pt x="194" y="123"/>
                </a:cubicBezTo>
                <a:cubicBezTo>
                  <a:pt x="196" y="130"/>
                  <a:pt x="197" y="135"/>
                  <a:pt x="197" y="140"/>
                </a:cubicBezTo>
                <a:moveTo>
                  <a:pt x="118" y="178"/>
                </a:moveTo>
                <a:cubicBezTo>
                  <a:pt x="118" y="193"/>
                  <a:pt x="121" y="209"/>
                  <a:pt x="130" y="224"/>
                </a:cubicBezTo>
                <a:cubicBezTo>
                  <a:pt x="149" y="259"/>
                  <a:pt x="182" y="276"/>
                  <a:pt x="189" y="280"/>
                </a:cubicBezTo>
                <a:cubicBezTo>
                  <a:pt x="189" y="280"/>
                  <a:pt x="224" y="268"/>
                  <a:pt x="249" y="224"/>
                </a:cubicBezTo>
                <a:cubicBezTo>
                  <a:pt x="257" y="209"/>
                  <a:pt x="260" y="193"/>
                  <a:pt x="261" y="178"/>
                </a:cubicBezTo>
                <a:cubicBezTo>
                  <a:pt x="250" y="174"/>
                  <a:pt x="244" y="166"/>
                  <a:pt x="244" y="158"/>
                </a:cubicBezTo>
                <a:cubicBezTo>
                  <a:pt x="244" y="151"/>
                  <a:pt x="249" y="145"/>
                  <a:pt x="257" y="141"/>
                </a:cubicBezTo>
                <a:cubicBezTo>
                  <a:pt x="253" y="121"/>
                  <a:pt x="246" y="108"/>
                  <a:pt x="246" y="108"/>
                </a:cubicBezTo>
                <a:cubicBezTo>
                  <a:pt x="216" y="118"/>
                  <a:pt x="189" y="94"/>
                  <a:pt x="189" y="94"/>
                </a:cubicBezTo>
                <a:cubicBezTo>
                  <a:pt x="189" y="94"/>
                  <a:pt x="162" y="118"/>
                  <a:pt x="133" y="108"/>
                </a:cubicBezTo>
                <a:cubicBezTo>
                  <a:pt x="133" y="108"/>
                  <a:pt x="126" y="121"/>
                  <a:pt x="122" y="141"/>
                </a:cubicBezTo>
                <a:cubicBezTo>
                  <a:pt x="129" y="145"/>
                  <a:pt x="134" y="151"/>
                  <a:pt x="135" y="158"/>
                </a:cubicBezTo>
                <a:cubicBezTo>
                  <a:pt x="135" y="166"/>
                  <a:pt x="128" y="174"/>
                  <a:pt x="118" y="178"/>
                </a:cubicBezTo>
                <a:moveTo>
                  <a:pt x="126" y="227"/>
                </a:moveTo>
                <a:cubicBezTo>
                  <a:pt x="117" y="211"/>
                  <a:pt x="114" y="194"/>
                  <a:pt x="113" y="178"/>
                </a:cubicBezTo>
                <a:cubicBezTo>
                  <a:pt x="113" y="175"/>
                  <a:pt x="113" y="175"/>
                  <a:pt x="113" y="175"/>
                </a:cubicBezTo>
                <a:cubicBezTo>
                  <a:pt x="116" y="174"/>
                  <a:pt x="116" y="174"/>
                  <a:pt x="116" y="174"/>
                </a:cubicBezTo>
                <a:cubicBezTo>
                  <a:pt x="121" y="172"/>
                  <a:pt x="124" y="169"/>
                  <a:pt x="127" y="167"/>
                </a:cubicBezTo>
                <a:cubicBezTo>
                  <a:pt x="129" y="164"/>
                  <a:pt x="130" y="161"/>
                  <a:pt x="130" y="159"/>
                </a:cubicBezTo>
                <a:cubicBezTo>
                  <a:pt x="130" y="158"/>
                  <a:pt x="130" y="158"/>
                  <a:pt x="130" y="158"/>
                </a:cubicBezTo>
                <a:cubicBezTo>
                  <a:pt x="130" y="156"/>
                  <a:pt x="129" y="154"/>
                  <a:pt x="128" y="151"/>
                </a:cubicBezTo>
                <a:cubicBezTo>
                  <a:pt x="126" y="149"/>
                  <a:pt x="123" y="147"/>
                  <a:pt x="120" y="146"/>
                </a:cubicBezTo>
                <a:cubicBezTo>
                  <a:pt x="116" y="144"/>
                  <a:pt x="116" y="144"/>
                  <a:pt x="116" y="144"/>
                </a:cubicBezTo>
                <a:cubicBezTo>
                  <a:pt x="117" y="140"/>
                  <a:pt x="117" y="140"/>
                  <a:pt x="117" y="140"/>
                </a:cubicBezTo>
                <a:cubicBezTo>
                  <a:pt x="122" y="120"/>
                  <a:pt x="129" y="106"/>
                  <a:pt x="129" y="106"/>
                </a:cubicBezTo>
                <a:cubicBezTo>
                  <a:pt x="130" y="102"/>
                  <a:pt x="130" y="102"/>
                  <a:pt x="130" y="102"/>
                </a:cubicBezTo>
                <a:cubicBezTo>
                  <a:pt x="134" y="103"/>
                  <a:pt x="134" y="103"/>
                  <a:pt x="134" y="103"/>
                </a:cubicBezTo>
                <a:cubicBezTo>
                  <a:pt x="139" y="105"/>
                  <a:pt x="145" y="106"/>
                  <a:pt x="150" y="106"/>
                </a:cubicBezTo>
                <a:cubicBezTo>
                  <a:pt x="150" y="106"/>
                  <a:pt x="150" y="106"/>
                  <a:pt x="150" y="106"/>
                </a:cubicBezTo>
                <a:cubicBezTo>
                  <a:pt x="169" y="106"/>
                  <a:pt x="185" y="91"/>
                  <a:pt x="187" y="90"/>
                </a:cubicBezTo>
                <a:cubicBezTo>
                  <a:pt x="187" y="90"/>
                  <a:pt x="187" y="90"/>
                  <a:pt x="187" y="90"/>
                </a:cubicBezTo>
                <a:cubicBezTo>
                  <a:pt x="189" y="88"/>
                  <a:pt x="189" y="88"/>
                  <a:pt x="189" y="88"/>
                </a:cubicBezTo>
                <a:cubicBezTo>
                  <a:pt x="192" y="90"/>
                  <a:pt x="192" y="90"/>
                  <a:pt x="192" y="90"/>
                </a:cubicBezTo>
                <a:cubicBezTo>
                  <a:pt x="192" y="90"/>
                  <a:pt x="192" y="90"/>
                  <a:pt x="192" y="90"/>
                </a:cubicBezTo>
                <a:cubicBezTo>
                  <a:pt x="194" y="91"/>
                  <a:pt x="210" y="106"/>
                  <a:pt x="229" y="106"/>
                </a:cubicBezTo>
                <a:cubicBezTo>
                  <a:pt x="234" y="106"/>
                  <a:pt x="239" y="105"/>
                  <a:pt x="245" y="103"/>
                </a:cubicBezTo>
                <a:cubicBezTo>
                  <a:pt x="248" y="102"/>
                  <a:pt x="248" y="102"/>
                  <a:pt x="248" y="102"/>
                </a:cubicBezTo>
                <a:cubicBezTo>
                  <a:pt x="250" y="106"/>
                  <a:pt x="250" y="106"/>
                  <a:pt x="250" y="106"/>
                </a:cubicBezTo>
                <a:cubicBezTo>
                  <a:pt x="250" y="106"/>
                  <a:pt x="256" y="119"/>
                  <a:pt x="261" y="137"/>
                </a:cubicBezTo>
                <a:cubicBezTo>
                  <a:pt x="261" y="138"/>
                  <a:pt x="261" y="138"/>
                  <a:pt x="261" y="139"/>
                </a:cubicBezTo>
                <a:cubicBezTo>
                  <a:pt x="261" y="139"/>
                  <a:pt x="261" y="139"/>
                  <a:pt x="261" y="139"/>
                </a:cubicBezTo>
                <a:cubicBezTo>
                  <a:pt x="261" y="140"/>
                  <a:pt x="261" y="140"/>
                  <a:pt x="261" y="140"/>
                </a:cubicBezTo>
                <a:cubicBezTo>
                  <a:pt x="261" y="140"/>
                  <a:pt x="261" y="140"/>
                  <a:pt x="261" y="140"/>
                </a:cubicBezTo>
                <a:cubicBezTo>
                  <a:pt x="262" y="142"/>
                  <a:pt x="262" y="142"/>
                  <a:pt x="262" y="142"/>
                </a:cubicBezTo>
                <a:cubicBezTo>
                  <a:pt x="262" y="144"/>
                  <a:pt x="262" y="144"/>
                  <a:pt x="262" y="144"/>
                </a:cubicBezTo>
                <a:cubicBezTo>
                  <a:pt x="259" y="146"/>
                  <a:pt x="259" y="146"/>
                  <a:pt x="259" y="146"/>
                </a:cubicBezTo>
                <a:cubicBezTo>
                  <a:pt x="255" y="147"/>
                  <a:pt x="253" y="149"/>
                  <a:pt x="251" y="151"/>
                </a:cubicBezTo>
                <a:cubicBezTo>
                  <a:pt x="249" y="154"/>
                  <a:pt x="248" y="156"/>
                  <a:pt x="248" y="158"/>
                </a:cubicBezTo>
                <a:cubicBezTo>
                  <a:pt x="248" y="159"/>
                  <a:pt x="248" y="159"/>
                  <a:pt x="248" y="159"/>
                </a:cubicBezTo>
                <a:cubicBezTo>
                  <a:pt x="248" y="161"/>
                  <a:pt x="249" y="164"/>
                  <a:pt x="252" y="167"/>
                </a:cubicBezTo>
                <a:cubicBezTo>
                  <a:pt x="254" y="169"/>
                  <a:pt x="258" y="172"/>
                  <a:pt x="262" y="174"/>
                </a:cubicBezTo>
                <a:cubicBezTo>
                  <a:pt x="265" y="175"/>
                  <a:pt x="265" y="175"/>
                  <a:pt x="265" y="175"/>
                </a:cubicBezTo>
                <a:cubicBezTo>
                  <a:pt x="265" y="177"/>
                  <a:pt x="265" y="177"/>
                  <a:pt x="265" y="177"/>
                </a:cubicBezTo>
                <a:cubicBezTo>
                  <a:pt x="265" y="178"/>
                  <a:pt x="265" y="178"/>
                  <a:pt x="265" y="178"/>
                </a:cubicBezTo>
                <a:cubicBezTo>
                  <a:pt x="265" y="194"/>
                  <a:pt x="261" y="211"/>
                  <a:pt x="252" y="227"/>
                </a:cubicBezTo>
                <a:cubicBezTo>
                  <a:pt x="232" y="263"/>
                  <a:pt x="199" y="280"/>
                  <a:pt x="191" y="284"/>
                </a:cubicBezTo>
                <a:cubicBezTo>
                  <a:pt x="189" y="284"/>
                  <a:pt x="189" y="284"/>
                  <a:pt x="189" y="284"/>
                </a:cubicBezTo>
                <a:cubicBezTo>
                  <a:pt x="188" y="284"/>
                  <a:pt x="188" y="284"/>
                  <a:pt x="188" y="284"/>
                </a:cubicBezTo>
                <a:cubicBezTo>
                  <a:pt x="180" y="280"/>
                  <a:pt x="147" y="263"/>
                  <a:pt x="126" y="227"/>
                </a:cubicBezTo>
                <a:moveTo>
                  <a:pt x="122" y="230"/>
                </a:moveTo>
                <a:cubicBezTo>
                  <a:pt x="143" y="268"/>
                  <a:pt x="177" y="285"/>
                  <a:pt x="185" y="289"/>
                </a:cubicBezTo>
                <a:cubicBezTo>
                  <a:pt x="189" y="291"/>
                  <a:pt x="189" y="291"/>
                  <a:pt x="189" y="291"/>
                </a:cubicBezTo>
                <a:cubicBezTo>
                  <a:pt x="193" y="289"/>
                  <a:pt x="193" y="289"/>
                  <a:pt x="193" y="289"/>
                </a:cubicBezTo>
                <a:cubicBezTo>
                  <a:pt x="202" y="285"/>
                  <a:pt x="236" y="268"/>
                  <a:pt x="257" y="230"/>
                </a:cubicBezTo>
                <a:cubicBezTo>
                  <a:pt x="266" y="213"/>
                  <a:pt x="270" y="195"/>
                  <a:pt x="271" y="178"/>
                </a:cubicBezTo>
                <a:cubicBezTo>
                  <a:pt x="271" y="178"/>
                  <a:pt x="271" y="178"/>
                  <a:pt x="271" y="178"/>
                </a:cubicBezTo>
                <a:cubicBezTo>
                  <a:pt x="271" y="178"/>
                  <a:pt x="271" y="178"/>
                  <a:pt x="271" y="178"/>
                </a:cubicBezTo>
                <a:cubicBezTo>
                  <a:pt x="271" y="171"/>
                  <a:pt x="271" y="171"/>
                  <a:pt x="271" y="171"/>
                </a:cubicBezTo>
                <a:cubicBezTo>
                  <a:pt x="271" y="171"/>
                  <a:pt x="261" y="168"/>
                  <a:pt x="259" y="166"/>
                </a:cubicBezTo>
                <a:cubicBezTo>
                  <a:pt x="254" y="163"/>
                  <a:pt x="253" y="160"/>
                  <a:pt x="255" y="155"/>
                </a:cubicBezTo>
                <a:cubicBezTo>
                  <a:pt x="257" y="151"/>
                  <a:pt x="268" y="147"/>
                  <a:pt x="268" y="147"/>
                </a:cubicBezTo>
                <a:cubicBezTo>
                  <a:pt x="267" y="139"/>
                  <a:pt x="267" y="139"/>
                  <a:pt x="267" y="139"/>
                </a:cubicBezTo>
                <a:cubicBezTo>
                  <a:pt x="266" y="138"/>
                  <a:pt x="266" y="138"/>
                  <a:pt x="266" y="137"/>
                </a:cubicBezTo>
                <a:cubicBezTo>
                  <a:pt x="266" y="137"/>
                  <a:pt x="266" y="137"/>
                  <a:pt x="266" y="137"/>
                </a:cubicBezTo>
                <a:cubicBezTo>
                  <a:pt x="262" y="117"/>
                  <a:pt x="255" y="103"/>
                  <a:pt x="255" y="103"/>
                </a:cubicBezTo>
                <a:cubicBezTo>
                  <a:pt x="251" y="95"/>
                  <a:pt x="251" y="95"/>
                  <a:pt x="251" y="95"/>
                </a:cubicBezTo>
                <a:cubicBezTo>
                  <a:pt x="243" y="98"/>
                  <a:pt x="243" y="98"/>
                  <a:pt x="243" y="98"/>
                </a:cubicBezTo>
                <a:cubicBezTo>
                  <a:pt x="238" y="100"/>
                  <a:pt x="233" y="100"/>
                  <a:pt x="229" y="100"/>
                </a:cubicBezTo>
                <a:cubicBezTo>
                  <a:pt x="211" y="100"/>
                  <a:pt x="196" y="86"/>
                  <a:pt x="195" y="85"/>
                </a:cubicBezTo>
                <a:cubicBezTo>
                  <a:pt x="189" y="81"/>
                  <a:pt x="189" y="81"/>
                  <a:pt x="189" y="81"/>
                </a:cubicBezTo>
                <a:cubicBezTo>
                  <a:pt x="184" y="85"/>
                  <a:pt x="184" y="85"/>
                  <a:pt x="184" y="85"/>
                </a:cubicBezTo>
                <a:cubicBezTo>
                  <a:pt x="184" y="85"/>
                  <a:pt x="184" y="85"/>
                  <a:pt x="184" y="85"/>
                </a:cubicBezTo>
                <a:cubicBezTo>
                  <a:pt x="183" y="86"/>
                  <a:pt x="167" y="100"/>
                  <a:pt x="150" y="100"/>
                </a:cubicBezTo>
                <a:cubicBezTo>
                  <a:pt x="145" y="100"/>
                  <a:pt x="140" y="100"/>
                  <a:pt x="136" y="98"/>
                </a:cubicBezTo>
                <a:cubicBezTo>
                  <a:pt x="128" y="95"/>
                  <a:pt x="128" y="95"/>
                  <a:pt x="128" y="95"/>
                </a:cubicBezTo>
                <a:cubicBezTo>
                  <a:pt x="124" y="103"/>
                  <a:pt x="124" y="103"/>
                  <a:pt x="124" y="103"/>
                </a:cubicBezTo>
                <a:cubicBezTo>
                  <a:pt x="124" y="103"/>
                  <a:pt x="117" y="118"/>
                  <a:pt x="112" y="139"/>
                </a:cubicBezTo>
                <a:cubicBezTo>
                  <a:pt x="110" y="147"/>
                  <a:pt x="110" y="147"/>
                  <a:pt x="110" y="147"/>
                </a:cubicBezTo>
                <a:cubicBezTo>
                  <a:pt x="110" y="147"/>
                  <a:pt x="121" y="151"/>
                  <a:pt x="123" y="155"/>
                </a:cubicBezTo>
                <a:cubicBezTo>
                  <a:pt x="126" y="160"/>
                  <a:pt x="124" y="163"/>
                  <a:pt x="120" y="166"/>
                </a:cubicBezTo>
                <a:cubicBezTo>
                  <a:pt x="117" y="168"/>
                  <a:pt x="108" y="171"/>
                  <a:pt x="108" y="171"/>
                </a:cubicBezTo>
                <a:cubicBezTo>
                  <a:pt x="108" y="178"/>
                  <a:pt x="108" y="178"/>
                  <a:pt x="108" y="178"/>
                </a:cubicBezTo>
                <a:cubicBezTo>
                  <a:pt x="109" y="195"/>
                  <a:pt x="112" y="213"/>
                  <a:pt x="122" y="230"/>
                </a:cubicBezTo>
                <a:moveTo>
                  <a:pt x="120" y="291"/>
                </a:moveTo>
                <a:cubicBezTo>
                  <a:pt x="121" y="291"/>
                  <a:pt x="122" y="290"/>
                  <a:pt x="122" y="290"/>
                </a:cubicBezTo>
                <a:cubicBezTo>
                  <a:pt x="122" y="290"/>
                  <a:pt x="122" y="290"/>
                  <a:pt x="122" y="290"/>
                </a:cubicBezTo>
                <a:cubicBezTo>
                  <a:pt x="123" y="290"/>
                  <a:pt x="123" y="291"/>
                  <a:pt x="122" y="291"/>
                </a:cubicBezTo>
                <a:cubicBezTo>
                  <a:pt x="120" y="291"/>
                  <a:pt x="120" y="291"/>
                  <a:pt x="120" y="291"/>
                </a:cubicBezTo>
                <a:moveTo>
                  <a:pt x="91" y="298"/>
                </a:moveTo>
                <a:cubicBezTo>
                  <a:pt x="89" y="299"/>
                  <a:pt x="92" y="303"/>
                  <a:pt x="94" y="304"/>
                </a:cubicBezTo>
                <a:cubicBezTo>
                  <a:pt x="96" y="305"/>
                  <a:pt x="98" y="304"/>
                  <a:pt x="100" y="304"/>
                </a:cubicBezTo>
                <a:cubicBezTo>
                  <a:pt x="102" y="304"/>
                  <a:pt x="104" y="304"/>
                  <a:pt x="106" y="302"/>
                </a:cubicBezTo>
                <a:cubicBezTo>
                  <a:pt x="108" y="301"/>
                  <a:pt x="110" y="300"/>
                  <a:pt x="111" y="299"/>
                </a:cubicBezTo>
                <a:cubicBezTo>
                  <a:pt x="112" y="298"/>
                  <a:pt x="113" y="297"/>
                  <a:pt x="113" y="297"/>
                </a:cubicBezTo>
                <a:cubicBezTo>
                  <a:pt x="115" y="295"/>
                  <a:pt x="117" y="294"/>
                  <a:pt x="117" y="294"/>
                </a:cubicBezTo>
                <a:cubicBezTo>
                  <a:pt x="117" y="294"/>
                  <a:pt x="114" y="301"/>
                  <a:pt x="112" y="304"/>
                </a:cubicBezTo>
                <a:cubicBezTo>
                  <a:pt x="111" y="307"/>
                  <a:pt x="110" y="312"/>
                  <a:pt x="112" y="314"/>
                </a:cubicBezTo>
                <a:cubicBezTo>
                  <a:pt x="113" y="315"/>
                  <a:pt x="116" y="315"/>
                  <a:pt x="116" y="316"/>
                </a:cubicBezTo>
                <a:cubicBezTo>
                  <a:pt x="117" y="316"/>
                  <a:pt x="120" y="317"/>
                  <a:pt x="122" y="317"/>
                </a:cubicBezTo>
                <a:cubicBezTo>
                  <a:pt x="123" y="318"/>
                  <a:pt x="124" y="317"/>
                  <a:pt x="123" y="316"/>
                </a:cubicBezTo>
                <a:cubicBezTo>
                  <a:pt x="122" y="316"/>
                  <a:pt x="122" y="315"/>
                  <a:pt x="121" y="315"/>
                </a:cubicBezTo>
                <a:cubicBezTo>
                  <a:pt x="119" y="314"/>
                  <a:pt x="117" y="312"/>
                  <a:pt x="117" y="312"/>
                </a:cubicBezTo>
                <a:cubicBezTo>
                  <a:pt x="117" y="312"/>
                  <a:pt x="117" y="310"/>
                  <a:pt x="117" y="309"/>
                </a:cubicBezTo>
                <a:cubicBezTo>
                  <a:pt x="117" y="308"/>
                  <a:pt x="118" y="302"/>
                  <a:pt x="118" y="300"/>
                </a:cubicBezTo>
                <a:cubicBezTo>
                  <a:pt x="118" y="298"/>
                  <a:pt x="119" y="294"/>
                  <a:pt x="119" y="294"/>
                </a:cubicBezTo>
                <a:cubicBezTo>
                  <a:pt x="119" y="294"/>
                  <a:pt x="121" y="293"/>
                  <a:pt x="125" y="294"/>
                </a:cubicBezTo>
                <a:cubicBezTo>
                  <a:pt x="128" y="295"/>
                  <a:pt x="128" y="294"/>
                  <a:pt x="129" y="294"/>
                </a:cubicBezTo>
                <a:cubicBezTo>
                  <a:pt x="129" y="293"/>
                  <a:pt x="129" y="293"/>
                  <a:pt x="128" y="293"/>
                </a:cubicBezTo>
                <a:cubicBezTo>
                  <a:pt x="127" y="292"/>
                  <a:pt x="125" y="291"/>
                  <a:pt x="125" y="290"/>
                </a:cubicBezTo>
                <a:cubicBezTo>
                  <a:pt x="125" y="290"/>
                  <a:pt x="124" y="290"/>
                  <a:pt x="124" y="290"/>
                </a:cubicBezTo>
                <a:cubicBezTo>
                  <a:pt x="123" y="290"/>
                  <a:pt x="123" y="289"/>
                  <a:pt x="123" y="289"/>
                </a:cubicBezTo>
                <a:cubicBezTo>
                  <a:pt x="123" y="289"/>
                  <a:pt x="123" y="289"/>
                  <a:pt x="123" y="289"/>
                </a:cubicBezTo>
                <a:cubicBezTo>
                  <a:pt x="123" y="288"/>
                  <a:pt x="123" y="287"/>
                  <a:pt x="123" y="287"/>
                </a:cubicBezTo>
                <a:cubicBezTo>
                  <a:pt x="124" y="288"/>
                  <a:pt x="127" y="288"/>
                  <a:pt x="128" y="288"/>
                </a:cubicBezTo>
                <a:cubicBezTo>
                  <a:pt x="130" y="288"/>
                  <a:pt x="133" y="288"/>
                  <a:pt x="134" y="288"/>
                </a:cubicBezTo>
                <a:cubicBezTo>
                  <a:pt x="135" y="287"/>
                  <a:pt x="135" y="288"/>
                  <a:pt x="137" y="287"/>
                </a:cubicBezTo>
                <a:cubicBezTo>
                  <a:pt x="138" y="287"/>
                  <a:pt x="137" y="287"/>
                  <a:pt x="138" y="287"/>
                </a:cubicBezTo>
                <a:cubicBezTo>
                  <a:pt x="139" y="286"/>
                  <a:pt x="139" y="286"/>
                  <a:pt x="138" y="285"/>
                </a:cubicBezTo>
                <a:cubicBezTo>
                  <a:pt x="138" y="285"/>
                  <a:pt x="137" y="284"/>
                  <a:pt x="136" y="284"/>
                </a:cubicBezTo>
                <a:cubicBezTo>
                  <a:pt x="136" y="283"/>
                  <a:pt x="134" y="283"/>
                  <a:pt x="134" y="283"/>
                </a:cubicBezTo>
                <a:cubicBezTo>
                  <a:pt x="133" y="282"/>
                  <a:pt x="134" y="282"/>
                  <a:pt x="132" y="282"/>
                </a:cubicBezTo>
                <a:cubicBezTo>
                  <a:pt x="131" y="282"/>
                  <a:pt x="129" y="281"/>
                  <a:pt x="127" y="281"/>
                </a:cubicBezTo>
                <a:cubicBezTo>
                  <a:pt x="125" y="280"/>
                  <a:pt x="125" y="280"/>
                  <a:pt x="124" y="280"/>
                </a:cubicBezTo>
                <a:cubicBezTo>
                  <a:pt x="124" y="279"/>
                  <a:pt x="124" y="279"/>
                  <a:pt x="123" y="279"/>
                </a:cubicBezTo>
                <a:cubicBezTo>
                  <a:pt x="122" y="279"/>
                  <a:pt x="122" y="280"/>
                  <a:pt x="122" y="281"/>
                </a:cubicBezTo>
                <a:cubicBezTo>
                  <a:pt x="122" y="281"/>
                  <a:pt x="122" y="282"/>
                  <a:pt x="122" y="282"/>
                </a:cubicBezTo>
                <a:cubicBezTo>
                  <a:pt x="122" y="283"/>
                  <a:pt x="122" y="284"/>
                  <a:pt x="122" y="284"/>
                </a:cubicBezTo>
                <a:cubicBezTo>
                  <a:pt x="122" y="284"/>
                  <a:pt x="122" y="284"/>
                  <a:pt x="121" y="283"/>
                </a:cubicBezTo>
                <a:cubicBezTo>
                  <a:pt x="121" y="283"/>
                  <a:pt x="120" y="284"/>
                  <a:pt x="120" y="284"/>
                </a:cubicBezTo>
                <a:cubicBezTo>
                  <a:pt x="119" y="285"/>
                  <a:pt x="118" y="286"/>
                  <a:pt x="118" y="287"/>
                </a:cubicBezTo>
                <a:cubicBezTo>
                  <a:pt x="117" y="287"/>
                  <a:pt x="117" y="288"/>
                  <a:pt x="116" y="288"/>
                </a:cubicBezTo>
                <a:cubicBezTo>
                  <a:pt x="116" y="289"/>
                  <a:pt x="114" y="290"/>
                  <a:pt x="114" y="290"/>
                </a:cubicBezTo>
                <a:cubicBezTo>
                  <a:pt x="113" y="291"/>
                  <a:pt x="105" y="289"/>
                  <a:pt x="104" y="289"/>
                </a:cubicBezTo>
                <a:cubicBezTo>
                  <a:pt x="103" y="289"/>
                  <a:pt x="102" y="286"/>
                  <a:pt x="102" y="286"/>
                </a:cubicBezTo>
                <a:cubicBezTo>
                  <a:pt x="100" y="287"/>
                  <a:pt x="99" y="290"/>
                  <a:pt x="100" y="291"/>
                </a:cubicBezTo>
                <a:cubicBezTo>
                  <a:pt x="100" y="292"/>
                  <a:pt x="100" y="293"/>
                  <a:pt x="100" y="294"/>
                </a:cubicBezTo>
                <a:cubicBezTo>
                  <a:pt x="101" y="295"/>
                  <a:pt x="103" y="296"/>
                  <a:pt x="105" y="296"/>
                </a:cubicBezTo>
                <a:cubicBezTo>
                  <a:pt x="107" y="295"/>
                  <a:pt x="111" y="294"/>
                  <a:pt x="111" y="294"/>
                </a:cubicBezTo>
                <a:cubicBezTo>
                  <a:pt x="109" y="296"/>
                  <a:pt x="108" y="297"/>
                  <a:pt x="103" y="300"/>
                </a:cubicBezTo>
                <a:cubicBezTo>
                  <a:pt x="98" y="303"/>
                  <a:pt x="96" y="301"/>
                  <a:pt x="94" y="300"/>
                </a:cubicBezTo>
                <a:cubicBezTo>
                  <a:pt x="93" y="300"/>
                  <a:pt x="91" y="298"/>
                  <a:pt x="91" y="298"/>
                </a:cubicBezTo>
                <a:moveTo>
                  <a:pt x="56" y="256"/>
                </a:moveTo>
                <a:cubicBezTo>
                  <a:pt x="51" y="259"/>
                  <a:pt x="51" y="259"/>
                  <a:pt x="51" y="259"/>
                </a:cubicBezTo>
                <a:cubicBezTo>
                  <a:pt x="53" y="264"/>
                  <a:pt x="56" y="268"/>
                  <a:pt x="59" y="273"/>
                </a:cubicBezTo>
                <a:cubicBezTo>
                  <a:pt x="64" y="270"/>
                  <a:pt x="64" y="270"/>
                  <a:pt x="64" y="270"/>
                </a:cubicBezTo>
                <a:cubicBezTo>
                  <a:pt x="61" y="265"/>
                  <a:pt x="61" y="265"/>
                  <a:pt x="61" y="265"/>
                </a:cubicBezTo>
                <a:cubicBezTo>
                  <a:pt x="78" y="256"/>
                  <a:pt x="78" y="256"/>
                  <a:pt x="78" y="256"/>
                </a:cubicBezTo>
                <a:cubicBezTo>
                  <a:pt x="77" y="254"/>
                  <a:pt x="76" y="253"/>
                  <a:pt x="75" y="251"/>
                </a:cubicBezTo>
                <a:cubicBezTo>
                  <a:pt x="58" y="261"/>
                  <a:pt x="58" y="261"/>
                  <a:pt x="58" y="261"/>
                </a:cubicBezTo>
                <a:lnTo>
                  <a:pt x="56" y="256"/>
                </a:lnTo>
                <a:close/>
                <a:moveTo>
                  <a:pt x="70" y="241"/>
                </a:moveTo>
                <a:cubicBezTo>
                  <a:pt x="47" y="251"/>
                  <a:pt x="47" y="251"/>
                  <a:pt x="47" y="251"/>
                </a:cubicBezTo>
                <a:cubicBezTo>
                  <a:pt x="48" y="253"/>
                  <a:pt x="49" y="254"/>
                  <a:pt x="50" y="256"/>
                </a:cubicBezTo>
                <a:cubicBezTo>
                  <a:pt x="72" y="246"/>
                  <a:pt x="72" y="246"/>
                  <a:pt x="72" y="246"/>
                </a:cubicBezTo>
                <a:cubicBezTo>
                  <a:pt x="72" y="244"/>
                  <a:pt x="71" y="242"/>
                  <a:pt x="70" y="241"/>
                </a:cubicBezTo>
                <a:moveTo>
                  <a:pt x="57" y="236"/>
                </a:moveTo>
                <a:cubicBezTo>
                  <a:pt x="52" y="236"/>
                  <a:pt x="52" y="236"/>
                  <a:pt x="52" y="236"/>
                </a:cubicBezTo>
                <a:cubicBezTo>
                  <a:pt x="51" y="236"/>
                  <a:pt x="49" y="237"/>
                  <a:pt x="47" y="237"/>
                </a:cubicBezTo>
                <a:cubicBezTo>
                  <a:pt x="47" y="237"/>
                  <a:pt x="47" y="237"/>
                  <a:pt x="47" y="237"/>
                </a:cubicBezTo>
                <a:cubicBezTo>
                  <a:pt x="49" y="236"/>
                  <a:pt x="50" y="235"/>
                  <a:pt x="52" y="234"/>
                </a:cubicBezTo>
                <a:cubicBezTo>
                  <a:pt x="56" y="232"/>
                  <a:pt x="56" y="232"/>
                  <a:pt x="56" y="232"/>
                </a:cubicBezTo>
                <a:lnTo>
                  <a:pt x="57" y="236"/>
                </a:lnTo>
                <a:close/>
                <a:moveTo>
                  <a:pt x="64" y="221"/>
                </a:moveTo>
                <a:cubicBezTo>
                  <a:pt x="41" y="235"/>
                  <a:pt x="41" y="235"/>
                  <a:pt x="41" y="235"/>
                </a:cubicBezTo>
                <a:cubicBezTo>
                  <a:pt x="42" y="237"/>
                  <a:pt x="43" y="239"/>
                  <a:pt x="44" y="242"/>
                </a:cubicBezTo>
                <a:cubicBezTo>
                  <a:pt x="70" y="239"/>
                  <a:pt x="70" y="239"/>
                  <a:pt x="70" y="239"/>
                </a:cubicBezTo>
                <a:cubicBezTo>
                  <a:pt x="69" y="238"/>
                  <a:pt x="68" y="236"/>
                  <a:pt x="68" y="234"/>
                </a:cubicBezTo>
                <a:cubicBezTo>
                  <a:pt x="62" y="235"/>
                  <a:pt x="62" y="235"/>
                  <a:pt x="62" y="235"/>
                </a:cubicBezTo>
                <a:cubicBezTo>
                  <a:pt x="60" y="230"/>
                  <a:pt x="60" y="230"/>
                  <a:pt x="60" y="230"/>
                </a:cubicBezTo>
                <a:cubicBezTo>
                  <a:pt x="65" y="227"/>
                  <a:pt x="65" y="227"/>
                  <a:pt x="65" y="227"/>
                </a:cubicBezTo>
                <a:cubicBezTo>
                  <a:pt x="65" y="225"/>
                  <a:pt x="64" y="223"/>
                  <a:pt x="64" y="221"/>
                </a:cubicBezTo>
                <a:moveTo>
                  <a:pt x="60" y="202"/>
                </a:moveTo>
                <a:cubicBezTo>
                  <a:pt x="36" y="206"/>
                  <a:pt x="36" y="206"/>
                  <a:pt x="36" y="206"/>
                </a:cubicBezTo>
                <a:cubicBezTo>
                  <a:pt x="36" y="208"/>
                  <a:pt x="36" y="210"/>
                  <a:pt x="36" y="211"/>
                </a:cubicBezTo>
                <a:cubicBezTo>
                  <a:pt x="42" y="210"/>
                  <a:pt x="42" y="210"/>
                  <a:pt x="42" y="210"/>
                </a:cubicBezTo>
                <a:cubicBezTo>
                  <a:pt x="46" y="210"/>
                  <a:pt x="49" y="209"/>
                  <a:pt x="53" y="208"/>
                </a:cubicBezTo>
                <a:cubicBezTo>
                  <a:pt x="53" y="208"/>
                  <a:pt x="53" y="208"/>
                  <a:pt x="53" y="208"/>
                </a:cubicBezTo>
                <a:cubicBezTo>
                  <a:pt x="50" y="210"/>
                  <a:pt x="47" y="211"/>
                  <a:pt x="44" y="213"/>
                </a:cubicBezTo>
                <a:cubicBezTo>
                  <a:pt x="37" y="217"/>
                  <a:pt x="37" y="217"/>
                  <a:pt x="37" y="217"/>
                </a:cubicBezTo>
                <a:cubicBezTo>
                  <a:pt x="37" y="218"/>
                  <a:pt x="37" y="218"/>
                  <a:pt x="37" y="218"/>
                </a:cubicBezTo>
                <a:cubicBezTo>
                  <a:pt x="38" y="220"/>
                  <a:pt x="38" y="222"/>
                  <a:pt x="38" y="224"/>
                </a:cubicBezTo>
                <a:cubicBezTo>
                  <a:pt x="63" y="219"/>
                  <a:pt x="63" y="219"/>
                  <a:pt x="63" y="219"/>
                </a:cubicBezTo>
                <a:cubicBezTo>
                  <a:pt x="63" y="218"/>
                  <a:pt x="62" y="216"/>
                  <a:pt x="62" y="215"/>
                </a:cubicBezTo>
                <a:cubicBezTo>
                  <a:pt x="56" y="216"/>
                  <a:pt x="56" y="216"/>
                  <a:pt x="56" y="216"/>
                </a:cubicBezTo>
                <a:cubicBezTo>
                  <a:pt x="52" y="216"/>
                  <a:pt x="48" y="217"/>
                  <a:pt x="45" y="218"/>
                </a:cubicBezTo>
                <a:cubicBezTo>
                  <a:pt x="45" y="218"/>
                  <a:pt x="45" y="218"/>
                  <a:pt x="45" y="218"/>
                </a:cubicBezTo>
                <a:cubicBezTo>
                  <a:pt x="48" y="216"/>
                  <a:pt x="51" y="214"/>
                  <a:pt x="54" y="213"/>
                </a:cubicBezTo>
                <a:cubicBezTo>
                  <a:pt x="61" y="208"/>
                  <a:pt x="61" y="208"/>
                  <a:pt x="61" y="208"/>
                </a:cubicBezTo>
                <a:cubicBezTo>
                  <a:pt x="61" y="206"/>
                  <a:pt x="61" y="204"/>
                  <a:pt x="60" y="202"/>
                </a:cubicBezTo>
                <a:moveTo>
                  <a:pt x="50" y="190"/>
                </a:moveTo>
                <a:cubicBezTo>
                  <a:pt x="35" y="191"/>
                  <a:pt x="35" y="191"/>
                  <a:pt x="35" y="191"/>
                </a:cubicBezTo>
                <a:cubicBezTo>
                  <a:pt x="35" y="193"/>
                  <a:pt x="35" y="195"/>
                  <a:pt x="35" y="196"/>
                </a:cubicBezTo>
                <a:cubicBezTo>
                  <a:pt x="50" y="196"/>
                  <a:pt x="50" y="196"/>
                  <a:pt x="50" y="196"/>
                </a:cubicBezTo>
                <a:cubicBezTo>
                  <a:pt x="54" y="196"/>
                  <a:pt x="55" y="197"/>
                  <a:pt x="55" y="199"/>
                </a:cubicBezTo>
                <a:cubicBezTo>
                  <a:pt x="55" y="199"/>
                  <a:pt x="55" y="200"/>
                  <a:pt x="54" y="201"/>
                </a:cubicBezTo>
                <a:cubicBezTo>
                  <a:pt x="60" y="201"/>
                  <a:pt x="60" y="201"/>
                  <a:pt x="60" y="201"/>
                </a:cubicBezTo>
                <a:cubicBezTo>
                  <a:pt x="60" y="200"/>
                  <a:pt x="60" y="199"/>
                  <a:pt x="60" y="198"/>
                </a:cubicBezTo>
                <a:cubicBezTo>
                  <a:pt x="60" y="193"/>
                  <a:pt x="57" y="190"/>
                  <a:pt x="50" y="190"/>
                </a:cubicBezTo>
                <a:moveTo>
                  <a:pt x="60" y="182"/>
                </a:moveTo>
                <a:cubicBezTo>
                  <a:pt x="35" y="181"/>
                  <a:pt x="35" y="181"/>
                  <a:pt x="35" y="181"/>
                </a:cubicBezTo>
                <a:cubicBezTo>
                  <a:pt x="35" y="183"/>
                  <a:pt x="35" y="185"/>
                  <a:pt x="35" y="186"/>
                </a:cubicBezTo>
                <a:cubicBezTo>
                  <a:pt x="60" y="187"/>
                  <a:pt x="60" y="187"/>
                  <a:pt x="60" y="187"/>
                </a:cubicBezTo>
                <a:cubicBezTo>
                  <a:pt x="60" y="186"/>
                  <a:pt x="60" y="184"/>
                  <a:pt x="60" y="182"/>
                </a:cubicBezTo>
                <a:moveTo>
                  <a:pt x="63" y="162"/>
                </a:moveTo>
                <a:cubicBezTo>
                  <a:pt x="38" y="158"/>
                  <a:pt x="38" y="158"/>
                  <a:pt x="38" y="158"/>
                </a:cubicBezTo>
                <a:cubicBezTo>
                  <a:pt x="38" y="160"/>
                  <a:pt x="37" y="161"/>
                  <a:pt x="37" y="163"/>
                </a:cubicBezTo>
                <a:cubicBezTo>
                  <a:pt x="43" y="164"/>
                  <a:pt x="43" y="164"/>
                  <a:pt x="43" y="164"/>
                </a:cubicBezTo>
                <a:cubicBezTo>
                  <a:pt x="47" y="164"/>
                  <a:pt x="50" y="165"/>
                  <a:pt x="54" y="165"/>
                </a:cubicBezTo>
                <a:cubicBezTo>
                  <a:pt x="54" y="165"/>
                  <a:pt x="54" y="165"/>
                  <a:pt x="54" y="165"/>
                </a:cubicBezTo>
                <a:cubicBezTo>
                  <a:pt x="51" y="166"/>
                  <a:pt x="47" y="166"/>
                  <a:pt x="44" y="167"/>
                </a:cubicBezTo>
                <a:cubicBezTo>
                  <a:pt x="36" y="169"/>
                  <a:pt x="36" y="169"/>
                  <a:pt x="36" y="169"/>
                </a:cubicBezTo>
                <a:cubicBezTo>
                  <a:pt x="36" y="171"/>
                  <a:pt x="36" y="173"/>
                  <a:pt x="35" y="175"/>
                </a:cubicBezTo>
                <a:cubicBezTo>
                  <a:pt x="60" y="179"/>
                  <a:pt x="60" y="179"/>
                  <a:pt x="60" y="179"/>
                </a:cubicBezTo>
                <a:cubicBezTo>
                  <a:pt x="60" y="177"/>
                  <a:pt x="61" y="176"/>
                  <a:pt x="61" y="174"/>
                </a:cubicBezTo>
                <a:cubicBezTo>
                  <a:pt x="55" y="173"/>
                  <a:pt x="55" y="173"/>
                  <a:pt x="55" y="173"/>
                </a:cubicBezTo>
                <a:cubicBezTo>
                  <a:pt x="51" y="173"/>
                  <a:pt x="47" y="172"/>
                  <a:pt x="44" y="172"/>
                </a:cubicBezTo>
                <a:cubicBezTo>
                  <a:pt x="44" y="172"/>
                  <a:pt x="44" y="172"/>
                  <a:pt x="44" y="172"/>
                </a:cubicBezTo>
                <a:cubicBezTo>
                  <a:pt x="47" y="171"/>
                  <a:pt x="50" y="170"/>
                  <a:pt x="53" y="170"/>
                </a:cubicBezTo>
                <a:cubicBezTo>
                  <a:pt x="62" y="168"/>
                  <a:pt x="62" y="168"/>
                  <a:pt x="62" y="168"/>
                </a:cubicBezTo>
                <a:cubicBezTo>
                  <a:pt x="62" y="166"/>
                  <a:pt x="62" y="164"/>
                  <a:pt x="63" y="162"/>
                </a:cubicBezTo>
                <a:moveTo>
                  <a:pt x="59" y="135"/>
                </a:moveTo>
                <a:cubicBezTo>
                  <a:pt x="46" y="131"/>
                  <a:pt x="46" y="131"/>
                  <a:pt x="46" y="131"/>
                </a:cubicBezTo>
                <a:cubicBezTo>
                  <a:pt x="46" y="133"/>
                  <a:pt x="45" y="134"/>
                  <a:pt x="44" y="136"/>
                </a:cubicBezTo>
                <a:cubicBezTo>
                  <a:pt x="44" y="136"/>
                  <a:pt x="44" y="136"/>
                  <a:pt x="44" y="136"/>
                </a:cubicBezTo>
                <a:cubicBezTo>
                  <a:pt x="58" y="141"/>
                  <a:pt x="58" y="141"/>
                  <a:pt x="58" y="141"/>
                </a:cubicBezTo>
                <a:cubicBezTo>
                  <a:pt x="62" y="142"/>
                  <a:pt x="63" y="144"/>
                  <a:pt x="63" y="146"/>
                </a:cubicBezTo>
                <a:cubicBezTo>
                  <a:pt x="62" y="148"/>
                  <a:pt x="59" y="148"/>
                  <a:pt x="56" y="147"/>
                </a:cubicBezTo>
                <a:cubicBezTo>
                  <a:pt x="42" y="142"/>
                  <a:pt x="42" y="142"/>
                  <a:pt x="42" y="142"/>
                </a:cubicBezTo>
                <a:cubicBezTo>
                  <a:pt x="42" y="144"/>
                  <a:pt x="41" y="146"/>
                  <a:pt x="41" y="147"/>
                </a:cubicBezTo>
                <a:cubicBezTo>
                  <a:pt x="53" y="152"/>
                  <a:pt x="53" y="152"/>
                  <a:pt x="53" y="152"/>
                </a:cubicBezTo>
                <a:cubicBezTo>
                  <a:pt x="61" y="154"/>
                  <a:pt x="65" y="153"/>
                  <a:pt x="67" y="148"/>
                </a:cubicBezTo>
                <a:cubicBezTo>
                  <a:pt x="69" y="142"/>
                  <a:pt x="66" y="138"/>
                  <a:pt x="59" y="135"/>
                </a:cubicBezTo>
                <a:moveTo>
                  <a:pt x="79" y="122"/>
                </a:moveTo>
                <a:cubicBezTo>
                  <a:pt x="57" y="111"/>
                  <a:pt x="57" y="111"/>
                  <a:pt x="57" y="111"/>
                </a:cubicBezTo>
                <a:cubicBezTo>
                  <a:pt x="56" y="112"/>
                  <a:pt x="55" y="114"/>
                  <a:pt x="54" y="115"/>
                </a:cubicBezTo>
                <a:cubicBezTo>
                  <a:pt x="59" y="118"/>
                  <a:pt x="59" y="118"/>
                  <a:pt x="59" y="118"/>
                </a:cubicBezTo>
                <a:cubicBezTo>
                  <a:pt x="63" y="120"/>
                  <a:pt x="66" y="121"/>
                  <a:pt x="69" y="122"/>
                </a:cubicBezTo>
                <a:cubicBezTo>
                  <a:pt x="69" y="123"/>
                  <a:pt x="69" y="123"/>
                  <a:pt x="69" y="123"/>
                </a:cubicBezTo>
                <a:cubicBezTo>
                  <a:pt x="66" y="122"/>
                  <a:pt x="62" y="121"/>
                  <a:pt x="60" y="121"/>
                </a:cubicBezTo>
                <a:cubicBezTo>
                  <a:pt x="51" y="120"/>
                  <a:pt x="51" y="120"/>
                  <a:pt x="51" y="120"/>
                </a:cubicBezTo>
                <a:cubicBezTo>
                  <a:pt x="50" y="122"/>
                  <a:pt x="49" y="124"/>
                  <a:pt x="48" y="126"/>
                </a:cubicBezTo>
                <a:cubicBezTo>
                  <a:pt x="71" y="138"/>
                  <a:pt x="71" y="138"/>
                  <a:pt x="71" y="138"/>
                </a:cubicBezTo>
                <a:cubicBezTo>
                  <a:pt x="71" y="136"/>
                  <a:pt x="72" y="135"/>
                  <a:pt x="73" y="133"/>
                </a:cubicBezTo>
                <a:cubicBezTo>
                  <a:pt x="68" y="131"/>
                  <a:pt x="68" y="131"/>
                  <a:pt x="68" y="131"/>
                </a:cubicBezTo>
                <a:cubicBezTo>
                  <a:pt x="64" y="129"/>
                  <a:pt x="60" y="127"/>
                  <a:pt x="57" y="126"/>
                </a:cubicBezTo>
                <a:cubicBezTo>
                  <a:pt x="57" y="125"/>
                  <a:pt x="57" y="125"/>
                  <a:pt x="57" y="125"/>
                </a:cubicBezTo>
                <a:cubicBezTo>
                  <a:pt x="61" y="126"/>
                  <a:pt x="64" y="126"/>
                  <a:pt x="67" y="127"/>
                </a:cubicBezTo>
                <a:cubicBezTo>
                  <a:pt x="76" y="127"/>
                  <a:pt x="76" y="127"/>
                  <a:pt x="76" y="127"/>
                </a:cubicBezTo>
                <a:cubicBezTo>
                  <a:pt x="77" y="126"/>
                  <a:pt x="78" y="124"/>
                  <a:pt x="79" y="122"/>
                </a:cubicBezTo>
                <a:moveTo>
                  <a:pt x="83" y="116"/>
                </a:moveTo>
                <a:cubicBezTo>
                  <a:pt x="62" y="102"/>
                  <a:pt x="62" y="102"/>
                  <a:pt x="62" y="102"/>
                </a:cubicBezTo>
                <a:cubicBezTo>
                  <a:pt x="61" y="104"/>
                  <a:pt x="60" y="105"/>
                  <a:pt x="59" y="107"/>
                </a:cubicBezTo>
                <a:cubicBezTo>
                  <a:pt x="80" y="120"/>
                  <a:pt x="80" y="120"/>
                  <a:pt x="80" y="120"/>
                </a:cubicBezTo>
                <a:cubicBezTo>
                  <a:pt x="81" y="119"/>
                  <a:pt x="82" y="117"/>
                  <a:pt x="83" y="116"/>
                </a:cubicBezTo>
                <a:moveTo>
                  <a:pt x="91" y="106"/>
                </a:moveTo>
                <a:cubicBezTo>
                  <a:pt x="76" y="85"/>
                  <a:pt x="76" y="85"/>
                  <a:pt x="76" y="85"/>
                </a:cubicBezTo>
                <a:cubicBezTo>
                  <a:pt x="75" y="86"/>
                  <a:pt x="73" y="88"/>
                  <a:pt x="72" y="89"/>
                </a:cubicBezTo>
                <a:cubicBezTo>
                  <a:pt x="79" y="97"/>
                  <a:pt x="79" y="97"/>
                  <a:pt x="79" y="97"/>
                </a:cubicBezTo>
                <a:cubicBezTo>
                  <a:pt x="80" y="99"/>
                  <a:pt x="82" y="102"/>
                  <a:pt x="84" y="104"/>
                </a:cubicBezTo>
                <a:cubicBezTo>
                  <a:pt x="84" y="104"/>
                  <a:pt x="84" y="104"/>
                  <a:pt x="84" y="104"/>
                </a:cubicBezTo>
                <a:cubicBezTo>
                  <a:pt x="81" y="102"/>
                  <a:pt x="79" y="101"/>
                  <a:pt x="76" y="100"/>
                </a:cubicBezTo>
                <a:cubicBezTo>
                  <a:pt x="67" y="95"/>
                  <a:pt x="67" y="95"/>
                  <a:pt x="67" y="95"/>
                </a:cubicBezTo>
                <a:cubicBezTo>
                  <a:pt x="67" y="96"/>
                  <a:pt x="67" y="96"/>
                  <a:pt x="67" y="96"/>
                </a:cubicBezTo>
                <a:cubicBezTo>
                  <a:pt x="66" y="97"/>
                  <a:pt x="65" y="98"/>
                  <a:pt x="64" y="100"/>
                </a:cubicBezTo>
                <a:cubicBezTo>
                  <a:pt x="87" y="111"/>
                  <a:pt x="87" y="111"/>
                  <a:pt x="87" y="111"/>
                </a:cubicBezTo>
                <a:cubicBezTo>
                  <a:pt x="88" y="109"/>
                  <a:pt x="90" y="107"/>
                  <a:pt x="91" y="106"/>
                </a:cubicBezTo>
                <a:moveTo>
                  <a:pt x="86" y="83"/>
                </a:moveTo>
                <a:cubicBezTo>
                  <a:pt x="92" y="77"/>
                  <a:pt x="92" y="77"/>
                  <a:pt x="92" y="77"/>
                </a:cubicBezTo>
                <a:cubicBezTo>
                  <a:pt x="88" y="73"/>
                  <a:pt x="88" y="73"/>
                  <a:pt x="88" y="73"/>
                </a:cubicBezTo>
                <a:cubicBezTo>
                  <a:pt x="87" y="74"/>
                  <a:pt x="85" y="76"/>
                  <a:pt x="84" y="77"/>
                </a:cubicBezTo>
                <a:cubicBezTo>
                  <a:pt x="81" y="80"/>
                  <a:pt x="81" y="80"/>
                  <a:pt x="81" y="80"/>
                </a:cubicBezTo>
                <a:cubicBezTo>
                  <a:pt x="80" y="81"/>
                  <a:pt x="79" y="82"/>
                  <a:pt x="78" y="82"/>
                </a:cubicBezTo>
                <a:cubicBezTo>
                  <a:pt x="96" y="101"/>
                  <a:pt x="96" y="101"/>
                  <a:pt x="96" y="101"/>
                </a:cubicBezTo>
                <a:cubicBezTo>
                  <a:pt x="99" y="97"/>
                  <a:pt x="102" y="94"/>
                  <a:pt x="105" y="91"/>
                </a:cubicBezTo>
                <a:cubicBezTo>
                  <a:pt x="102" y="87"/>
                  <a:pt x="102" y="87"/>
                  <a:pt x="102" y="87"/>
                </a:cubicBezTo>
                <a:cubicBezTo>
                  <a:pt x="96" y="93"/>
                  <a:pt x="96" y="93"/>
                  <a:pt x="96" y="93"/>
                </a:cubicBezTo>
                <a:cubicBezTo>
                  <a:pt x="93" y="90"/>
                  <a:pt x="93" y="90"/>
                  <a:pt x="93" y="90"/>
                </a:cubicBezTo>
                <a:cubicBezTo>
                  <a:pt x="98" y="85"/>
                  <a:pt x="98" y="85"/>
                  <a:pt x="98" y="85"/>
                </a:cubicBezTo>
                <a:cubicBezTo>
                  <a:pt x="94" y="81"/>
                  <a:pt x="94" y="81"/>
                  <a:pt x="94" y="81"/>
                </a:cubicBezTo>
                <a:cubicBezTo>
                  <a:pt x="89" y="86"/>
                  <a:pt x="89" y="86"/>
                  <a:pt x="89" y="86"/>
                </a:cubicBezTo>
                <a:lnTo>
                  <a:pt x="86" y="83"/>
                </a:lnTo>
                <a:close/>
                <a:moveTo>
                  <a:pt x="104" y="74"/>
                </a:moveTo>
                <a:cubicBezTo>
                  <a:pt x="103" y="75"/>
                  <a:pt x="103" y="75"/>
                  <a:pt x="103" y="75"/>
                </a:cubicBezTo>
                <a:cubicBezTo>
                  <a:pt x="99" y="70"/>
                  <a:pt x="99" y="70"/>
                  <a:pt x="99" y="70"/>
                </a:cubicBezTo>
                <a:cubicBezTo>
                  <a:pt x="100" y="70"/>
                  <a:pt x="100" y="70"/>
                  <a:pt x="101" y="69"/>
                </a:cubicBezTo>
                <a:cubicBezTo>
                  <a:pt x="102" y="68"/>
                  <a:pt x="104" y="68"/>
                  <a:pt x="105" y="70"/>
                </a:cubicBezTo>
                <a:cubicBezTo>
                  <a:pt x="106" y="71"/>
                  <a:pt x="106" y="73"/>
                  <a:pt x="104" y="74"/>
                </a:cubicBezTo>
                <a:moveTo>
                  <a:pt x="110" y="73"/>
                </a:moveTo>
                <a:cubicBezTo>
                  <a:pt x="111" y="72"/>
                  <a:pt x="111" y="69"/>
                  <a:pt x="109" y="66"/>
                </a:cubicBezTo>
                <a:cubicBezTo>
                  <a:pt x="107" y="64"/>
                  <a:pt x="106" y="63"/>
                  <a:pt x="104" y="63"/>
                </a:cubicBezTo>
                <a:cubicBezTo>
                  <a:pt x="103" y="63"/>
                  <a:pt x="102" y="63"/>
                  <a:pt x="100" y="64"/>
                </a:cubicBezTo>
                <a:cubicBezTo>
                  <a:pt x="98" y="65"/>
                  <a:pt x="98" y="65"/>
                  <a:pt x="97" y="66"/>
                </a:cubicBezTo>
                <a:cubicBezTo>
                  <a:pt x="96" y="67"/>
                  <a:pt x="95" y="68"/>
                  <a:pt x="93" y="69"/>
                </a:cubicBezTo>
                <a:cubicBezTo>
                  <a:pt x="92" y="70"/>
                  <a:pt x="92" y="70"/>
                  <a:pt x="92" y="70"/>
                </a:cubicBezTo>
                <a:cubicBezTo>
                  <a:pt x="107" y="90"/>
                  <a:pt x="107" y="90"/>
                  <a:pt x="107" y="90"/>
                </a:cubicBezTo>
                <a:cubicBezTo>
                  <a:pt x="108" y="89"/>
                  <a:pt x="110" y="88"/>
                  <a:pt x="111" y="87"/>
                </a:cubicBezTo>
                <a:cubicBezTo>
                  <a:pt x="106" y="79"/>
                  <a:pt x="106" y="79"/>
                  <a:pt x="106" y="79"/>
                </a:cubicBezTo>
                <a:cubicBezTo>
                  <a:pt x="107" y="79"/>
                  <a:pt x="107" y="79"/>
                  <a:pt x="107" y="79"/>
                </a:cubicBezTo>
                <a:cubicBezTo>
                  <a:pt x="108" y="78"/>
                  <a:pt x="109" y="78"/>
                  <a:pt x="111" y="80"/>
                </a:cubicBezTo>
                <a:cubicBezTo>
                  <a:pt x="113" y="82"/>
                  <a:pt x="115" y="83"/>
                  <a:pt x="115" y="84"/>
                </a:cubicBezTo>
                <a:cubicBezTo>
                  <a:pt x="117" y="82"/>
                  <a:pt x="119" y="81"/>
                  <a:pt x="120" y="80"/>
                </a:cubicBezTo>
                <a:cubicBezTo>
                  <a:pt x="119" y="80"/>
                  <a:pt x="117" y="77"/>
                  <a:pt x="115" y="76"/>
                </a:cubicBezTo>
                <a:cubicBezTo>
                  <a:pt x="113" y="74"/>
                  <a:pt x="111" y="73"/>
                  <a:pt x="110" y="73"/>
                </a:cubicBezTo>
                <a:close/>
                <a:moveTo>
                  <a:pt x="118" y="58"/>
                </a:moveTo>
                <a:cubicBezTo>
                  <a:pt x="120" y="57"/>
                  <a:pt x="122" y="57"/>
                  <a:pt x="123" y="57"/>
                </a:cubicBezTo>
                <a:cubicBezTo>
                  <a:pt x="121" y="52"/>
                  <a:pt x="121" y="52"/>
                  <a:pt x="121" y="52"/>
                </a:cubicBezTo>
                <a:cubicBezTo>
                  <a:pt x="120" y="53"/>
                  <a:pt x="118" y="53"/>
                  <a:pt x="116" y="54"/>
                </a:cubicBezTo>
                <a:cubicBezTo>
                  <a:pt x="111" y="56"/>
                  <a:pt x="110" y="60"/>
                  <a:pt x="112" y="64"/>
                </a:cubicBezTo>
                <a:cubicBezTo>
                  <a:pt x="114" y="67"/>
                  <a:pt x="117" y="68"/>
                  <a:pt x="121" y="68"/>
                </a:cubicBezTo>
                <a:cubicBezTo>
                  <a:pt x="123" y="68"/>
                  <a:pt x="125" y="68"/>
                  <a:pt x="125" y="69"/>
                </a:cubicBezTo>
                <a:cubicBezTo>
                  <a:pt x="126" y="70"/>
                  <a:pt x="125" y="71"/>
                  <a:pt x="124" y="72"/>
                </a:cubicBezTo>
                <a:cubicBezTo>
                  <a:pt x="122" y="73"/>
                  <a:pt x="120" y="73"/>
                  <a:pt x="118" y="73"/>
                </a:cubicBezTo>
                <a:cubicBezTo>
                  <a:pt x="120" y="79"/>
                  <a:pt x="120" y="79"/>
                  <a:pt x="120" y="79"/>
                </a:cubicBezTo>
                <a:cubicBezTo>
                  <a:pt x="121" y="79"/>
                  <a:pt x="124" y="78"/>
                  <a:pt x="126" y="77"/>
                </a:cubicBezTo>
                <a:cubicBezTo>
                  <a:pt x="131" y="74"/>
                  <a:pt x="132" y="70"/>
                  <a:pt x="130" y="66"/>
                </a:cubicBezTo>
                <a:cubicBezTo>
                  <a:pt x="128" y="63"/>
                  <a:pt x="126" y="62"/>
                  <a:pt x="122" y="62"/>
                </a:cubicBezTo>
                <a:cubicBezTo>
                  <a:pt x="119" y="62"/>
                  <a:pt x="118" y="62"/>
                  <a:pt x="117" y="61"/>
                </a:cubicBezTo>
                <a:cubicBezTo>
                  <a:pt x="117" y="60"/>
                  <a:pt x="117" y="59"/>
                  <a:pt x="118" y="58"/>
                </a:cubicBezTo>
                <a:moveTo>
                  <a:pt x="141" y="70"/>
                </a:moveTo>
                <a:cubicBezTo>
                  <a:pt x="131" y="47"/>
                  <a:pt x="131" y="47"/>
                  <a:pt x="131" y="47"/>
                </a:cubicBezTo>
                <a:cubicBezTo>
                  <a:pt x="126" y="49"/>
                  <a:pt x="126" y="49"/>
                  <a:pt x="126" y="49"/>
                </a:cubicBezTo>
                <a:cubicBezTo>
                  <a:pt x="136" y="72"/>
                  <a:pt x="136" y="72"/>
                  <a:pt x="136" y="72"/>
                </a:cubicBezTo>
                <a:cubicBezTo>
                  <a:pt x="137" y="71"/>
                  <a:pt x="139" y="71"/>
                  <a:pt x="141" y="70"/>
                </a:cubicBezTo>
                <a:moveTo>
                  <a:pt x="152" y="66"/>
                </a:moveTo>
                <a:cubicBezTo>
                  <a:pt x="146" y="47"/>
                  <a:pt x="146" y="47"/>
                  <a:pt x="146" y="47"/>
                </a:cubicBezTo>
                <a:cubicBezTo>
                  <a:pt x="151" y="46"/>
                  <a:pt x="151" y="46"/>
                  <a:pt x="151" y="46"/>
                </a:cubicBezTo>
                <a:cubicBezTo>
                  <a:pt x="149" y="41"/>
                  <a:pt x="149" y="41"/>
                  <a:pt x="149" y="41"/>
                </a:cubicBezTo>
                <a:cubicBezTo>
                  <a:pt x="148" y="41"/>
                  <a:pt x="147" y="41"/>
                  <a:pt x="146" y="41"/>
                </a:cubicBezTo>
                <a:cubicBezTo>
                  <a:pt x="138" y="44"/>
                  <a:pt x="138" y="44"/>
                  <a:pt x="138" y="44"/>
                </a:cubicBezTo>
                <a:cubicBezTo>
                  <a:pt x="137" y="45"/>
                  <a:pt x="135" y="45"/>
                  <a:pt x="134" y="45"/>
                </a:cubicBezTo>
                <a:cubicBezTo>
                  <a:pt x="136" y="51"/>
                  <a:pt x="136" y="51"/>
                  <a:pt x="136" y="51"/>
                </a:cubicBezTo>
                <a:cubicBezTo>
                  <a:pt x="141" y="49"/>
                  <a:pt x="141" y="49"/>
                  <a:pt x="141" y="49"/>
                </a:cubicBezTo>
                <a:cubicBezTo>
                  <a:pt x="147" y="68"/>
                  <a:pt x="147" y="68"/>
                  <a:pt x="147" y="68"/>
                </a:cubicBezTo>
                <a:cubicBezTo>
                  <a:pt x="149" y="67"/>
                  <a:pt x="150" y="66"/>
                  <a:pt x="152" y="66"/>
                </a:cubicBezTo>
                <a:moveTo>
                  <a:pt x="167" y="52"/>
                </a:moveTo>
                <a:cubicBezTo>
                  <a:pt x="171" y="36"/>
                  <a:pt x="171" y="36"/>
                  <a:pt x="171" y="36"/>
                </a:cubicBezTo>
                <a:cubicBezTo>
                  <a:pt x="169" y="37"/>
                  <a:pt x="167" y="37"/>
                  <a:pt x="165" y="37"/>
                </a:cubicBezTo>
                <a:cubicBezTo>
                  <a:pt x="165" y="37"/>
                  <a:pt x="165" y="37"/>
                  <a:pt x="165" y="37"/>
                </a:cubicBezTo>
                <a:cubicBezTo>
                  <a:pt x="164" y="43"/>
                  <a:pt x="164" y="43"/>
                  <a:pt x="164" y="43"/>
                </a:cubicBezTo>
                <a:cubicBezTo>
                  <a:pt x="164" y="45"/>
                  <a:pt x="164" y="46"/>
                  <a:pt x="164" y="48"/>
                </a:cubicBezTo>
                <a:cubicBezTo>
                  <a:pt x="164" y="48"/>
                  <a:pt x="164" y="48"/>
                  <a:pt x="164" y="48"/>
                </a:cubicBezTo>
                <a:cubicBezTo>
                  <a:pt x="163" y="47"/>
                  <a:pt x="162" y="45"/>
                  <a:pt x="161" y="44"/>
                </a:cubicBezTo>
                <a:cubicBezTo>
                  <a:pt x="159" y="38"/>
                  <a:pt x="159" y="38"/>
                  <a:pt x="159" y="38"/>
                </a:cubicBezTo>
                <a:cubicBezTo>
                  <a:pt x="157" y="39"/>
                  <a:pt x="157" y="39"/>
                  <a:pt x="157" y="39"/>
                </a:cubicBezTo>
                <a:cubicBezTo>
                  <a:pt x="156" y="39"/>
                  <a:pt x="154" y="39"/>
                  <a:pt x="153" y="40"/>
                </a:cubicBezTo>
                <a:cubicBezTo>
                  <a:pt x="162" y="53"/>
                  <a:pt x="162" y="53"/>
                  <a:pt x="162" y="53"/>
                </a:cubicBezTo>
                <a:cubicBezTo>
                  <a:pt x="163" y="63"/>
                  <a:pt x="163" y="63"/>
                  <a:pt x="163" y="63"/>
                </a:cubicBezTo>
                <a:cubicBezTo>
                  <a:pt x="165" y="63"/>
                  <a:pt x="167" y="62"/>
                  <a:pt x="169" y="62"/>
                </a:cubicBezTo>
                <a:lnTo>
                  <a:pt x="167" y="52"/>
                </a:lnTo>
                <a:close/>
                <a:moveTo>
                  <a:pt x="188" y="60"/>
                </a:moveTo>
                <a:cubicBezTo>
                  <a:pt x="186" y="58"/>
                  <a:pt x="185" y="53"/>
                  <a:pt x="184" y="48"/>
                </a:cubicBezTo>
                <a:cubicBezTo>
                  <a:pt x="184" y="42"/>
                  <a:pt x="185" y="38"/>
                  <a:pt x="186" y="35"/>
                </a:cubicBezTo>
                <a:cubicBezTo>
                  <a:pt x="185" y="35"/>
                  <a:pt x="184" y="35"/>
                  <a:pt x="182" y="36"/>
                </a:cubicBezTo>
                <a:cubicBezTo>
                  <a:pt x="181" y="38"/>
                  <a:pt x="180" y="42"/>
                  <a:pt x="180" y="48"/>
                </a:cubicBezTo>
                <a:cubicBezTo>
                  <a:pt x="180" y="54"/>
                  <a:pt x="182" y="58"/>
                  <a:pt x="184" y="61"/>
                </a:cubicBezTo>
                <a:cubicBezTo>
                  <a:pt x="184" y="61"/>
                  <a:pt x="185" y="60"/>
                  <a:pt x="185" y="60"/>
                </a:cubicBezTo>
                <a:lnTo>
                  <a:pt x="188" y="60"/>
                </a:lnTo>
                <a:close/>
                <a:moveTo>
                  <a:pt x="200" y="44"/>
                </a:moveTo>
                <a:cubicBezTo>
                  <a:pt x="200" y="46"/>
                  <a:pt x="199" y="47"/>
                  <a:pt x="197" y="47"/>
                </a:cubicBezTo>
                <a:cubicBezTo>
                  <a:pt x="196" y="47"/>
                  <a:pt x="196" y="47"/>
                  <a:pt x="195" y="47"/>
                </a:cubicBezTo>
                <a:cubicBezTo>
                  <a:pt x="196" y="41"/>
                  <a:pt x="196" y="41"/>
                  <a:pt x="196" y="41"/>
                </a:cubicBezTo>
                <a:cubicBezTo>
                  <a:pt x="196" y="41"/>
                  <a:pt x="197" y="40"/>
                  <a:pt x="197" y="41"/>
                </a:cubicBezTo>
                <a:cubicBezTo>
                  <a:pt x="199" y="41"/>
                  <a:pt x="200" y="42"/>
                  <a:pt x="200" y="44"/>
                </a:cubicBezTo>
                <a:moveTo>
                  <a:pt x="203" y="50"/>
                </a:moveTo>
                <a:cubicBezTo>
                  <a:pt x="205" y="49"/>
                  <a:pt x="205" y="47"/>
                  <a:pt x="206" y="44"/>
                </a:cubicBezTo>
                <a:cubicBezTo>
                  <a:pt x="206" y="41"/>
                  <a:pt x="205" y="39"/>
                  <a:pt x="204" y="38"/>
                </a:cubicBezTo>
                <a:cubicBezTo>
                  <a:pt x="202" y="36"/>
                  <a:pt x="200" y="36"/>
                  <a:pt x="198" y="36"/>
                </a:cubicBezTo>
                <a:cubicBezTo>
                  <a:pt x="194" y="35"/>
                  <a:pt x="192" y="35"/>
                  <a:pt x="191" y="36"/>
                </a:cubicBezTo>
                <a:cubicBezTo>
                  <a:pt x="189" y="60"/>
                  <a:pt x="189" y="60"/>
                  <a:pt x="189" y="60"/>
                </a:cubicBezTo>
                <a:cubicBezTo>
                  <a:pt x="189" y="60"/>
                  <a:pt x="189" y="60"/>
                  <a:pt x="189" y="60"/>
                </a:cubicBezTo>
                <a:cubicBezTo>
                  <a:pt x="191" y="60"/>
                  <a:pt x="193" y="60"/>
                  <a:pt x="195" y="61"/>
                </a:cubicBezTo>
                <a:cubicBezTo>
                  <a:pt x="195" y="52"/>
                  <a:pt x="195" y="52"/>
                  <a:pt x="195" y="52"/>
                </a:cubicBezTo>
                <a:cubicBezTo>
                  <a:pt x="195" y="52"/>
                  <a:pt x="196" y="52"/>
                  <a:pt x="196" y="52"/>
                </a:cubicBezTo>
                <a:cubicBezTo>
                  <a:pt x="199" y="53"/>
                  <a:pt x="202" y="52"/>
                  <a:pt x="203" y="50"/>
                </a:cubicBezTo>
                <a:moveTo>
                  <a:pt x="222" y="44"/>
                </a:moveTo>
                <a:cubicBezTo>
                  <a:pt x="223" y="39"/>
                  <a:pt x="223" y="39"/>
                  <a:pt x="223" y="39"/>
                </a:cubicBezTo>
                <a:cubicBezTo>
                  <a:pt x="221" y="39"/>
                  <a:pt x="220" y="38"/>
                  <a:pt x="219" y="38"/>
                </a:cubicBezTo>
                <a:cubicBezTo>
                  <a:pt x="214" y="37"/>
                  <a:pt x="214" y="37"/>
                  <a:pt x="214" y="37"/>
                </a:cubicBezTo>
                <a:cubicBezTo>
                  <a:pt x="212" y="37"/>
                  <a:pt x="211" y="37"/>
                  <a:pt x="210" y="37"/>
                </a:cubicBezTo>
                <a:cubicBezTo>
                  <a:pt x="205" y="61"/>
                  <a:pt x="205" y="61"/>
                  <a:pt x="205" y="61"/>
                </a:cubicBezTo>
                <a:cubicBezTo>
                  <a:pt x="210" y="62"/>
                  <a:pt x="214" y="63"/>
                  <a:pt x="219" y="64"/>
                </a:cubicBezTo>
                <a:cubicBezTo>
                  <a:pt x="220" y="58"/>
                  <a:pt x="220" y="58"/>
                  <a:pt x="220" y="58"/>
                </a:cubicBezTo>
                <a:cubicBezTo>
                  <a:pt x="212" y="57"/>
                  <a:pt x="212" y="57"/>
                  <a:pt x="212" y="57"/>
                </a:cubicBezTo>
                <a:cubicBezTo>
                  <a:pt x="212" y="52"/>
                  <a:pt x="212" y="52"/>
                  <a:pt x="212" y="52"/>
                </a:cubicBezTo>
                <a:cubicBezTo>
                  <a:pt x="220" y="54"/>
                  <a:pt x="220" y="54"/>
                  <a:pt x="220" y="54"/>
                </a:cubicBezTo>
                <a:cubicBezTo>
                  <a:pt x="220" y="48"/>
                  <a:pt x="220" y="48"/>
                  <a:pt x="220" y="48"/>
                </a:cubicBezTo>
                <a:cubicBezTo>
                  <a:pt x="213" y="47"/>
                  <a:pt x="213" y="47"/>
                  <a:pt x="213" y="47"/>
                </a:cubicBezTo>
                <a:cubicBezTo>
                  <a:pt x="214" y="43"/>
                  <a:pt x="214" y="43"/>
                  <a:pt x="214" y="43"/>
                </a:cubicBezTo>
                <a:lnTo>
                  <a:pt x="222" y="44"/>
                </a:lnTo>
                <a:close/>
                <a:moveTo>
                  <a:pt x="226" y="66"/>
                </a:moveTo>
                <a:cubicBezTo>
                  <a:pt x="233" y="42"/>
                  <a:pt x="233" y="42"/>
                  <a:pt x="233" y="42"/>
                </a:cubicBezTo>
                <a:cubicBezTo>
                  <a:pt x="231" y="41"/>
                  <a:pt x="229" y="41"/>
                  <a:pt x="227" y="40"/>
                </a:cubicBezTo>
                <a:cubicBezTo>
                  <a:pt x="221" y="64"/>
                  <a:pt x="221" y="64"/>
                  <a:pt x="221" y="64"/>
                </a:cubicBezTo>
                <a:cubicBezTo>
                  <a:pt x="222" y="65"/>
                  <a:pt x="224" y="65"/>
                  <a:pt x="226" y="66"/>
                </a:cubicBezTo>
                <a:moveTo>
                  <a:pt x="241" y="60"/>
                </a:moveTo>
                <a:cubicBezTo>
                  <a:pt x="252" y="49"/>
                  <a:pt x="252" y="49"/>
                  <a:pt x="252" y="49"/>
                </a:cubicBezTo>
                <a:cubicBezTo>
                  <a:pt x="250" y="48"/>
                  <a:pt x="248" y="47"/>
                  <a:pt x="247" y="46"/>
                </a:cubicBezTo>
                <a:cubicBezTo>
                  <a:pt x="243" y="51"/>
                  <a:pt x="243" y="51"/>
                  <a:pt x="243" y="51"/>
                </a:cubicBezTo>
                <a:cubicBezTo>
                  <a:pt x="242" y="53"/>
                  <a:pt x="241" y="54"/>
                  <a:pt x="240" y="55"/>
                </a:cubicBezTo>
                <a:cubicBezTo>
                  <a:pt x="240" y="55"/>
                  <a:pt x="240" y="55"/>
                  <a:pt x="240" y="55"/>
                </a:cubicBezTo>
                <a:cubicBezTo>
                  <a:pt x="240" y="53"/>
                  <a:pt x="240" y="52"/>
                  <a:pt x="240" y="50"/>
                </a:cubicBezTo>
                <a:cubicBezTo>
                  <a:pt x="241" y="44"/>
                  <a:pt x="241" y="44"/>
                  <a:pt x="241" y="44"/>
                </a:cubicBezTo>
                <a:cubicBezTo>
                  <a:pt x="240" y="44"/>
                  <a:pt x="240" y="44"/>
                  <a:pt x="240" y="44"/>
                </a:cubicBezTo>
                <a:cubicBezTo>
                  <a:pt x="238" y="43"/>
                  <a:pt x="237" y="43"/>
                  <a:pt x="235" y="42"/>
                </a:cubicBezTo>
                <a:cubicBezTo>
                  <a:pt x="236" y="58"/>
                  <a:pt x="236" y="58"/>
                  <a:pt x="236" y="58"/>
                </a:cubicBezTo>
                <a:cubicBezTo>
                  <a:pt x="232" y="68"/>
                  <a:pt x="232" y="68"/>
                  <a:pt x="232" y="68"/>
                </a:cubicBezTo>
                <a:cubicBezTo>
                  <a:pt x="234" y="68"/>
                  <a:pt x="235" y="69"/>
                  <a:pt x="237" y="70"/>
                </a:cubicBezTo>
                <a:lnTo>
                  <a:pt x="241" y="60"/>
                </a:lnTo>
                <a:close/>
                <a:moveTo>
                  <a:pt x="258" y="57"/>
                </a:moveTo>
                <a:cubicBezTo>
                  <a:pt x="258" y="58"/>
                  <a:pt x="257" y="60"/>
                  <a:pt x="257" y="62"/>
                </a:cubicBezTo>
                <a:cubicBezTo>
                  <a:pt x="255" y="66"/>
                  <a:pt x="255" y="66"/>
                  <a:pt x="255" y="66"/>
                </a:cubicBezTo>
                <a:cubicBezTo>
                  <a:pt x="252" y="64"/>
                  <a:pt x="252" y="64"/>
                  <a:pt x="252" y="64"/>
                </a:cubicBezTo>
                <a:cubicBezTo>
                  <a:pt x="255" y="61"/>
                  <a:pt x="255" y="61"/>
                  <a:pt x="255" y="61"/>
                </a:cubicBezTo>
                <a:cubicBezTo>
                  <a:pt x="256" y="60"/>
                  <a:pt x="257" y="58"/>
                  <a:pt x="258" y="57"/>
                </a:cubicBezTo>
                <a:close/>
                <a:moveTo>
                  <a:pt x="257" y="80"/>
                </a:moveTo>
                <a:cubicBezTo>
                  <a:pt x="264" y="54"/>
                  <a:pt x="264" y="54"/>
                  <a:pt x="264" y="54"/>
                </a:cubicBezTo>
                <a:cubicBezTo>
                  <a:pt x="262" y="53"/>
                  <a:pt x="259" y="52"/>
                  <a:pt x="257" y="51"/>
                </a:cubicBezTo>
                <a:cubicBezTo>
                  <a:pt x="240" y="71"/>
                  <a:pt x="240" y="71"/>
                  <a:pt x="240" y="71"/>
                </a:cubicBezTo>
                <a:cubicBezTo>
                  <a:pt x="242" y="71"/>
                  <a:pt x="244" y="72"/>
                  <a:pt x="246" y="73"/>
                </a:cubicBezTo>
                <a:cubicBezTo>
                  <a:pt x="249" y="69"/>
                  <a:pt x="249" y="69"/>
                  <a:pt x="249" y="69"/>
                </a:cubicBezTo>
                <a:cubicBezTo>
                  <a:pt x="254" y="71"/>
                  <a:pt x="254" y="71"/>
                  <a:pt x="254" y="71"/>
                </a:cubicBezTo>
                <a:cubicBezTo>
                  <a:pt x="252" y="77"/>
                  <a:pt x="252" y="77"/>
                  <a:pt x="252" y="77"/>
                </a:cubicBezTo>
                <a:cubicBezTo>
                  <a:pt x="254" y="77"/>
                  <a:pt x="256" y="78"/>
                  <a:pt x="257" y="80"/>
                </a:cubicBezTo>
                <a:moveTo>
                  <a:pt x="272" y="91"/>
                </a:moveTo>
                <a:cubicBezTo>
                  <a:pt x="287" y="70"/>
                  <a:pt x="287" y="70"/>
                  <a:pt x="287" y="70"/>
                </a:cubicBezTo>
                <a:cubicBezTo>
                  <a:pt x="286" y="69"/>
                  <a:pt x="285" y="68"/>
                  <a:pt x="283" y="67"/>
                </a:cubicBezTo>
                <a:cubicBezTo>
                  <a:pt x="280" y="72"/>
                  <a:pt x="280" y="72"/>
                  <a:pt x="280" y="72"/>
                </a:cubicBezTo>
                <a:cubicBezTo>
                  <a:pt x="277" y="75"/>
                  <a:pt x="276" y="78"/>
                  <a:pt x="274" y="81"/>
                </a:cubicBezTo>
                <a:cubicBezTo>
                  <a:pt x="274" y="81"/>
                  <a:pt x="274" y="81"/>
                  <a:pt x="274" y="81"/>
                </a:cubicBezTo>
                <a:cubicBezTo>
                  <a:pt x="275" y="78"/>
                  <a:pt x="276" y="74"/>
                  <a:pt x="276" y="72"/>
                </a:cubicBezTo>
                <a:cubicBezTo>
                  <a:pt x="278" y="64"/>
                  <a:pt x="278" y="64"/>
                  <a:pt x="278" y="64"/>
                </a:cubicBezTo>
                <a:cubicBezTo>
                  <a:pt x="277" y="62"/>
                  <a:pt x="275" y="61"/>
                  <a:pt x="273" y="60"/>
                </a:cubicBezTo>
                <a:cubicBezTo>
                  <a:pt x="258" y="80"/>
                  <a:pt x="258" y="80"/>
                  <a:pt x="258" y="80"/>
                </a:cubicBezTo>
                <a:cubicBezTo>
                  <a:pt x="260" y="81"/>
                  <a:pt x="261" y="82"/>
                  <a:pt x="262" y="83"/>
                </a:cubicBezTo>
                <a:cubicBezTo>
                  <a:pt x="266" y="78"/>
                  <a:pt x="266" y="78"/>
                  <a:pt x="266" y="78"/>
                </a:cubicBezTo>
                <a:cubicBezTo>
                  <a:pt x="268" y="75"/>
                  <a:pt x="271" y="72"/>
                  <a:pt x="272" y="69"/>
                </a:cubicBezTo>
                <a:cubicBezTo>
                  <a:pt x="273" y="69"/>
                  <a:pt x="273" y="69"/>
                  <a:pt x="273" y="69"/>
                </a:cubicBezTo>
                <a:cubicBezTo>
                  <a:pt x="271" y="72"/>
                  <a:pt x="271" y="76"/>
                  <a:pt x="270" y="78"/>
                </a:cubicBezTo>
                <a:cubicBezTo>
                  <a:pt x="268" y="87"/>
                  <a:pt x="268" y="87"/>
                  <a:pt x="268" y="87"/>
                </a:cubicBezTo>
                <a:cubicBezTo>
                  <a:pt x="269" y="88"/>
                  <a:pt x="271" y="89"/>
                  <a:pt x="272" y="91"/>
                </a:cubicBezTo>
                <a:moveTo>
                  <a:pt x="299" y="90"/>
                </a:moveTo>
                <a:cubicBezTo>
                  <a:pt x="303" y="87"/>
                  <a:pt x="303" y="87"/>
                  <a:pt x="303" y="87"/>
                </a:cubicBezTo>
                <a:cubicBezTo>
                  <a:pt x="303" y="86"/>
                  <a:pt x="302" y="84"/>
                  <a:pt x="300" y="82"/>
                </a:cubicBezTo>
                <a:cubicBezTo>
                  <a:pt x="295" y="77"/>
                  <a:pt x="288" y="76"/>
                  <a:pt x="282" y="83"/>
                </a:cubicBezTo>
                <a:cubicBezTo>
                  <a:pt x="280" y="85"/>
                  <a:pt x="278" y="88"/>
                  <a:pt x="278" y="91"/>
                </a:cubicBezTo>
                <a:cubicBezTo>
                  <a:pt x="278" y="94"/>
                  <a:pt x="279" y="96"/>
                  <a:pt x="282" y="99"/>
                </a:cubicBezTo>
                <a:cubicBezTo>
                  <a:pt x="284" y="101"/>
                  <a:pt x="286" y="103"/>
                  <a:pt x="288" y="103"/>
                </a:cubicBezTo>
                <a:cubicBezTo>
                  <a:pt x="297" y="94"/>
                  <a:pt x="297" y="94"/>
                  <a:pt x="297" y="94"/>
                </a:cubicBezTo>
                <a:cubicBezTo>
                  <a:pt x="292" y="88"/>
                  <a:pt x="292" y="88"/>
                  <a:pt x="292" y="88"/>
                </a:cubicBezTo>
                <a:cubicBezTo>
                  <a:pt x="288" y="92"/>
                  <a:pt x="288" y="92"/>
                  <a:pt x="288" y="92"/>
                </a:cubicBezTo>
                <a:cubicBezTo>
                  <a:pt x="290" y="94"/>
                  <a:pt x="290" y="94"/>
                  <a:pt x="290" y="94"/>
                </a:cubicBezTo>
                <a:cubicBezTo>
                  <a:pt x="287" y="97"/>
                  <a:pt x="287" y="97"/>
                  <a:pt x="287" y="97"/>
                </a:cubicBezTo>
                <a:cubicBezTo>
                  <a:pt x="286" y="97"/>
                  <a:pt x="286" y="96"/>
                  <a:pt x="285" y="96"/>
                </a:cubicBezTo>
                <a:cubicBezTo>
                  <a:pt x="283" y="94"/>
                  <a:pt x="283" y="90"/>
                  <a:pt x="286" y="87"/>
                </a:cubicBezTo>
                <a:cubicBezTo>
                  <a:pt x="290" y="83"/>
                  <a:pt x="294" y="83"/>
                  <a:pt x="296" y="86"/>
                </a:cubicBezTo>
                <a:cubicBezTo>
                  <a:pt x="298" y="87"/>
                  <a:pt x="298" y="89"/>
                  <a:pt x="299" y="90"/>
                </a:cubicBezTo>
                <a:moveTo>
                  <a:pt x="311" y="119"/>
                </a:moveTo>
                <a:cubicBezTo>
                  <a:pt x="322" y="111"/>
                  <a:pt x="322" y="111"/>
                  <a:pt x="322" y="111"/>
                </a:cubicBezTo>
                <a:cubicBezTo>
                  <a:pt x="321" y="110"/>
                  <a:pt x="321" y="108"/>
                  <a:pt x="320" y="107"/>
                </a:cubicBezTo>
                <a:cubicBezTo>
                  <a:pt x="320" y="107"/>
                  <a:pt x="320" y="107"/>
                  <a:pt x="320" y="107"/>
                </a:cubicBezTo>
                <a:cubicBezTo>
                  <a:pt x="308" y="115"/>
                  <a:pt x="308" y="115"/>
                  <a:pt x="308" y="115"/>
                </a:cubicBezTo>
                <a:cubicBezTo>
                  <a:pt x="304" y="117"/>
                  <a:pt x="302" y="117"/>
                  <a:pt x="301" y="115"/>
                </a:cubicBezTo>
                <a:cubicBezTo>
                  <a:pt x="300" y="114"/>
                  <a:pt x="301" y="112"/>
                  <a:pt x="304" y="109"/>
                </a:cubicBezTo>
                <a:cubicBezTo>
                  <a:pt x="316" y="101"/>
                  <a:pt x="316" y="101"/>
                  <a:pt x="316" y="101"/>
                </a:cubicBezTo>
                <a:cubicBezTo>
                  <a:pt x="315" y="100"/>
                  <a:pt x="314" y="98"/>
                  <a:pt x="313" y="97"/>
                </a:cubicBezTo>
                <a:cubicBezTo>
                  <a:pt x="302" y="104"/>
                  <a:pt x="302" y="104"/>
                  <a:pt x="302" y="104"/>
                </a:cubicBezTo>
                <a:cubicBezTo>
                  <a:pt x="295" y="109"/>
                  <a:pt x="294" y="113"/>
                  <a:pt x="297" y="118"/>
                </a:cubicBezTo>
                <a:cubicBezTo>
                  <a:pt x="300" y="123"/>
                  <a:pt x="305" y="123"/>
                  <a:pt x="311" y="119"/>
                </a:cubicBezTo>
                <a:moveTo>
                  <a:pt x="310" y="142"/>
                </a:moveTo>
                <a:cubicBezTo>
                  <a:pt x="332" y="132"/>
                  <a:pt x="332" y="132"/>
                  <a:pt x="332" y="132"/>
                </a:cubicBezTo>
                <a:cubicBezTo>
                  <a:pt x="332" y="130"/>
                  <a:pt x="331" y="129"/>
                  <a:pt x="331" y="127"/>
                </a:cubicBezTo>
                <a:cubicBezTo>
                  <a:pt x="325" y="130"/>
                  <a:pt x="325" y="130"/>
                  <a:pt x="325" y="130"/>
                </a:cubicBezTo>
                <a:cubicBezTo>
                  <a:pt x="322" y="131"/>
                  <a:pt x="319" y="133"/>
                  <a:pt x="316" y="135"/>
                </a:cubicBezTo>
                <a:cubicBezTo>
                  <a:pt x="316" y="135"/>
                  <a:pt x="316" y="135"/>
                  <a:pt x="316" y="135"/>
                </a:cubicBezTo>
                <a:cubicBezTo>
                  <a:pt x="318" y="133"/>
                  <a:pt x="320" y="130"/>
                  <a:pt x="322" y="128"/>
                </a:cubicBezTo>
                <a:cubicBezTo>
                  <a:pt x="328" y="122"/>
                  <a:pt x="328" y="122"/>
                  <a:pt x="328" y="122"/>
                </a:cubicBezTo>
                <a:cubicBezTo>
                  <a:pt x="327" y="120"/>
                  <a:pt x="326" y="118"/>
                  <a:pt x="325" y="116"/>
                </a:cubicBezTo>
                <a:cubicBezTo>
                  <a:pt x="302" y="127"/>
                  <a:pt x="302" y="127"/>
                  <a:pt x="302" y="127"/>
                </a:cubicBezTo>
                <a:cubicBezTo>
                  <a:pt x="303" y="128"/>
                  <a:pt x="304" y="130"/>
                  <a:pt x="305" y="131"/>
                </a:cubicBezTo>
                <a:cubicBezTo>
                  <a:pt x="310" y="129"/>
                  <a:pt x="310" y="129"/>
                  <a:pt x="310" y="129"/>
                </a:cubicBezTo>
                <a:cubicBezTo>
                  <a:pt x="314" y="127"/>
                  <a:pt x="317" y="125"/>
                  <a:pt x="320" y="124"/>
                </a:cubicBezTo>
                <a:cubicBezTo>
                  <a:pt x="320" y="124"/>
                  <a:pt x="320" y="124"/>
                  <a:pt x="320" y="124"/>
                </a:cubicBezTo>
                <a:cubicBezTo>
                  <a:pt x="318" y="126"/>
                  <a:pt x="315" y="128"/>
                  <a:pt x="313" y="131"/>
                </a:cubicBezTo>
                <a:cubicBezTo>
                  <a:pt x="308" y="137"/>
                  <a:pt x="308" y="137"/>
                  <a:pt x="308" y="137"/>
                </a:cubicBezTo>
                <a:cubicBezTo>
                  <a:pt x="308" y="139"/>
                  <a:pt x="309" y="141"/>
                  <a:pt x="310" y="142"/>
                </a:cubicBezTo>
                <a:moveTo>
                  <a:pt x="312" y="150"/>
                </a:moveTo>
                <a:cubicBezTo>
                  <a:pt x="336" y="142"/>
                  <a:pt x="336" y="142"/>
                  <a:pt x="336" y="142"/>
                </a:cubicBezTo>
                <a:cubicBezTo>
                  <a:pt x="335" y="140"/>
                  <a:pt x="335" y="138"/>
                  <a:pt x="334" y="136"/>
                </a:cubicBezTo>
                <a:cubicBezTo>
                  <a:pt x="311" y="145"/>
                  <a:pt x="311" y="145"/>
                  <a:pt x="311" y="145"/>
                </a:cubicBezTo>
                <a:cubicBezTo>
                  <a:pt x="311" y="146"/>
                  <a:pt x="312" y="148"/>
                  <a:pt x="312" y="150"/>
                </a:cubicBezTo>
                <a:moveTo>
                  <a:pt x="316" y="162"/>
                </a:moveTo>
                <a:cubicBezTo>
                  <a:pt x="341" y="163"/>
                  <a:pt x="341" y="163"/>
                  <a:pt x="341" y="163"/>
                </a:cubicBezTo>
                <a:cubicBezTo>
                  <a:pt x="341" y="161"/>
                  <a:pt x="341" y="159"/>
                  <a:pt x="340" y="157"/>
                </a:cubicBezTo>
                <a:cubicBezTo>
                  <a:pt x="330" y="157"/>
                  <a:pt x="330" y="157"/>
                  <a:pt x="330" y="157"/>
                </a:cubicBezTo>
                <a:cubicBezTo>
                  <a:pt x="327" y="158"/>
                  <a:pt x="324" y="158"/>
                  <a:pt x="321" y="158"/>
                </a:cubicBezTo>
                <a:cubicBezTo>
                  <a:pt x="321" y="158"/>
                  <a:pt x="321" y="158"/>
                  <a:pt x="321" y="158"/>
                </a:cubicBezTo>
                <a:cubicBezTo>
                  <a:pt x="324" y="157"/>
                  <a:pt x="327" y="155"/>
                  <a:pt x="329" y="154"/>
                </a:cubicBezTo>
                <a:cubicBezTo>
                  <a:pt x="338" y="150"/>
                  <a:pt x="338" y="150"/>
                  <a:pt x="338" y="150"/>
                </a:cubicBezTo>
                <a:cubicBezTo>
                  <a:pt x="338" y="149"/>
                  <a:pt x="338" y="149"/>
                  <a:pt x="338" y="149"/>
                </a:cubicBezTo>
                <a:cubicBezTo>
                  <a:pt x="338" y="147"/>
                  <a:pt x="337" y="146"/>
                  <a:pt x="337" y="144"/>
                </a:cubicBezTo>
                <a:cubicBezTo>
                  <a:pt x="314" y="156"/>
                  <a:pt x="314" y="156"/>
                  <a:pt x="314" y="156"/>
                </a:cubicBezTo>
                <a:cubicBezTo>
                  <a:pt x="315" y="158"/>
                  <a:pt x="315" y="160"/>
                  <a:pt x="316" y="162"/>
                </a:cubicBezTo>
                <a:moveTo>
                  <a:pt x="338" y="180"/>
                </a:moveTo>
                <a:cubicBezTo>
                  <a:pt x="343" y="179"/>
                  <a:pt x="343" y="179"/>
                  <a:pt x="343" y="179"/>
                </a:cubicBezTo>
                <a:cubicBezTo>
                  <a:pt x="343" y="178"/>
                  <a:pt x="343" y="176"/>
                  <a:pt x="343" y="174"/>
                </a:cubicBezTo>
                <a:cubicBezTo>
                  <a:pt x="343" y="170"/>
                  <a:pt x="343" y="170"/>
                  <a:pt x="343" y="170"/>
                </a:cubicBezTo>
                <a:cubicBezTo>
                  <a:pt x="342" y="169"/>
                  <a:pt x="342" y="167"/>
                  <a:pt x="342" y="166"/>
                </a:cubicBezTo>
                <a:cubicBezTo>
                  <a:pt x="317" y="169"/>
                  <a:pt x="317" y="169"/>
                  <a:pt x="317" y="169"/>
                </a:cubicBezTo>
                <a:cubicBezTo>
                  <a:pt x="318" y="173"/>
                  <a:pt x="318" y="178"/>
                  <a:pt x="319" y="182"/>
                </a:cubicBezTo>
                <a:cubicBezTo>
                  <a:pt x="324" y="182"/>
                  <a:pt x="324" y="182"/>
                  <a:pt x="324" y="182"/>
                </a:cubicBezTo>
                <a:cubicBezTo>
                  <a:pt x="323" y="174"/>
                  <a:pt x="323" y="174"/>
                  <a:pt x="323" y="174"/>
                </a:cubicBezTo>
                <a:cubicBezTo>
                  <a:pt x="328" y="173"/>
                  <a:pt x="328" y="173"/>
                  <a:pt x="328" y="173"/>
                </a:cubicBezTo>
                <a:cubicBezTo>
                  <a:pt x="328" y="180"/>
                  <a:pt x="328" y="180"/>
                  <a:pt x="328" y="180"/>
                </a:cubicBezTo>
                <a:cubicBezTo>
                  <a:pt x="334" y="180"/>
                  <a:pt x="334" y="180"/>
                  <a:pt x="334" y="180"/>
                </a:cubicBezTo>
                <a:cubicBezTo>
                  <a:pt x="333" y="173"/>
                  <a:pt x="333" y="173"/>
                  <a:pt x="333" y="173"/>
                </a:cubicBezTo>
                <a:cubicBezTo>
                  <a:pt x="337" y="172"/>
                  <a:pt x="337" y="172"/>
                  <a:pt x="337" y="172"/>
                </a:cubicBezTo>
                <a:lnTo>
                  <a:pt x="338" y="180"/>
                </a:lnTo>
                <a:close/>
                <a:moveTo>
                  <a:pt x="339" y="192"/>
                </a:moveTo>
                <a:cubicBezTo>
                  <a:pt x="339" y="194"/>
                  <a:pt x="338" y="195"/>
                  <a:pt x="336" y="195"/>
                </a:cubicBezTo>
                <a:cubicBezTo>
                  <a:pt x="334" y="195"/>
                  <a:pt x="333" y="194"/>
                  <a:pt x="333" y="192"/>
                </a:cubicBezTo>
                <a:cubicBezTo>
                  <a:pt x="333" y="190"/>
                  <a:pt x="333" y="190"/>
                  <a:pt x="333" y="190"/>
                </a:cubicBezTo>
                <a:cubicBezTo>
                  <a:pt x="339" y="190"/>
                  <a:pt x="339" y="190"/>
                  <a:pt x="339" y="190"/>
                </a:cubicBezTo>
                <a:cubicBezTo>
                  <a:pt x="339" y="191"/>
                  <a:pt x="339" y="191"/>
                  <a:pt x="339" y="192"/>
                </a:cubicBezTo>
                <a:moveTo>
                  <a:pt x="342" y="198"/>
                </a:moveTo>
                <a:cubicBezTo>
                  <a:pt x="343" y="197"/>
                  <a:pt x="344" y="197"/>
                  <a:pt x="344" y="195"/>
                </a:cubicBezTo>
                <a:cubicBezTo>
                  <a:pt x="344" y="193"/>
                  <a:pt x="344" y="193"/>
                  <a:pt x="344" y="192"/>
                </a:cubicBezTo>
                <a:cubicBezTo>
                  <a:pt x="344" y="190"/>
                  <a:pt x="344" y="188"/>
                  <a:pt x="344" y="186"/>
                </a:cubicBezTo>
                <a:cubicBezTo>
                  <a:pt x="344" y="186"/>
                  <a:pt x="344" y="185"/>
                  <a:pt x="344" y="185"/>
                </a:cubicBezTo>
                <a:cubicBezTo>
                  <a:pt x="319" y="185"/>
                  <a:pt x="319" y="185"/>
                  <a:pt x="319" y="185"/>
                </a:cubicBezTo>
                <a:cubicBezTo>
                  <a:pt x="319" y="186"/>
                  <a:pt x="319" y="188"/>
                  <a:pt x="319" y="190"/>
                </a:cubicBezTo>
                <a:cubicBezTo>
                  <a:pt x="328" y="190"/>
                  <a:pt x="328" y="190"/>
                  <a:pt x="328" y="190"/>
                </a:cubicBezTo>
                <a:cubicBezTo>
                  <a:pt x="328" y="191"/>
                  <a:pt x="328" y="191"/>
                  <a:pt x="328" y="191"/>
                </a:cubicBezTo>
                <a:cubicBezTo>
                  <a:pt x="328" y="193"/>
                  <a:pt x="327" y="193"/>
                  <a:pt x="324" y="194"/>
                </a:cubicBezTo>
                <a:cubicBezTo>
                  <a:pt x="321" y="194"/>
                  <a:pt x="320" y="195"/>
                  <a:pt x="319" y="195"/>
                </a:cubicBezTo>
                <a:cubicBezTo>
                  <a:pt x="319" y="197"/>
                  <a:pt x="318" y="199"/>
                  <a:pt x="318" y="201"/>
                </a:cubicBezTo>
                <a:cubicBezTo>
                  <a:pt x="319" y="200"/>
                  <a:pt x="323" y="200"/>
                  <a:pt x="326" y="199"/>
                </a:cubicBezTo>
                <a:cubicBezTo>
                  <a:pt x="328" y="199"/>
                  <a:pt x="329" y="198"/>
                  <a:pt x="330" y="197"/>
                </a:cubicBezTo>
                <a:cubicBezTo>
                  <a:pt x="330" y="197"/>
                  <a:pt x="330" y="197"/>
                  <a:pt x="330" y="197"/>
                </a:cubicBezTo>
                <a:cubicBezTo>
                  <a:pt x="331" y="198"/>
                  <a:pt x="333" y="200"/>
                  <a:pt x="336" y="200"/>
                </a:cubicBezTo>
                <a:cubicBezTo>
                  <a:pt x="339" y="200"/>
                  <a:pt x="341" y="200"/>
                  <a:pt x="342" y="198"/>
                </a:cubicBezTo>
                <a:moveTo>
                  <a:pt x="340" y="219"/>
                </a:moveTo>
                <a:cubicBezTo>
                  <a:pt x="341" y="217"/>
                  <a:pt x="342" y="216"/>
                  <a:pt x="342" y="213"/>
                </a:cubicBezTo>
                <a:cubicBezTo>
                  <a:pt x="343" y="208"/>
                  <a:pt x="340" y="205"/>
                  <a:pt x="336" y="204"/>
                </a:cubicBezTo>
                <a:cubicBezTo>
                  <a:pt x="332" y="204"/>
                  <a:pt x="330" y="206"/>
                  <a:pt x="328" y="209"/>
                </a:cubicBezTo>
                <a:cubicBezTo>
                  <a:pt x="326" y="211"/>
                  <a:pt x="326" y="212"/>
                  <a:pt x="324" y="212"/>
                </a:cubicBezTo>
                <a:cubicBezTo>
                  <a:pt x="323" y="211"/>
                  <a:pt x="323" y="210"/>
                  <a:pt x="323" y="209"/>
                </a:cubicBezTo>
                <a:cubicBezTo>
                  <a:pt x="323" y="207"/>
                  <a:pt x="324" y="205"/>
                  <a:pt x="325" y="204"/>
                </a:cubicBezTo>
                <a:cubicBezTo>
                  <a:pt x="320" y="202"/>
                  <a:pt x="320" y="202"/>
                  <a:pt x="320" y="202"/>
                </a:cubicBezTo>
                <a:cubicBezTo>
                  <a:pt x="319" y="203"/>
                  <a:pt x="318" y="205"/>
                  <a:pt x="317" y="207"/>
                </a:cubicBezTo>
                <a:cubicBezTo>
                  <a:pt x="317" y="213"/>
                  <a:pt x="320" y="217"/>
                  <a:pt x="324" y="217"/>
                </a:cubicBezTo>
                <a:cubicBezTo>
                  <a:pt x="327" y="218"/>
                  <a:pt x="330" y="216"/>
                  <a:pt x="332" y="213"/>
                </a:cubicBezTo>
                <a:cubicBezTo>
                  <a:pt x="334" y="211"/>
                  <a:pt x="334" y="210"/>
                  <a:pt x="336" y="210"/>
                </a:cubicBezTo>
                <a:cubicBezTo>
                  <a:pt x="337" y="210"/>
                  <a:pt x="337" y="211"/>
                  <a:pt x="337" y="213"/>
                </a:cubicBezTo>
                <a:cubicBezTo>
                  <a:pt x="337" y="215"/>
                  <a:pt x="336" y="216"/>
                  <a:pt x="335" y="217"/>
                </a:cubicBezTo>
                <a:lnTo>
                  <a:pt x="340" y="219"/>
                </a:lnTo>
                <a:close/>
                <a:moveTo>
                  <a:pt x="314" y="223"/>
                </a:moveTo>
                <a:cubicBezTo>
                  <a:pt x="339" y="229"/>
                  <a:pt x="339" y="229"/>
                  <a:pt x="339" y="229"/>
                </a:cubicBezTo>
                <a:cubicBezTo>
                  <a:pt x="340" y="224"/>
                  <a:pt x="340" y="224"/>
                  <a:pt x="340" y="224"/>
                </a:cubicBezTo>
                <a:cubicBezTo>
                  <a:pt x="316" y="218"/>
                  <a:pt x="316" y="218"/>
                  <a:pt x="316" y="218"/>
                </a:cubicBezTo>
                <a:cubicBezTo>
                  <a:pt x="315" y="220"/>
                  <a:pt x="315" y="222"/>
                  <a:pt x="314" y="223"/>
                </a:cubicBezTo>
                <a:moveTo>
                  <a:pt x="327" y="246"/>
                </a:moveTo>
                <a:cubicBezTo>
                  <a:pt x="332" y="248"/>
                  <a:pt x="332" y="248"/>
                  <a:pt x="332" y="248"/>
                </a:cubicBezTo>
                <a:cubicBezTo>
                  <a:pt x="333" y="247"/>
                  <a:pt x="333" y="246"/>
                  <a:pt x="334" y="245"/>
                </a:cubicBezTo>
                <a:cubicBezTo>
                  <a:pt x="337" y="237"/>
                  <a:pt x="337" y="237"/>
                  <a:pt x="337" y="237"/>
                </a:cubicBezTo>
                <a:cubicBezTo>
                  <a:pt x="337" y="235"/>
                  <a:pt x="337" y="234"/>
                  <a:pt x="338" y="233"/>
                </a:cubicBezTo>
                <a:cubicBezTo>
                  <a:pt x="332" y="231"/>
                  <a:pt x="332" y="231"/>
                  <a:pt x="332" y="231"/>
                </a:cubicBezTo>
                <a:cubicBezTo>
                  <a:pt x="331" y="236"/>
                  <a:pt x="331" y="236"/>
                  <a:pt x="331" y="236"/>
                </a:cubicBezTo>
                <a:cubicBezTo>
                  <a:pt x="312" y="230"/>
                  <a:pt x="312" y="230"/>
                  <a:pt x="312" y="230"/>
                </a:cubicBezTo>
                <a:cubicBezTo>
                  <a:pt x="312" y="232"/>
                  <a:pt x="311" y="233"/>
                  <a:pt x="311" y="235"/>
                </a:cubicBezTo>
                <a:cubicBezTo>
                  <a:pt x="329" y="241"/>
                  <a:pt x="329" y="241"/>
                  <a:pt x="329" y="241"/>
                </a:cubicBezTo>
                <a:lnTo>
                  <a:pt x="327" y="246"/>
                </a:lnTo>
                <a:close/>
                <a:moveTo>
                  <a:pt x="313" y="255"/>
                </a:moveTo>
                <a:cubicBezTo>
                  <a:pt x="323" y="268"/>
                  <a:pt x="323" y="268"/>
                  <a:pt x="323" y="268"/>
                </a:cubicBezTo>
                <a:cubicBezTo>
                  <a:pt x="324" y="266"/>
                  <a:pt x="325" y="265"/>
                  <a:pt x="325" y="263"/>
                </a:cubicBezTo>
                <a:cubicBezTo>
                  <a:pt x="326" y="262"/>
                  <a:pt x="326" y="262"/>
                  <a:pt x="326" y="262"/>
                </a:cubicBezTo>
                <a:cubicBezTo>
                  <a:pt x="321" y="258"/>
                  <a:pt x="321" y="258"/>
                  <a:pt x="321" y="258"/>
                </a:cubicBezTo>
                <a:cubicBezTo>
                  <a:pt x="320" y="257"/>
                  <a:pt x="319" y="256"/>
                  <a:pt x="318" y="255"/>
                </a:cubicBezTo>
                <a:cubicBezTo>
                  <a:pt x="318" y="255"/>
                  <a:pt x="318" y="255"/>
                  <a:pt x="318" y="255"/>
                </a:cubicBezTo>
                <a:cubicBezTo>
                  <a:pt x="319" y="255"/>
                  <a:pt x="321" y="256"/>
                  <a:pt x="323" y="256"/>
                </a:cubicBezTo>
                <a:cubicBezTo>
                  <a:pt x="329" y="257"/>
                  <a:pt x="329" y="257"/>
                  <a:pt x="329" y="257"/>
                </a:cubicBezTo>
                <a:cubicBezTo>
                  <a:pt x="329" y="256"/>
                  <a:pt x="329" y="256"/>
                  <a:pt x="329" y="256"/>
                </a:cubicBezTo>
                <a:cubicBezTo>
                  <a:pt x="330" y="254"/>
                  <a:pt x="330" y="253"/>
                  <a:pt x="331" y="251"/>
                </a:cubicBezTo>
                <a:cubicBezTo>
                  <a:pt x="315" y="250"/>
                  <a:pt x="315" y="250"/>
                  <a:pt x="315" y="250"/>
                </a:cubicBezTo>
                <a:cubicBezTo>
                  <a:pt x="306" y="246"/>
                  <a:pt x="306" y="246"/>
                  <a:pt x="306" y="246"/>
                </a:cubicBezTo>
                <a:cubicBezTo>
                  <a:pt x="305" y="247"/>
                  <a:pt x="305" y="249"/>
                  <a:pt x="304" y="251"/>
                </a:cubicBezTo>
                <a:lnTo>
                  <a:pt x="313" y="255"/>
                </a:lnTo>
                <a:close/>
                <a:moveTo>
                  <a:pt x="308" y="269"/>
                </a:moveTo>
                <a:cubicBezTo>
                  <a:pt x="313" y="272"/>
                  <a:pt x="317" y="273"/>
                  <a:pt x="320" y="273"/>
                </a:cubicBezTo>
                <a:cubicBezTo>
                  <a:pt x="320" y="272"/>
                  <a:pt x="321" y="271"/>
                  <a:pt x="322" y="270"/>
                </a:cubicBezTo>
                <a:cubicBezTo>
                  <a:pt x="319" y="269"/>
                  <a:pt x="315" y="268"/>
                  <a:pt x="310" y="265"/>
                </a:cubicBezTo>
                <a:cubicBezTo>
                  <a:pt x="305" y="262"/>
                  <a:pt x="302" y="259"/>
                  <a:pt x="301" y="256"/>
                </a:cubicBezTo>
                <a:cubicBezTo>
                  <a:pt x="301" y="256"/>
                  <a:pt x="301" y="256"/>
                  <a:pt x="301" y="256"/>
                </a:cubicBezTo>
                <a:cubicBezTo>
                  <a:pt x="300" y="257"/>
                  <a:pt x="299" y="258"/>
                  <a:pt x="299" y="259"/>
                </a:cubicBezTo>
                <a:cubicBezTo>
                  <a:pt x="300" y="262"/>
                  <a:pt x="303" y="265"/>
                  <a:pt x="308" y="269"/>
                </a:cubicBezTo>
                <a:moveTo>
                  <a:pt x="355" y="190"/>
                </a:moveTo>
                <a:cubicBezTo>
                  <a:pt x="355" y="281"/>
                  <a:pt x="281" y="356"/>
                  <a:pt x="190" y="356"/>
                </a:cubicBezTo>
                <a:cubicBezTo>
                  <a:pt x="98" y="356"/>
                  <a:pt x="24" y="281"/>
                  <a:pt x="24" y="190"/>
                </a:cubicBezTo>
                <a:cubicBezTo>
                  <a:pt x="24" y="98"/>
                  <a:pt x="98" y="24"/>
                  <a:pt x="190" y="24"/>
                </a:cubicBezTo>
                <a:cubicBezTo>
                  <a:pt x="281" y="24"/>
                  <a:pt x="355" y="98"/>
                  <a:pt x="355" y="190"/>
                </a:cubicBezTo>
                <a:moveTo>
                  <a:pt x="366" y="162"/>
                </a:moveTo>
                <a:cubicBezTo>
                  <a:pt x="357" y="152"/>
                  <a:pt x="357" y="152"/>
                  <a:pt x="357" y="152"/>
                </a:cubicBezTo>
                <a:cubicBezTo>
                  <a:pt x="361" y="141"/>
                  <a:pt x="361" y="141"/>
                  <a:pt x="361" y="141"/>
                </a:cubicBezTo>
                <a:cubicBezTo>
                  <a:pt x="351" y="132"/>
                  <a:pt x="351" y="132"/>
                  <a:pt x="351" y="132"/>
                </a:cubicBezTo>
                <a:cubicBezTo>
                  <a:pt x="354" y="120"/>
                  <a:pt x="354" y="120"/>
                  <a:pt x="354" y="120"/>
                </a:cubicBezTo>
                <a:cubicBezTo>
                  <a:pt x="343" y="113"/>
                  <a:pt x="343" y="113"/>
                  <a:pt x="343" y="113"/>
                </a:cubicBezTo>
                <a:cubicBezTo>
                  <a:pt x="344" y="100"/>
                  <a:pt x="344" y="100"/>
                  <a:pt x="344" y="100"/>
                </a:cubicBezTo>
                <a:cubicBezTo>
                  <a:pt x="332" y="94"/>
                  <a:pt x="332" y="94"/>
                  <a:pt x="332" y="94"/>
                </a:cubicBezTo>
                <a:cubicBezTo>
                  <a:pt x="332" y="82"/>
                  <a:pt x="332" y="82"/>
                  <a:pt x="332" y="82"/>
                </a:cubicBezTo>
                <a:cubicBezTo>
                  <a:pt x="319" y="77"/>
                  <a:pt x="319" y="77"/>
                  <a:pt x="319" y="77"/>
                </a:cubicBezTo>
                <a:cubicBezTo>
                  <a:pt x="317" y="65"/>
                  <a:pt x="317" y="65"/>
                  <a:pt x="317" y="65"/>
                </a:cubicBezTo>
                <a:cubicBezTo>
                  <a:pt x="305" y="62"/>
                  <a:pt x="305" y="62"/>
                  <a:pt x="305" y="62"/>
                </a:cubicBezTo>
                <a:cubicBezTo>
                  <a:pt x="301" y="50"/>
                  <a:pt x="301" y="50"/>
                  <a:pt x="301" y="50"/>
                </a:cubicBezTo>
                <a:cubicBezTo>
                  <a:pt x="288" y="49"/>
                  <a:pt x="288" y="49"/>
                  <a:pt x="288" y="49"/>
                </a:cubicBezTo>
                <a:cubicBezTo>
                  <a:pt x="283" y="38"/>
                  <a:pt x="283" y="38"/>
                  <a:pt x="283" y="38"/>
                </a:cubicBezTo>
                <a:cubicBezTo>
                  <a:pt x="270" y="38"/>
                  <a:pt x="270" y="38"/>
                  <a:pt x="270" y="38"/>
                </a:cubicBezTo>
                <a:cubicBezTo>
                  <a:pt x="264" y="27"/>
                  <a:pt x="264" y="27"/>
                  <a:pt x="264" y="27"/>
                </a:cubicBezTo>
                <a:cubicBezTo>
                  <a:pt x="251" y="29"/>
                  <a:pt x="251" y="29"/>
                  <a:pt x="251" y="29"/>
                </a:cubicBezTo>
                <a:cubicBezTo>
                  <a:pt x="243" y="19"/>
                  <a:pt x="243" y="19"/>
                  <a:pt x="243" y="19"/>
                </a:cubicBezTo>
                <a:cubicBezTo>
                  <a:pt x="231" y="23"/>
                  <a:pt x="231" y="23"/>
                  <a:pt x="231" y="23"/>
                </a:cubicBezTo>
                <a:cubicBezTo>
                  <a:pt x="222" y="14"/>
                  <a:pt x="222" y="14"/>
                  <a:pt x="222" y="14"/>
                </a:cubicBezTo>
                <a:cubicBezTo>
                  <a:pt x="210" y="19"/>
                  <a:pt x="210" y="19"/>
                  <a:pt x="210" y="19"/>
                </a:cubicBezTo>
                <a:cubicBezTo>
                  <a:pt x="200" y="11"/>
                  <a:pt x="200" y="11"/>
                  <a:pt x="200" y="11"/>
                </a:cubicBezTo>
                <a:cubicBezTo>
                  <a:pt x="189" y="18"/>
                  <a:pt x="189" y="18"/>
                  <a:pt x="189" y="18"/>
                </a:cubicBezTo>
                <a:cubicBezTo>
                  <a:pt x="178" y="11"/>
                  <a:pt x="178" y="11"/>
                  <a:pt x="178" y="11"/>
                </a:cubicBezTo>
                <a:cubicBezTo>
                  <a:pt x="168" y="19"/>
                  <a:pt x="168" y="19"/>
                  <a:pt x="168" y="19"/>
                </a:cubicBezTo>
                <a:cubicBezTo>
                  <a:pt x="156" y="14"/>
                  <a:pt x="156" y="14"/>
                  <a:pt x="156" y="14"/>
                </a:cubicBezTo>
                <a:cubicBezTo>
                  <a:pt x="147" y="23"/>
                  <a:pt x="147" y="23"/>
                  <a:pt x="147" y="23"/>
                </a:cubicBezTo>
                <a:cubicBezTo>
                  <a:pt x="135" y="19"/>
                  <a:pt x="135" y="19"/>
                  <a:pt x="135" y="19"/>
                </a:cubicBezTo>
                <a:cubicBezTo>
                  <a:pt x="127" y="30"/>
                  <a:pt x="127" y="30"/>
                  <a:pt x="127" y="30"/>
                </a:cubicBezTo>
                <a:cubicBezTo>
                  <a:pt x="115" y="27"/>
                  <a:pt x="115" y="27"/>
                  <a:pt x="115" y="27"/>
                </a:cubicBezTo>
                <a:cubicBezTo>
                  <a:pt x="108" y="39"/>
                  <a:pt x="108" y="39"/>
                  <a:pt x="108" y="39"/>
                </a:cubicBezTo>
                <a:cubicBezTo>
                  <a:pt x="95" y="38"/>
                  <a:pt x="95" y="38"/>
                  <a:pt x="95" y="38"/>
                </a:cubicBezTo>
                <a:cubicBezTo>
                  <a:pt x="90" y="50"/>
                  <a:pt x="90" y="50"/>
                  <a:pt x="90" y="50"/>
                </a:cubicBezTo>
                <a:cubicBezTo>
                  <a:pt x="77" y="51"/>
                  <a:pt x="77" y="51"/>
                  <a:pt x="77" y="51"/>
                </a:cubicBezTo>
                <a:cubicBezTo>
                  <a:pt x="73" y="63"/>
                  <a:pt x="73" y="63"/>
                  <a:pt x="73" y="63"/>
                </a:cubicBezTo>
                <a:cubicBezTo>
                  <a:pt x="61" y="65"/>
                  <a:pt x="61" y="65"/>
                  <a:pt x="61" y="65"/>
                </a:cubicBezTo>
                <a:cubicBezTo>
                  <a:pt x="58" y="78"/>
                  <a:pt x="58" y="78"/>
                  <a:pt x="58" y="78"/>
                </a:cubicBezTo>
                <a:cubicBezTo>
                  <a:pt x="47" y="82"/>
                  <a:pt x="47" y="82"/>
                  <a:pt x="47" y="82"/>
                </a:cubicBezTo>
                <a:cubicBezTo>
                  <a:pt x="46" y="95"/>
                  <a:pt x="46" y="95"/>
                  <a:pt x="46" y="95"/>
                </a:cubicBezTo>
                <a:cubicBezTo>
                  <a:pt x="35" y="100"/>
                  <a:pt x="35" y="100"/>
                  <a:pt x="35" y="100"/>
                </a:cubicBezTo>
                <a:cubicBezTo>
                  <a:pt x="35" y="114"/>
                  <a:pt x="35" y="114"/>
                  <a:pt x="35" y="114"/>
                </a:cubicBezTo>
                <a:cubicBezTo>
                  <a:pt x="25" y="120"/>
                  <a:pt x="25" y="120"/>
                  <a:pt x="25" y="120"/>
                </a:cubicBezTo>
                <a:cubicBezTo>
                  <a:pt x="27" y="133"/>
                  <a:pt x="27" y="133"/>
                  <a:pt x="27" y="133"/>
                </a:cubicBezTo>
                <a:cubicBezTo>
                  <a:pt x="18" y="141"/>
                  <a:pt x="18" y="141"/>
                  <a:pt x="18" y="141"/>
                </a:cubicBezTo>
                <a:cubicBezTo>
                  <a:pt x="21" y="153"/>
                  <a:pt x="21" y="153"/>
                  <a:pt x="21" y="153"/>
                </a:cubicBezTo>
                <a:cubicBezTo>
                  <a:pt x="13" y="162"/>
                  <a:pt x="13" y="162"/>
                  <a:pt x="13" y="162"/>
                </a:cubicBezTo>
                <a:cubicBezTo>
                  <a:pt x="18" y="174"/>
                  <a:pt x="18" y="174"/>
                  <a:pt x="18" y="174"/>
                </a:cubicBezTo>
                <a:cubicBezTo>
                  <a:pt x="11" y="184"/>
                  <a:pt x="11" y="184"/>
                  <a:pt x="11" y="184"/>
                </a:cubicBezTo>
                <a:cubicBezTo>
                  <a:pt x="18" y="196"/>
                  <a:pt x="18" y="196"/>
                  <a:pt x="18" y="196"/>
                </a:cubicBezTo>
                <a:cubicBezTo>
                  <a:pt x="11" y="206"/>
                  <a:pt x="11" y="206"/>
                  <a:pt x="11" y="206"/>
                </a:cubicBezTo>
                <a:cubicBezTo>
                  <a:pt x="20" y="217"/>
                  <a:pt x="20" y="217"/>
                  <a:pt x="20" y="217"/>
                </a:cubicBezTo>
                <a:cubicBezTo>
                  <a:pt x="15" y="228"/>
                  <a:pt x="15" y="228"/>
                  <a:pt x="15" y="228"/>
                </a:cubicBezTo>
                <a:cubicBezTo>
                  <a:pt x="24" y="237"/>
                  <a:pt x="24" y="237"/>
                  <a:pt x="24" y="237"/>
                </a:cubicBezTo>
                <a:cubicBezTo>
                  <a:pt x="21" y="249"/>
                  <a:pt x="21" y="249"/>
                  <a:pt x="21" y="249"/>
                </a:cubicBezTo>
                <a:cubicBezTo>
                  <a:pt x="31" y="257"/>
                  <a:pt x="31" y="257"/>
                  <a:pt x="31" y="257"/>
                </a:cubicBezTo>
                <a:cubicBezTo>
                  <a:pt x="29" y="269"/>
                  <a:pt x="29" y="269"/>
                  <a:pt x="29" y="269"/>
                </a:cubicBezTo>
                <a:cubicBezTo>
                  <a:pt x="41" y="276"/>
                  <a:pt x="41" y="276"/>
                  <a:pt x="41" y="276"/>
                </a:cubicBezTo>
                <a:cubicBezTo>
                  <a:pt x="40" y="288"/>
                  <a:pt x="40" y="288"/>
                  <a:pt x="40" y="288"/>
                </a:cubicBezTo>
                <a:cubicBezTo>
                  <a:pt x="52" y="294"/>
                  <a:pt x="52" y="294"/>
                  <a:pt x="52" y="294"/>
                </a:cubicBezTo>
                <a:cubicBezTo>
                  <a:pt x="54" y="306"/>
                  <a:pt x="54" y="306"/>
                  <a:pt x="54" y="306"/>
                </a:cubicBezTo>
                <a:cubicBezTo>
                  <a:pt x="66" y="310"/>
                  <a:pt x="66" y="310"/>
                  <a:pt x="66" y="310"/>
                </a:cubicBezTo>
                <a:cubicBezTo>
                  <a:pt x="69" y="322"/>
                  <a:pt x="69" y="322"/>
                  <a:pt x="69" y="322"/>
                </a:cubicBezTo>
                <a:cubicBezTo>
                  <a:pt x="82" y="324"/>
                  <a:pt x="82" y="324"/>
                  <a:pt x="82" y="324"/>
                </a:cubicBezTo>
                <a:cubicBezTo>
                  <a:pt x="86" y="336"/>
                  <a:pt x="86" y="336"/>
                  <a:pt x="86" y="336"/>
                </a:cubicBezTo>
                <a:cubicBezTo>
                  <a:pt x="99" y="336"/>
                  <a:pt x="99" y="336"/>
                  <a:pt x="99" y="336"/>
                </a:cubicBezTo>
                <a:cubicBezTo>
                  <a:pt x="105" y="347"/>
                  <a:pt x="105" y="347"/>
                  <a:pt x="105" y="347"/>
                </a:cubicBezTo>
                <a:cubicBezTo>
                  <a:pt x="118" y="346"/>
                  <a:pt x="118" y="346"/>
                  <a:pt x="118" y="346"/>
                </a:cubicBezTo>
                <a:cubicBezTo>
                  <a:pt x="125" y="356"/>
                  <a:pt x="125" y="356"/>
                  <a:pt x="125" y="356"/>
                </a:cubicBezTo>
                <a:cubicBezTo>
                  <a:pt x="138" y="354"/>
                  <a:pt x="138" y="354"/>
                  <a:pt x="138" y="354"/>
                </a:cubicBezTo>
                <a:cubicBezTo>
                  <a:pt x="146" y="363"/>
                  <a:pt x="146" y="363"/>
                  <a:pt x="146" y="363"/>
                </a:cubicBezTo>
                <a:cubicBezTo>
                  <a:pt x="158" y="359"/>
                  <a:pt x="158" y="359"/>
                  <a:pt x="158" y="359"/>
                </a:cubicBezTo>
                <a:cubicBezTo>
                  <a:pt x="167" y="367"/>
                  <a:pt x="167" y="367"/>
                  <a:pt x="167" y="367"/>
                </a:cubicBezTo>
                <a:cubicBezTo>
                  <a:pt x="179" y="361"/>
                  <a:pt x="179" y="361"/>
                  <a:pt x="179" y="361"/>
                </a:cubicBezTo>
                <a:cubicBezTo>
                  <a:pt x="189" y="368"/>
                  <a:pt x="189" y="368"/>
                  <a:pt x="189" y="368"/>
                </a:cubicBezTo>
                <a:cubicBezTo>
                  <a:pt x="200" y="361"/>
                  <a:pt x="200" y="361"/>
                  <a:pt x="200" y="361"/>
                </a:cubicBezTo>
                <a:cubicBezTo>
                  <a:pt x="211" y="367"/>
                  <a:pt x="211" y="367"/>
                  <a:pt x="211" y="367"/>
                </a:cubicBezTo>
                <a:cubicBezTo>
                  <a:pt x="221" y="359"/>
                  <a:pt x="221" y="359"/>
                  <a:pt x="221" y="359"/>
                </a:cubicBezTo>
                <a:cubicBezTo>
                  <a:pt x="233" y="363"/>
                  <a:pt x="233" y="363"/>
                  <a:pt x="233" y="363"/>
                </a:cubicBezTo>
                <a:cubicBezTo>
                  <a:pt x="242" y="353"/>
                  <a:pt x="242" y="353"/>
                  <a:pt x="242" y="353"/>
                </a:cubicBezTo>
                <a:cubicBezTo>
                  <a:pt x="254" y="356"/>
                  <a:pt x="254" y="356"/>
                  <a:pt x="254" y="356"/>
                </a:cubicBezTo>
                <a:cubicBezTo>
                  <a:pt x="262" y="346"/>
                  <a:pt x="262" y="346"/>
                  <a:pt x="262" y="346"/>
                </a:cubicBezTo>
                <a:cubicBezTo>
                  <a:pt x="274" y="347"/>
                  <a:pt x="274" y="347"/>
                  <a:pt x="274" y="347"/>
                </a:cubicBezTo>
                <a:cubicBezTo>
                  <a:pt x="280" y="336"/>
                  <a:pt x="280" y="336"/>
                  <a:pt x="280" y="336"/>
                </a:cubicBezTo>
                <a:cubicBezTo>
                  <a:pt x="293" y="336"/>
                  <a:pt x="293" y="336"/>
                  <a:pt x="293" y="336"/>
                </a:cubicBezTo>
                <a:cubicBezTo>
                  <a:pt x="297" y="323"/>
                  <a:pt x="297" y="323"/>
                  <a:pt x="297" y="323"/>
                </a:cubicBezTo>
                <a:cubicBezTo>
                  <a:pt x="310" y="322"/>
                  <a:pt x="310" y="322"/>
                  <a:pt x="310" y="322"/>
                </a:cubicBezTo>
                <a:cubicBezTo>
                  <a:pt x="313" y="309"/>
                  <a:pt x="313" y="309"/>
                  <a:pt x="313" y="309"/>
                </a:cubicBezTo>
                <a:cubicBezTo>
                  <a:pt x="325" y="306"/>
                  <a:pt x="325" y="306"/>
                  <a:pt x="325" y="306"/>
                </a:cubicBezTo>
                <a:cubicBezTo>
                  <a:pt x="327" y="293"/>
                  <a:pt x="327" y="293"/>
                  <a:pt x="327" y="293"/>
                </a:cubicBezTo>
                <a:cubicBezTo>
                  <a:pt x="338" y="288"/>
                  <a:pt x="338" y="288"/>
                  <a:pt x="338" y="288"/>
                </a:cubicBezTo>
                <a:cubicBezTo>
                  <a:pt x="338" y="275"/>
                  <a:pt x="338" y="275"/>
                  <a:pt x="338" y="275"/>
                </a:cubicBezTo>
                <a:cubicBezTo>
                  <a:pt x="349" y="269"/>
                  <a:pt x="349" y="269"/>
                  <a:pt x="349" y="269"/>
                </a:cubicBezTo>
                <a:cubicBezTo>
                  <a:pt x="348" y="256"/>
                  <a:pt x="348" y="256"/>
                  <a:pt x="348" y="256"/>
                </a:cubicBezTo>
                <a:cubicBezTo>
                  <a:pt x="358" y="249"/>
                  <a:pt x="358" y="249"/>
                  <a:pt x="358" y="249"/>
                </a:cubicBezTo>
                <a:cubicBezTo>
                  <a:pt x="355" y="236"/>
                  <a:pt x="355" y="236"/>
                  <a:pt x="355" y="236"/>
                </a:cubicBezTo>
                <a:cubicBezTo>
                  <a:pt x="364" y="228"/>
                  <a:pt x="364" y="228"/>
                  <a:pt x="364" y="228"/>
                </a:cubicBezTo>
                <a:cubicBezTo>
                  <a:pt x="359" y="216"/>
                  <a:pt x="359" y="216"/>
                  <a:pt x="359" y="216"/>
                </a:cubicBezTo>
                <a:cubicBezTo>
                  <a:pt x="367" y="206"/>
                  <a:pt x="367" y="206"/>
                  <a:pt x="367" y="206"/>
                </a:cubicBezTo>
                <a:cubicBezTo>
                  <a:pt x="361" y="194"/>
                  <a:pt x="361" y="194"/>
                  <a:pt x="361" y="194"/>
                </a:cubicBezTo>
                <a:cubicBezTo>
                  <a:pt x="368" y="184"/>
                  <a:pt x="368" y="184"/>
                  <a:pt x="368" y="184"/>
                </a:cubicBezTo>
                <a:cubicBezTo>
                  <a:pt x="360" y="173"/>
                  <a:pt x="360" y="173"/>
                  <a:pt x="360" y="173"/>
                </a:cubicBezTo>
                <a:lnTo>
                  <a:pt x="366" y="162"/>
                </a:lnTo>
                <a:close/>
                <a:moveTo>
                  <a:pt x="362" y="151"/>
                </a:moveTo>
                <a:cubicBezTo>
                  <a:pt x="371" y="162"/>
                  <a:pt x="371" y="162"/>
                  <a:pt x="371" y="162"/>
                </a:cubicBezTo>
                <a:cubicBezTo>
                  <a:pt x="365" y="173"/>
                  <a:pt x="365" y="173"/>
                  <a:pt x="365" y="173"/>
                </a:cubicBezTo>
                <a:cubicBezTo>
                  <a:pt x="373" y="184"/>
                  <a:pt x="373" y="184"/>
                  <a:pt x="373" y="184"/>
                </a:cubicBezTo>
                <a:cubicBezTo>
                  <a:pt x="366" y="195"/>
                  <a:pt x="366" y="195"/>
                  <a:pt x="366" y="195"/>
                </a:cubicBezTo>
                <a:cubicBezTo>
                  <a:pt x="372" y="207"/>
                  <a:pt x="372" y="207"/>
                  <a:pt x="372" y="207"/>
                </a:cubicBezTo>
                <a:cubicBezTo>
                  <a:pt x="364" y="216"/>
                  <a:pt x="364" y="216"/>
                  <a:pt x="364" y="216"/>
                </a:cubicBezTo>
                <a:cubicBezTo>
                  <a:pt x="369" y="229"/>
                  <a:pt x="369" y="229"/>
                  <a:pt x="369" y="229"/>
                </a:cubicBezTo>
                <a:cubicBezTo>
                  <a:pt x="360" y="238"/>
                  <a:pt x="360" y="238"/>
                  <a:pt x="360" y="238"/>
                </a:cubicBezTo>
                <a:cubicBezTo>
                  <a:pt x="363" y="251"/>
                  <a:pt x="363" y="251"/>
                  <a:pt x="363" y="251"/>
                </a:cubicBezTo>
                <a:cubicBezTo>
                  <a:pt x="352" y="258"/>
                  <a:pt x="352" y="258"/>
                  <a:pt x="352" y="258"/>
                </a:cubicBezTo>
                <a:cubicBezTo>
                  <a:pt x="354" y="272"/>
                  <a:pt x="354" y="272"/>
                  <a:pt x="354" y="272"/>
                </a:cubicBezTo>
                <a:cubicBezTo>
                  <a:pt x="343" y="278"/>
                  <a:pt x="343" y="278"/>
                  <a:pt x="343" y="278"/>
                </a:cubicBezTo>
                <a:cubicBezTo>
                  <a:pt x="343" y="291"/>
                  <a:pt x="343" y="291"/>
                  <a:pt x="343" y="291"/>
                </a:cubicBezTo>
                <a:cubicBezTo>
                  <a:pt x="331" y="296"/>
                  <a:pt x="331" y="296"/>
                  <a:pt x="331" y="296"/>
                </a:cubicBezTo>
                <a:cubicBezTo>
                  <a:pt x="329" y="309"/>
                  <a:pt x="329" y="309"/>
                  <a:pt x="329" y="309"/>
                </a:cubicBezTo>
                <a:cubicBezTo>
                  <a:pt x="317" y="313"/>
                  <a:pt x="317" y="313"/>
                  <a:pt x="317" y="313"/>
                </a:cubicBezTo>
                <a:cubicBezTo>
                  <a:pt x="313" y="326"/>
                  <a:pt x="313" y="326"/>
                  <a:pt x="313" y="326"/>
                </a:cubicBezTo>
                <a:cubicBezTo>
                  <a:pt x="301" y="327"/>
                  <a:pt x="301" y="327"/>
                  <a:pt x="301" y="327"/>
                </a:cubicBezTo>
                <a:cubicBezTo>
                  <a:pt x="295" y="340"/>
                  <a:pt x="295" y="340"/>
                  <a:pt x="295" y="340"/>
                </a:cubicBezTo>
                <a:cubicBezTo>
                  <a:pt x="283" y="340"/>
                  <a:pt x="283" y="340"/>
                  <a:pt x="283" y="340"/>
                </a:cubicBezTo>
                <a:cubicBezTo>
                  <a:pt x="276" y="352"/>
                  <a:pt x="276" y="352"/>
                  <a:pt x="276" y="352"/>
                </a:cubicBezTo>
                <a:cubicBezTo>
                  <a:pt x="264" y="350"/>
                  <a:pt x="264" y="350"/>
                  <a:pt x="264" y="350"/>
                </a:cubicBezTo>
                <a:cubicBezTo>
                  <a:pt x="256" y="361"/>
                  <a:pt x="256" y="361"/>
                  <a:pt x="256" y="361"/>
                </a:cubicBezTo>
                <a:cubicBezTo>
                  <a:pt x="243" y="358"/>
                  <a:pt x="243" y="358"/>
                  <a:pt x="243" y="358"/>
                </a:cubicBezTo>
                <a:cubicBezTo>
                  <a:pt x="234" y="368"/>
                  <a:pt x="234" y="368"/>
                  <a:pt x="234" y="368"/>
                </a:cubicBezTo>
                <a:cubicBezTo>
                  <a:pt x="222" y="364"/>
                  <a:pt x="222" y="364"/>
                  <a:pt x="222" y="364"/>
                </a:cubicBezTo>
                <a:cubicBezTo>
                  <a:pt x="212" y="372"/>
                  <a:pt x="212" y="372"/>
                  <a:pt x="212" y="372"/>
                </a:cubicBezTo>
                <a:cubicBezTo>
                  <a:pt x="201" y="366"/>
                  <a:pt x="201" y="366"/>
                  <a:pt x="201" y="366"/>
                </a:cubicBezTo>
                <a:cubicBezTo>
                  <a:pt x="189" y="374"/>
                  <a:pt x="189" y="374"/>
                  <a:pt x="189" y="374"/>
                </a:cubicBezTo>
                <a:cubicBezTo>
                  <a:pt x="179" y="366"/>
                  <a:pt x="179" y="366"/>
                  <a:pt x="179" y="366"/>
                </a:cubicBezTo>
                <a:cubicBezTo>
                  <a:pt x="167" y="372"/>
                  <a:pt x="167" y="372"/>
                  <a:pt x="167" y="372"/>
                </a:cubicBezTo>
                <a:cubicBezTo>
                  <a:pt x="157" y="364"/>
                  <a:pt x="157" y="364"/>
                  <a:pt x="157" y="364"/>
                </a:cubicBezTo>
                <a:cubicBezTo>
                  <a:pt x="144" y="368"/>
                  <a:pt x="144" y="368"/>
                  <a:pt x="144" y="368"/>
                </a:cubicBezTo>
                <a:cubicBezTo>
                  <a:pt x="136" y="358"/>
                  <a:pt x="136" y="358"/>
                  <a:pt x="136" y="358"/>
                </a:cubicBezTo>
                <a:cubicBezTo>
                  <a:pt x="123" y="361"/>
                  <a:pt x="123" y="361"/>
                  <a:pt x="123" y="361"/>
                </a:cubicBezTo>
                <a:cubicBezTo>
                  <a:pt x="116" y="351"/>
                  <a:pt x="116" y="351"/>
                  <a:pt x="116" y="351"/>
                </a:cubicBezTo>
                <a:cubicBezTo>
                  <a:pt x="102" y="352"/>
                  <a:pt x="102" y="352"/>
                  <a:pt x="102" y="352"/>
                </a:cubicBezTo>
                <a:cubicBezTo>
                  <a:pt x="97" y="340"/>
                  <a:pt x="97" y="340"/>
                  <a:pt x="97" y="340"/>
                </a:cubicBezTo>
                <a:cubicBezTo>
                  <a:pt x="83" y="340"/>
                  <a:pt x="83" y="340"/>
                  <a:pt x="83" y="340"/>
                </a:cubicBezTo>
                <a:cubicBezTo>
                  <a:pt x="79" y="328"/>
                  <a:pt x="79" y="328"/>
                  <a:pt x="79" y="328"/>
                </a:cubicBezTo>
                <a:cubicBezTo>
                  <a:pt x="65" y="326"/>
                  <a:pt x="65" y="326"/>
                  <a:pt x="65" y="326"/>
                </a:cubicBezTo>
                <a:cubicBezTo>
                  <a:pt x="63" y="313"/>
                  <a:pt x="63" y="313"/>
                  <a:pt x="63" y="313"/>
                </a:cubicBezTo>
                <a:cubicBezTo>
                  <a:pt x="50" y="309"/>
                  <a:pt x="50" y="309"/>
                  <a:pt x="50" y="309"/>
                </a:cubicBezTo>
                <a:cubicBezTo>
                  <a:pt x="48" y="297"/>
                  <a:pt x="48" y="297"/>
                  <a:pt x="48" y="297"/>
                </a:cubicBezTo>
                <a:cubicBezTo>
                  <a:pt x="36" y="291"/>
                  <a:pt x="36" y="291"/>
                  <a:pt x="36" y="291"/>
                </a:cubicBezTo>
                <a:cubicBezTo>
                  <a:pt x="36" y="279"/>
                  <a:pt x="36" y="279"/>
                  <a:pt x="36" y="279"/>
                </a:cubicBezTo>
                <a:cubicBezTo>
                  <a:pt x="25" y="272"/>
                  <a:pt x="25" y="272"/>
                  <a:pt x="25" y="272"/>
                </a:cubicBezTo>
                <a:cubicBezTo>
                  <a:pt x="27" y="259"/>
                  <a:pt x="27" y="259"/>
                  <a:pt x="27" y="259"/>
                </a:cubicBezTo>
                <a:cubicBezTo>
                  <a:pt x="16" y="251"/>
                  <a:pt x="16" y="251"/>
                  <a:pt x="16" y="251"/>
                </a:cubicBezTo>
                <a:cubicBezTo>
                  <a:pt x="19" y="239"/>
                  <a:pt x="19" y="239"/>
                  <a:pt x="19" y="239"/>
                </a:cubicBezTo>
                <a:cubicBezTo>
                  <a:pt x="10" y="229"/>
                  <a:pt x="10" y="229"/>
                  <a:pt x="10" y="229"/>
                </a:cubicBezTo>
                <a:cubicBezTo>
                  <a:pt x="15" y="217"/>
                  <a:pt x="15" y="217"/>
                  <a:pt x="15" y="217"/>
                </a:cubicBezTo>
                <a:cubicBezTo>
                  <a:pt x="6" y="207"/>
                  <a:pt x="6" y="207"/>
                  <a:pt x="6" y="207"/>
                </a:cubicBezTo>
                <a:cubicBezTo>
                  <a:pt x="13" y="196"/>
                  <a:pt x="13" y="196"/>
                  <a:pt x="13" y="196"/>
                </a:cubicBezTo>
                <a:cubicBezTo>
                  <a:pt x="6" y="184"/>
                  <a:pt x="6" y="184"/>
                  <a:pt x="6" y="184"/>
                </a:cubicBezTo>
                <a:cubicBezTo>
                  <a:pt x="13" y="174"/>
                  <a:pt x="13" y="174"/>
                  <a:pt x="13" y="174"/>
                </a:cubicBezTo>
                <a:cubicBezTo>
                  <a:pt x="8" y="161"/>
                  <a:pt x="8" y="161"/>
                  <a:pt x="8" y="161"/>
                </a:cubicBezTo>
                <a:cubicBezTo>
                  <a:pt x="16" y="152"/>
                  <a:pt x="16" y="152"/>
                  <a:pt x="16" y="152"/>
                </a:cubicBezTo>
                <a:cubicBezTo>
                  <a:pt x="12" y="139"/>
                  <a:pt x="12" y="139"/>
                  <a:pt x="12" y="139"/>
                </a:cubicBezTo>
                <a:cubicBezTo>
                  <a:pt x="22" y="131"/>
                  <a:pt x="22" y="131"/>
                  <a:pt x="22" y="131"/>
                </a:cubicBezTo>
                <a:cubicBezTo>
                  <a:pt x="20" y="118"/>
                  <a:pt x="20" y="118"/>
                  <a:pt x="20" y="118"/>
                </a:cubicBezTo>
                <a:cubicBezTo>
                  <a:pt x="31" y="111"/>
                  <a:pt x="31" y="111"/>
                  <a:pt x="31" y="111"/>
                </a:cubicBezTo>
                <a:cubicBezTo>
                  <a:pt x="30" y="98"/>
                  <a:pt x="30" y="98"/>
                  <a:pt x="30" y="98"/>
                </a:cubicBezTo>
                <a:cubicBezTo>
                  <a:pt x="42" y="92"/>
                  <a:pt x="42" y="92"/>
                  <a:pt x="42" y="92"/>
                </a:cubicBezTo>
                <a:cubicBezTo>
                  <a:pt x="43" y="79"/>
                  <a:pt x="43" y="79"/>
                  <a:pt x="43" y="79"/>
                </a:cubicBezTo>
                <a:cubicBezTo>
                  <a:pt x="55" y="75"/>
                  <a:pt x="55" y="75"/>
                  <a:pt x="55" y="75"/>
                </a:cubicBezTo>
                <a:cubicBezTo>
                  <a:pt x="57" y="62"/>
                  <a:pt x="57" y="62"/>
                  <a:pt x="57" y="62"/>
                </a:cubicBezTo>
                <a:cubicBezTo>
                  <a:pt x="70" y="59"/>
                  <a:pt x="70" y="59"/>
                  <a:pt x="70" y="59"/>
                </a:cubicBezTo>
                <a:cubicBezTo>
                  <a:pt x="74" y="46"/>
                  <a:pt x="74" y="46"/>
                  <a:pt x="74" y="46"/>
                </a:cubicBezTo>
                <a:cubicBezTo>
                  <a:pt x="87" y="46"/>
                  <a:pt x="87" y="46"/>
                  <a:pt x="87" y="46"/>
                </a:cubicBezTo>
                <a:cubicBezTo>
                  <a:pt x="93" y="33"/>
                  <a:pt x="93" y="33"/>
                  <a:pt x="93" y="33"/>
                </a:cubicBezTo>
                <a:cubicBezTo>
                  <a:pt x="105" y="34"/>
                  <a:pt x="105" y="34"/>
                  <a:pt x="105" y="34"/>
                </a:cubicBezTo>
                <a:cubicBezTo>
                  <a:pt x="112" y="23"/>
                  <a:pt x="112" y="23"/>
                  <a:pt x="112" y="23"/>
                </a:cubicBezTo>
                <a:cubicBezTo>
                  <a:pt x="125" y="25"/>
                  <a:pt x="125" y="25"/>
                  <a:pt x="125" y="25"/>
                </a:cubicBezTo>
                <a:cubicBezTo>
                  <a:pt x="134" y="14"/>
                  <a:pt x="134" y="14"/>
                  <a:pt x="134" y="14"/>
                </a:cubicBezTo>
                <a:cubicBezTo>
                  <a:pt x="146" y="18"/>
                  <a:pt x="146" y="18"/>
                  <a:pt x="146" y="18"/>
                </a:cubicBezTo>
                <a:cubicBezTo>
                  <a:pt x="156" y="9"/>
                  <a:pt x="156" y="9"/>
                  <a:pt x="156" y="9"/>
                </a:cubicBezTo>
                <a:cubicBezTo>
                  <a:pt x="167" y="14"/>
                  <a:pt x="167" y="14"/>
                  <a:pt x="167" y="14"/>
                </a:cubicBezTo>
                <a:cubicBezTo>
                  <a:pt x="178" y="6"/>
                  <a:pt x="178" y="6"/>
                  <a:pt x="178" y="6"/>
                </a:cubicBezTo>
                <a:cubicBezTo>
                  <a:pt x="189" y="13"/>
                  <a:pt x="189" y="13"/>
                  <a:pt x="189" y="13"/>
                </a:cubicBezTo>
                <a:cubicBezTo>
                  <a:pt x="201" y="6"/>
                  <a:pt x="201" y="6"/>
                  <a:pt x="201" y="6"/>
                </a:cubicBezTo>
                <a:cubicBezTo>
                  <a:pt x="211" y="14"/>
                  <a:pt x="211" y="14"/>
                  <a:pt x="211" y="14"/>
                </a:cubicBezTo>
                <a:cubicBezTo>
                  <a:pt x="223" y="9"/>
                  <a:pt x="223" y="9"/>
                  <a:pt x="223" y="9"/>
                </a:cubicBezTo>
                <a:cubicBezTo>
                  <a:pt x="232" y="18"/>
                  <a:pt x="232" y="18"/>
                  <a:pt x="232" y="18"/>
                </a:cubicBezTo>
                <a:cubicBezTo>
                  <a:pt x="245" y="14"/>
                  <a:pt x="245" y="14"/>
                  <a:pt x="245" y="14"/>
                </a:cubicBezTo>
                <a:cubicBezTo>
                  <a:pt x="253" y="25"/>
                  <a:pt x="253" y="25"/>
                  <a:pt x="253" y="25"/>
                </a:cubicBezTo>
                <a:cubicBezTo>
                  <a:pt x="266" y="23"/>
                  <a:pt x="266" y="23"/>
                  <a:pt x="266" y="23"/>
                </a:cubicBezTo>
                <a:cubicBezTo>
                  <a:pt x="273" y="34"/>
                  <a:pt x="273" y="34"/>
                  <a:pt x="273" y="34"/>
                </a:cubicBezTo>
                <a:cubicBezTo>
                  <a:pt x="286" y="33"/>
                  <a:pt x="286" y="33"/>
                  <a:pt x="286" y="33"/>
                </a:cubicBezTo>
                <a:cubicBezTo>
                  <a:pt x="291" y="45"/>
                  <a:pt x="291" y="45"/>
                  <a:pt x="291" y="45"/>
                </a:cubicBezTo>
                <a:cubicBezTo>
                  <a:pt x="305" y="46"/>
                  <a:pt x="305" y="46"/>
                  <a:pt x="305" y="46"/>
                </a:cubicBezTo>
                <a:cubicBezTo>
                  <a:pt x="308" y="59"/>
                  <a:pt x="308" y="59"/>
                  <a:pt x="308" y="59"/>
                </a:cubicBezTo>
                <a:cubicBezTo>
                  <a:pt x="321" y="62"/>
                  <a:pt x="321" y="62"/>
                  <a:pt x="321" y="62"/>
                </a:cubicBezTo>
                <a:cubicBezTo>
                  <a:pt x="323" y="74"/>
                  <a:pt x="323" y="74"/>
                  <a:pt x="323" y="74"/>
                </a:cubicBezTo>
                <a:cubicBezTo>
                  <a:pt x="336" y="79"/>
                  <a:pt x="336" y="79"/>
                  <a:pt x="336" y="79"/>
                </a:cubicBezTo>
                <a:cubicBezTo>
                  <a:pt x="336" y="92"/>
                  <a:pt x="336" y="92"/>
                  <a:pt x="336" y="92"/>
                </a:cubicBezTo>
                <a:cubicBezTo>
                  <a:pt x="349" y="98"/>
                  <a:pt x="349" y="98"/>
                  <a:pt x="349" y="98"/>
                </a:cubicBezTo>
                <a:cubicBezTo>
                  <a:pt x="347" y="110"/>
                  <a:pt x="347" y="110"/>
                  <a:pt x="347" y="110"/>
                </a:cubicBezTo>
                <a:cubicBezTo>
                  <a:pt x="359" y="118"/>
                  <a:pt x="359" y="118"/>
                  <a:pt x="359" y="118"/>
                </a:cubicBezTo>
                <a:cubicBezTo>
                  <a:pt x="356" y="131"/>
                  <a:pt x="356" y="131"/>
                  <a:pt x="356" y="131"/>
                </a:cubicBezTo>
                <a:cubicBezTo>
                  <a:pt x="366" y="139"/>
                  <a:pt x="366" y="139"/>
                  <a:pt x="366" y="139"/>
                </a:cubicBezTo>
                <a:lnTo>
                  <a:pt x="362" y="151"/>
                </a:lnTo>
                <a:close/>
                <a:moveTo>
                  <a:pt x="379" y="190"/>
                </a:moveTo>
                <a:cubicBezTo>
                  <a:pt x="379" y="85"/>
                  <a:pt x="294" y="0"/>
                  <a:pt x="189" y="0"/>
                </a:cubicBezTo>
                <a:cubicBezTo>
                  <a:pt x="85" y="0"/>
                  <a:pt x="0" y="85"/>
                  <a:pt x="0" y="190"/>
                </a:cubicBezTo>
                <a:cubicBezTo>
                  <a:pt x="0" y="295"/>
                  <a:pt x="85" y="379"/>
                  <a:pt x="189" y="379"/>
                </a:cubicBezTo>
                <a:cubicBezTo>
                  <a:pt x="294" y="379"/>
                  <a:pt x="379" y="295"/>
                  <a:pt x="379" y="190"/>
                </a:cubicBezTo>
              </a:path>
            </a:pathLst>
          </a:cu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2" cstate="print"/>
          <a:srcRect l="9382" b="23184"/>
          <a:stretch>
            <a:fillRect/>
          </a:stretch>
        </p:blipFill>
        <p:spPr>
          <a:xfrm>
            <a:off x="2" y="3095318"/>
            <a:ext cx="6149921" cy="3762682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6" name="矩形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7" name="矩形 6"/>
          <p:cNvSpPr/>
          <p:nvPr userDrawn="1"/>
        </p:nvSpPr>
        <p:spPr>
          <a:xfrm>
            <a:off x="-1" y="6611780"/>
            <a:ext cx="12192001" cy="246220"/>
          </a:xfrm>
          <a:prstGeom prst="rect">
            <a:avLst/>
          </a:prstGeom>
          <a:gradFill flip="none" rotWithShape="1">
            <a:gsLst>
              <a:gs pos="0">
                <a:srgbClr val="0075EA"/>
              </a:gs>
              <a:gs pos="82000">
                <a:srgbClr val="0075EA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9" name="文本框 8"/>
          <p:cNvSpPr txBox="1"/>
          <p:nvPr userDrawn="1"/>
        </p:nvSpPr>
        <p:spPr>
          <a:xfrm>
            <a:off x="10887076" y="6611781"/>
            <a:ext cx="13049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0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Tianjin University</a:t>
            </a:r>
            <a:endParaRPr lang="zh-CN" altLang="en-US" sz="1000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177959-C031-4A43-A33E-C1E21AD403F6}" type="datetimeFigureOut">
              <a:rPr lang="zh-CN" altLang="en-US" smtClean="0"/>
              <a:pPr/>
              <a:t>2022/4/10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A292A7-489F-4829-8D83-37348628AE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376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37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9240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</p:sldLayoutIdLst>
  <p:transition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微软雅黑" pitchFamily="34" charset="-122"/>
          <a:ea typeface="微软雅黑" pitchFamily="34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微软雅黑" pitchFamily="34" charset="-122"/>
          <a:ea typeface="微软雅黑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微软雅黑" pitchFamily="34" charset="-122"/>
          <a:ea typeface="微软雅黑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微软雅黑" pitchFamily="34" charset="-122"/>
          <a:ea typeface="微软雅黑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微软雅黑" pitchFamily="34" charset="-122"/>
          <a:ea typeface="微软雅黑" pitchFamily="34" charset="-122"/>
        </a:defRPr>
      </a:lvl5pPr>
      <a:lvl6pPr marL="457189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377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566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754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891" indent="-342891" algn="l" rtl="0" eaLnBrk="0" fontAlgn="base" hangingPunct="0">
        <a:spcBef>
          <a:spcPct val="20000"/>
        </a:spcBef>
        <a:spcAft>
          <a:spcPct val="0"/>
        </a:spcAft>
        <a:buChar char="•"/>
        <a:defRPr sz="3200" b="1">
          <a:solidFill>
            <a:srgbClr val="002060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32" indent="-285744" algn="l" rtl="0" eaLnBrk="0" fontAlgn="base" hangingPunct="0">
        <a:spcBef>
          <a:spcPct val="20000"/>
        </a:spcBef>
        <a:spcAft>
          <a:spcPct val="0"/>
        </a:spcAft>
        <a:buChar char="–"/>
        <a:defRPr sz="2800" b="1">
          <a:solidFill>
            <a:srgbClr val="002060"/>
          </a:solidFill>
          <a:latin typeface="微软雅黑" pitchFamily="34" charset="-122"/>
          <a:ea typeface="微软雅黑" pitchFamily="34" charset="-122"/>
        </a:defRPr>
      </a:lvl2pPr>
      <a:lvl3pPr marL="1142971" indent="-228594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002060"/>
          </a:solidFill>
          <a:latin typeface="微软雅黑" pitchFamily="34" charset="-122"/>
          <a:ea typeface="微软雅黑" pitchFamily="34" charset="-122"/>
        </a:defRPr>
      </a:lvl3pPr>
      <a:lvl4pPr marL="1600160" indent="-228594" algn="l" rtl="0" eaLnBrk="0" fontAlgn="base" hangingPunct="0">
        <a:spcBef>
          <a:spcPct val="20000"/>
        </a:spcBef>
        <a:spcAft>
          <a:spcPct val="0"/>
        </a:spcAft>
        <a:buChar char="–"/>
        <a:defRPr sz="2000" b="1">
          <a:solidFill>
            <a:srgbClr val="002060"/>
          </a:solidFill>
          <a:latin typeface="微软雅黑" pitchFamily="34" charset="-122"/>
          <a:ea typeface="微软雅黑" pitchFamily="34" charset="-122"/>
        </a:defRPr>
      </a:lvl4pPr>
      <a:lvl5pPr marL="2057349" indent="-228594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rgbClr val="002060"/>
          </a:solidFill>
          <a:latin typeface="微软雅黑" pitchFamily="34" charset="-122"/>
          <a:ea typeface="微软雅黑" pitchFamily="34" charset="-122"/>
        </a:defRPr>
      </a:lvl5pPr>
      <a:lvl6pPr marL="2514537" indent="-228594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726" indent="-228594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8914" indent="-228594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103" indent="-228594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14.emf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3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4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5.bin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9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9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9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9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9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9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9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9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7.wmf"/><Relationship Id="rId4" Type="http://schemas.openxmlformats.org/officeDocument/2006/relationships/oleObject" Target="../embeddings/oleObject6.bin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9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9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9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自由: 形状 22"/>
          <p:cNvSpPr/>
          <p:nvPr/>
        </p:nvSpPr>
        <p:spPr bwMode="auto">
          <a:xfrm rot="12600000">
            <a:off x="628798" y="267712"/>
            <a:ext cx="166903" cy="731887"/>
          </a:xfrm>
          <a:custGeom>
            <a:avLst/>
            <a:gdLst>
              <a:gd name="connsiteX0" fmla="*/ 260214 w 260214"/>
              <a:gd name="connsiteY0" fmla="*/ 995963 h 1141060"/>
              <a:gd name="connsiteX1" fmla="*/ 0 w 260214"/>
              <a:gd name="connsiteY1" fmla="*/ 1141060 h 1141060"/>
              <a:gd name="connsiteX2" fmla="*/ 0 w 260214"/>
              <a:gd name="connsiteY2" fmla="*/ 146621 h 1141060"/>
              <a:gd name="connsiteX3" fmla="*/ 260214 w 260214"/>
              <a:gd name="connsiteY3" fmla="*/ 0 h 1141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214" h="1141060">
                <a:moveTo>
                  <a:pt x="260214" y="995963"/>
                </a:moveTo>
                <a:lnTo>
                  <a:pt x="0" y="1141060"/>
                </a:lnTo>
                <a:lnTo>
                  <a:pt x="0" y="146621"/>
                </a:lnTo>
                <a:lnTo>
                  <a:pt x="260214" y="0"/>
                </a:lnTo>
                <a:close/>
              </a:path>
            </a:pathLst>
          </a:custGeom>
          <a:solidFill>
            <a:srgbClr val="0075E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E63137F-1545-4A23-8985-F45AD0E643AA}"/>
              </a:ext>
            </a:extLst>
          </p:cNvPr>
          <p:cNvSpPr txBox="1"/>
          <p:nvPr/>
        </p:nvSpPr>
        <p:spPr>
          <a:xfrm>
            <a:off x="904459" y="1287946"/>
            <a:ext cx="8941157" cy="4145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8200"/>
              </a:lnSpc>
              <a:buClr>
                <a:srgbClr val="0055D2"/>
              </a:buClr>
              <a:buFont typeface="Wingdings" panose="05000000000000000000" pitchFamily="2" charset="2"/>
              <a:buChar char="Ø"/>
            </a:pPr>
            <a:r>
              <a:rPr lang="zh-CN" altLang="en-US" sz="3200" dirty="0">
                <a:solidFill>
                  <a:schemeClr val="bg1">
                    <a:lumMod val="75000"/>
                  </a:schemeClr>
                </a:solidFill>
              </a:rPr>
              <a:t>主存系统</a:t>
            </a:r>
            <a:endParaRPr lang="en-US" altLang="zh-CN" sz="3200" dirty="0">
              <a:solidFill>
                <a:schemeClr val="bg1">
                  <a:lumMod val="75000"/>
                </a:schemeClr>
              </a:solidFill>
            </a:endParaRPr>
          </a:p>
          <a:p>
            <a:pPr marL="457200" indent="-457200">
              <a:lnSpc>
                <a:spcPts val="8200"/>
              </a:lnSpc>
              <a:buClr>
                <a:srgbClr val="0055D2"/>
              </a:buClr>
              <a:buFont typeface="Wingdings" panose="05000000000000000000" pitchFamily="2" charset="2"/>
              <a:buChar char="Ø"/>
            </a:pPr>
            <a:r>
              <a:rPr lang="zh-CN" altLang="en-US" sz="3200" dirty="0">
                <a:solidFill>
                  <a:schemeClr val="bg1">
                    <a:lumMod val="75000"/>
                  </a:schemeClr>
                </a:solidFill>
              </a:rPr>
              <a:t>硬盘及</a:t>
            </a:r>
            <a:r>
              <a:rPr lang="en-US" altLang="zh-CN" sz="3200" dirty="0">
                <a:solidFill>
                  <a:schemeClr val="bg1">
                    <a:lumMod val="75000"/>
                  </a:schemeClr>
                </a:solidFill>
              </a:rPr>
              <a:t>RAID</a:t>
            </a:r>
          </a:p>
          <a:p>
            <a:pPr marL="457200" indent="-457200">
              <a:lnSpc>
                <a:spcPts val="8200"/>
              </a:lnSpc>
              <a:buClr>
                <a:srgbClr val="0055D2"/>
              </a:buClr>
              <a:buFont typeface="Wingdings" panose="05000000000000000000" pitchFamily="2" charset="2"/>
              <a:buChar char="Ø"/>
            </a:pPr>
            <a:r>
              <a:rPr lang="zh-CN" altLang="en-US" sz="3200" dirty="0"/>
              <a:t>新型存储器</a:t>
            </a:r>
            <a:endParaRPr lang="en-US" altLang="zh-CN" sz="3200" dirty="0"/>
          </a:p>
          <a:p>
            <a:pPr marL="457200" indent="-457200">
              <a:lnSpc>
                <a:spcPts val="8200"/>
              </a:lnSpc>
              <a:buClr>
                <a:srgbClr val="0055D2"/>
              </a:buClr>
              <a:buFont typeface="Wingdings" panose="05000000000000000000" pitchFamily="2" charset="2"/>
              <a:buChar char="Ø"/>
            </a:pPr>
            <a:r>
              <a:rPr lang="en-US" altLang="zh-CN" sz="3200" dirty="0">
                <a:solidFill>
                  <a:schemeClr val="bg1">
                    <a:lumMod val="75000"/>
                  </a:schemeClr>
                </a:solidFill>
              </a:rPr>
              <a:t>Cache</a:t>
            </a:r>
            <a:r>
              <a:rPr lang="zh-CN" altLang="en-US" sz="3200" dirty="0">
                <a:solidFill>
                  <a:schemeClr val="bg1">
                    <a:lumMod val="75000"/>
                  </a:schemeClr>
                </a:solidFill>
              </a:rPr>
              <a:t>一致性</a:t>
            </a:r>
            <a:endParaRPr lang="en-US" altLang="zh-CN" sz="32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9E97838B-C666-4FF3-AB50-8BCC39D2D6CE}"/>
              </a:ext>
            </a:extLst>
          </p:cNvPr>
          <p:cNvGrpSpPr/>
          <p:nvPr/>
        </p:nvGrpSpPr>
        <p:grpSpPr>
          <a:xfrm>
            <a:off x="908365" y="278225"/>
            <a:ext cx="2287119" cy="830998"/>
            <a:chOff x="908363" y="278221"/>
            <a:chExt cx="2287119" cy="830997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C2A05078-9393-4A56-B4A0-40E0462BC455}"/>
                </a:ext>
              </a:extLst>
            </p:cNvPr>
            <p:cNvSpPr/>
            <p:nvPr/>
          </p:nvSpPr>
          <p:spPr>
            <a:xfrm>
              <a:off x="908363" y="801441"/>
              <a:ext cx="2287119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spc="15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Memory System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0313CE6E-0260-41DC-B741-6644E41D0F86}"/>
                </a:ext>
              </a:extLst>
            </p:cNvPr>
            <p:cNvSpPr/>
            <p:nvPr/>
          </p:nvSpPr>
          <p:spPr>
            <a:xfrm>
              <a:off x="1197484" y="278221"/>
              <a:ext cx="1698414" cy="5232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spc="15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存储系统</a:t>
              </a:r>
              <a:endPara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52149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自由: 形状 22"/>
          <p:cNvSpPr/>
          <p:nvPr/>
        </p:nvSpPr>
        <p:spPr bwMode="auto">
          <a:xfrm rot="12600000">
            <a:off x="628798" y="267712"/>
            <a:ext cx="166903" cy="731887"/>
          </a:xfrm>
          <a:custGeom>
            <a:avLst/>
            <a:gdLst>
              <a:gd name="connsiteX0" fmla="*/ 260214 w 260214"/>
              <a:gd name="connsiteY0" fmla="*/ 995963 h 1141060"/>
              <a:gd name="connsiteX1" fmla="*/ 0 w 260214"/>
              <a:gd name="connsiteY1" fmla="*/ 1141060 h 1141060"/>
              <a:gd name="connsiteX2" fmla="*/ 0 w 260214"/>
              <a:gd name="connsiteY2" fmla="*/ 146621 h 1141060"/>
              <a:gd name="connsiteX3" fmla="*/ 260214 w 260214"/>
              <a:gd name="connsiteY3" fmla="*/ 0 h 1141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214" h="1141060">
                <a:moveTo>
                  <a:pt x="260214" y="995963"/>
                </a:moveTo>
                <a:lnTo>
                  <a:pt x="0" y="1141060"/>
                </a:lnTo>
                <a:lnTo>
                  <a:pt x="0" y="146621"/>
                </a:lnTo>
                <a:lnTo>
                  <a:pt x="260214" y="0"/>
                </a:lnTo>
                <a:close/>
              </a:path>
            </a:pathLst>
          </a:custGeom>
          <a:solidFill>
            <a:srgbClr val="0075E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9E97838B-C666-4FF3-AB50-8BCC39D2D6CE}"/>
              </a:ext>
            </a:extLst>
          </p:cNvPr>
          <p:cNvGrpSpPr/>
          <p:nvPr/>
        </p:nvGrpSpPr>
        <p:grpSpPr>
          <a:xfrm>
            <a:off x="908364" y="278225"/>
            <a:ext cx="5568636" cy="830998"/>
            <a:chOff x="908362" y="278221"/>
            <a:chExt cx="5568636" cy="830997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C2A05078-9393-4A56-B4A0-40E0462BC455}"/>
                </a:ext>
              </a:extLst>
            </p:cNvPr>
            <p:cNvSpPr/>
            <p:nvPr/>
          </p:nvSpPr>
          <p:spPr>
            <a:xfrm>
              <a:off x="908362" y="801441"/>
              <a:ext cx="556863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spc="15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Category of Parallel Computer System Architecture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0313CE6E-0260-41DC-B741-6644E41D0F86}"/>
                </a:ext>
              </a:extLst>
            </p:cNvPr>
            <p:cNvSpPr/>
            <p:nvPr/>
          </p:nvSpPr>
          <p:spPr>
            <a:xfrm>
              <a:off x="1197484" y="278221"/>
              <a:ext cx="4493538" cy="5232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并行计算机系统结构的分类</a:t>
              </a: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8A908DF5-BF6D-4443-BA5C-32901756B0EA}"/>
              </a:ext>
            </a:extLst>
          </p:cNvPr>
          <p:cNvSpPr txBox="1"/>
          <p:nvPr/>
        </p:nvSpPr>
        <p:spPr>
          <a:xfrm>
            <a:off x="1061883" y="1282547"/>
            <a:ext cx="10078065" cy="4992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FF9900"/>
              </a:buClr>
              <a:buFont typeface="Wingdings" panose="05000000000000000000" pitchFamily="2" charset="2"/>
              <a:buChar char="p"/>
            </a:pP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Flynn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分类法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FF9900"/>
              </a:buClr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rgbClr val="0066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SISD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，单指令流单数据流，例如，普通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CPU</a:t>
            </a:r>
          </a:p>
          <a:p>
            <a:pPr marL="800100" lvl="1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FF9900"/>
              </a:buClr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rgbClr val="0066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SIMD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，单指令流多数据流，例如，向量处理器，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GPU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0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SIMT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FF9900"/>
              </a:buClr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rgbClr val="0066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MISD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，多指令流单数据流，只是概念模型，不存在这种计算平台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FF9900"/>
              </a:buClr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rgbClr val="0066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MIMD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，多指令流多数据流，例如，多核处理器，多处理器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FF9900"/>
              </a:buClr>
              <a:buFont typeface="Wingdings" panose="05000000000000000000" pitchFamily="2" charset="2"/>
              <a:buChar char="p"/>
            </a:pP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MIMD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已成为通用多处理机系统结构的选择，原因：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FF9900"/>
              </a:buClr>
              <a:buFont typeface="Wingdings" panose="05000000000000000000" pitchFamily="2" charset="2"/>
              <a:buChar char="ü"/>
            </a:pP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MIMD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具有灵活性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FF9900"/>
              </a:buClr>
              <a:buFont typeface="Wingdings" panose="05000000000000000000" pitchFamily="2" charset="2"/>
              <a:buChar char="ü"/>
            </a:pP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MIMD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可以充分利用商品化微处理器在性能价格比方面的优势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527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自由: 形状 22"/>
          <p:cNvSpPr/>
          <p:nvPr/>
        </p:nvSpPr>
        <p:spPr bwMode="auto">
          <a:xfrm rot="12600000">
            <a:off x="628798" y="267712"/>
            <a:ext cx="166903" cy="731887"/>
          </a:xfrm>
          <a:custGeom>
            <a:avLst/>
            <a:gdLst>
              <a:gd name="connsiteX0" fmla="*/ 260214 w 260214"/>
              <a:gd name="connsiteY0" fmla="*/ 995963 h 1141060"/>
              <a:gd name="connsiteX1" fmla="*/ 0 w 260214"/>
              <a:gd name="connsiteY1" fmla="*/ 1141060 h 1141060"/>
              <a:gd name="connsiteX2" fmla="*/ 0 w 260214"/>
              <a:gd name="connsiteY2" fmla="*/ 146621 h 1141060"/>
              <a:gd name="connsiteX3" fmla="*/ 260214 w 260214"/>
              <a:gd name="connsiteY3" fmla="*/ 0 h 1141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214" h="1141060">
                <a:moveTo>
                  <a:pt x="260214" y="995963"/>
                </a:moveTo>
                <a:lnTo>
                  <a:pt x="0" y="1141060"/>
                </a:lnTo>
                <a:lnTo>
                  <a:pt x="0" y="146621"/>
                </a:lnTo>
                <a:lnTo>
                  <a:pt x="260214" y="0"/>
                </a:lnTo>
                <a:close/>
              </a:path>
            </a:pathLst>
          </a:custGeom>
          <a:solidFill>
            <a:srgbClr val="0075E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9E97838B-C666-4FF3-AB50-8BCC39D2D6CE}"/>
              </a:ext>
            </a:extLst>
          </p:cNvPr>
          <p:cNvGrpSpPr/>
          <p:nvPr/>
        </p:nvGrpSpPr>
        <p:grpSpPr>
          <a:xfrm>
            <a:off x="908364" y="278225"/>
            <a:ext cx="2576928" cy="830999"/>
            <a:chOff x="908362" y="278221"/>
            <a:chExt cx="2576928" cy="830998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C2A05078-9393-4A56-B4A0-40E0462BC455}"/>
                </a:ext>
              </a:extLst>
            </p:cNvPr>
            <p:cNvSpPr/>
            <p:nvPr/>
          </p:nvSpPr>
          <p:spPr>
            <a:xfrm>
              <a:off x="908362" y="801442"/>
              <a:ext cx="245532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spc="15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Category of MIMD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0313CE6E-0260-41DC-B741-6644E41D0F86}"/>
                </a:ext>
              </a:extLst>
            </p:cNvPr>
            <p:cNvSpPr/>
            <p:nvPr/>
          </p:nvSpPr>
          <p:spPr>
            <a:xfrm>
              <a:off x="1197484" y="278221"/>
              <a:ext cx="2287806" cy="5232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MIMD</a:t>
              </a:r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的分类</a:t>
              </a: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8A908DF5-BF6D-4443-BA5C-32901756B0EA}"/>
              </a:ext>
            </a:extLst>
          </p:cNvPr>
          <p:cNvSpPr txBox="1"/>
          <p:nvPr/>
        </p:nvSpPr>
        <p:spPr>
          <a:xfrm>
            <a:off x="1061883" y="1282547"/>
            <a:ext cx="10078065" cy="4838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FF9900"/>
              </a:buClr>
              <a:buFont typeface="Wingdings" panose="05000000000000000000" pitchFamily="2" charset="2"/>
              <a:buChar char="p"/>
            </a:pPr>
            <a:r>
              <a:rPr lang="zh-CN" altLang="en-US" sz="2400" b="1" dirty="0">
                <a:solidFill>
                  <a:srgbClr val="0066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集中式共享存储器结构</a:t>
            </a:r>
            <a:endParaRPr lang="en-US" altLang="zh-CN" sz="2400" b="1" dirty="0">
              <a:solidFill>
                <a:srgbClr val="0066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FF9900"/>
              </a:buClr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最多由几十个处理器构成，各处理器共享一个集中式的物理存储器。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FF9900"/>
              </a:buClr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这类机器有时被称为</a:t>
            </a:r>
            <a:r>
              <a:rPr lang="en-US" altLang="zh-CN" sz="20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SMP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Symmetric shared-memory </a:t>
            </a:r>
            <a:r>
              <a:rPr lang="en-US" altLang="zh-CN" sz="20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MultiProcessor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，对称式共享多处理器）或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UMA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Uniform Memory Access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）。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FF9900"/>
              </a:buClr>
              <a:buFont typeface="Wingdings" panose="05000000000000000000" pitchFamily="2" charset="2"/>
              <a:buChar char="p"/>
            </a:pPr>
            <a:r>
              <a:rPr lang="zh-CN" altLang="en-US" sz="2400" b="1" dirty="0">
                <a:solidFill>
                  <a:srgbClr val="0066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分布式存储器结构</a:t>
            </a:r>
            <a:endParaRPr lang="en-US" altLang="zh-CN" sz="2400" b="1" dirty="0">
              <a:solidFill>
                <a:srgbClr val="0066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FF9900"/>
              </a:buClr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存储器在物理上是分布的。 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FF9900"/>
              </a:buClr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每个节点包含：处理器、存储器、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I/O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、互连网络接口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FF9900"/>
              </a:buClr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分布式存储器结构</a:t>
            </a:r>
            <a:r>
              <a:rPr lang="zh-CN" altLang="en-US" sz="2000" b="1" dirty="0">
                <a:solidFill>
                  <a:srgbClr val="FF00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优于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集中式共享存储器结构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88255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自由: 形状 22"/>
          <p:cNvSpPr/>
          <p:nvPr/>
        </p:nvSpPr>
        <p:spPr bwMode="auto">
          <a:xfrm rot="12600000">
            <a:off x="628798" y="267712"/>
            <a:ext cx="166903" cy="731887"/>
          </a:xfrm>
          <a:custGeom>
            <a:avLst/>
            <a:gdLst>
              <a:gd name="connsiteX0" fmla="*/ 260214 w 260214"/>
              <a:gd name="connsiteY0" fmla="*/ 995963 h 1141060"/>
              <a:gd name="connsiteX1" fmla="*/ 0 w 260214"/>
              <a:gd name="connsiteY1" fmla="*/ 1141060 h 1141060"/>
              <a:gd name="connsiteX2" fmla="*/ 0 w 260214"/>
              <a:gd name="connsiteY2" fmla="*/ 146621 h 1141060"/>
              <a:gd name="connsiteX3" fmla="*/ 260214 w 260214"/>
              <a:gd name="connsiteY3" fmla="*/ 0 h 1141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214" h="1141060">
                <a:moveTo>
                  <a:pt x="260214" y="995963"/>
                </a:moveTo>
                <a:lnTo>
                  <a:pt x="0" y="1141060"/>
                </a:lnTo>
                <a:lnTo>
                  <a:pt x="0" y="146621"/>
                </a:lnTo>
                <a:lnTo>
                  <a:pt x="260214" y="0"/>
                </a:lnTo>
                <a:close/>
              </a:path>
            </a:pathLst>
          </a:custGeom>
          <a:solidFill>
            <a:srgbClr val="0075E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9E97838B-C666-4FF3-AB50-8BCC39D2D6CE}"/>
              </a:ext>
            </a:extLst>
          </p:cNvPr>
          <p:cNvGrpSpPr/>
          <p:nvPr/>
        </p:nvGrpSpPr>
        <p:grpSpPr>
          <a:xfrm>
            <a:off x="908364" y="278225"/>
            <a:ext cx="2576928" cy="830999"/>
            <a:chOff x="908362" y="278221"/>
            <a:chExt cx="2576928" cy="830998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C2A05078-9393-4A56-B4A0-40E0462BC455}"/>
                </a:ext>
              </a:extLst>
            </p:cNvPr>
            <p:cNvSpPr/>
            <p:nvPr/>
          </p:nvSpPr>
          <p:spPr>
            <a:xfrm>
              <a:off x="908362" y="801442"/>
              <a:ext cx="245532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spc="15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Category of MIMD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0313CE6E-0260-41DC-B741-6644E41D0F86}"/>
                </a:ext>
              </a:extLst>
            </p:cNvPr>
            <p:cNvSpPr/>
            <p:nvPr/>
          </p:nvSpPr>
          <p:spPr>
            <a:xfrm>
              <a:off x="1197484" y="278221"/>
              <a:ext cx="2287806" cy="5232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MIMD</a:t>
              </a:r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的分类</a:t>
              </a:r>
            </a:p>
          </p:txBody>
        </p:sp>
      </p:grpSp>
      <p:sp>
        <p:nvSpPr>
          <p:cNvPr id="7" name="Rectangle 7">
            <a:extLst>
              <a:ext uri="{FF2B5EF4-FFF2-40B4-BE49-F238E27FC236}">
                <a16:creationId xmlns:a16="http://schemas.microsoft.com/office/drawing/2014/main" id="{B39428FD-0B8F-4D6C-B253-B6A7375B4E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4264" y="2001814"/>
            <a:ext cx="4862879" cy="3179786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4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 b="1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2600">
              <a:solidFill>
                <a:schemeClr val="tx1"/>
              </a:solidFill>
            </a:endParaRPr>
          </a:p>
        </p:txBody>
      </p:sp>
      <p:graphicFrame>
        <p:nvGraphicFramePr>
          <p:cNvPr id="9" name="Object 4">
            <a:extLst>
              <a:ext uri="{FF2B5EF4-FFF2-40B4-BE49-F238E27FC236}">
                <a16:creationId xmlns:a16="http://schemas.microsoft.com/office/drawing/2014/main" id="{75E0C1EA-498B-4B1C-88EA-C84206B600B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9964461"/>
              </p:ext>
            </p:extLst>
          </p:nvPr>
        </p:nvGraphicFramePr>
        <p:xfrm>
          <a:off x="908364" y="2157389"/>
          <a:ext cx="5723219" cy="29018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06" name="Document" r:id="rId4" imgW="5283708" imgH="2476500" progId="Word.Document.8">
                  <p:embed/>
                </p:oleObj>
              </mc:Choice>
              <mc:Fallback>
                <p:oleObj name="Document" r:id="rId4" imgW="5283708" imgH="2476500" progId="Word.Document.8">
                  <p:embed/>
                  <p:pic>
                    <p:nvPicPr>
                      <p:cNvPr id="1024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8364" y="2157389"/>
                        <a:ext cx="5723219" cy="29018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7">
            <a:extLst>
              <a:ext uri="{FF2B5EF4-FFF2-40B4-BE49-F238E27FC236}">
                <a16:creationId xmlns:a16="http://schemas.microsoft.com/office/drawing/2014/main" id="{ACBD5786-116C-4374-B04F-B808659447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8199" y="2001814"/>
            <a:ext cx="4462458" cy="3179786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4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 b="1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2600">
              <a:solidFill>
                <a:schemeClr val="tx1"/>
              </a:solidFill>
            </a:endParaRPr>
          </a:p>
        </p:txBody>
      </p:sp>
      <p:graphicFrame>
        <p:nvGraphicFramePr>
          <p:cNvPr id="14" name="Object 4">
            <a:extLst>
              <a:ext uri="{FF2B5EF4-FFF2-40B4-BE49-F238E27FC236}">
                <a16:creationId xmlns:a16="http://schemas.microsoft.com/office/drawing/2014/main" id="{5108A839-B241-4785-A1C7-CF398922552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2788715"/>
              </p:ext>
            </p:extLst>
          </p:nvPr>
        </p:nvGraphicFramePr>
        <p:xfrm>
          <a:off x="6596973" y="2146277"/>
          <a:ext cx="4641768" cy="29675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07" name="文档" r:id="rId6" imgW="5269962" imgH="3368207" progId="Word.Document.8">
                  <p:embed/>
                </p:oleObj>
              </mc:Choice>
              <mc:Fallback>
                <p:oleObj name="文档" r:id="rId6" imgW="5269962" imgH="3368207" progId="Word.Document.8">
                  <p:embed/>
                  <p:pic>
                    <p:nvPicPr>
                      <p:cNvPr id="1229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96973" y="2146277"/>
                        <a:ext cx="4641768" cy="29675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文本框 14">
            <a:extLst>
              <a:ext uri="{FF2B5EF4-FFF2-40B4-BE49-F238E27FC236}">
                <a16:creationId xmlns:a16="http://schemas.microsoft.com/office/drawing/2014/main" id="{522A30F8-09CC-4264-B249-3BB0A76720FB}"/>
              </a:ext>
            </a:extLst>
          </p:cNvPr>
          <p:cNvSpPr txBox="1"/>
          <p:nvPr/>
        </p:nvSpPr>
        <p:spPr>
          <a:xfrm>
            <a:off x="1880861" y="5514005"/>
            <a:ext cx="32088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800" b="1" dirty="0">
                <a:solidFill>
                  <a:srgbClr val="0066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集中式共享存储器结构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A76330F-B8B9-4CB2-AB23-F3928CAAF45B}"/>
              </a:ext>
            </a:extLst>
          </p:cNvPr>
          <p:cNvSpPr txBox="1"/>
          <p:nvPr/>
        </p:nvSpPr>
        <p:spPr>
          <a:xfrm>
            <a:off x="7313426" y="5514005"/>
            <a:ext cx="32088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800" b="1" dirty="0">
                <a:solidFill>
                  <a:srgbClr val="0066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分布式存储器结构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43305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自由: 形状 22"/>
          <p:cNvSpPr/>
          <p:nvPr/>
        </p:nvSpPr>
        <p:spPr bwMode="auto">
          <a:xfrm rot="12600000">
            <a:off x="628798" y="267712"/>
            <a:ext cx="166903" cy="731887"/>
          </a:xfrm>
          <a:custGeom>
            <a:avLst/>
            <a:gdLst>
              <a:gd name="connsiteX0" fmla="*/ 260214 w 260214"/>
              <a:gd name="connsiteY0" fmla="*/ 995963 h 1141060"/>
              <a:gd name="connsiteX1" fmla="*/ 0 w 260214"/>
              <a:gd name="connsiteY1" fmla="*/ 1141060 h 1141060"/>
              <a:gd name="connsiteX2" fmla="*/ 0 w 260214"/>
              <a:gd name="connsiteY2" fmla="*/ 146621 h 1141060"/>
              <a:gd name="connsiteX3" fmla="*/ 260214 w 260214"/>
              <a:gd name="connsiteY3" fmla="*/ 0 h 1141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214" h="1141060">
                <a:moveTo>
                  <a:pt x="260214" y="995963"/>
                </a:moveTo>
                <a:lnTo>
                  <a:pt x="0" y="1141060"/>
                </a:lnTo>
                <a:lnTo>
                  <a:pt x="0" y="146621"/>
                </a:lnTo>
                <a:lnTo>
                  <a:pt x="260214" y="0"/>
                </a:lnTo>
                <a:close/>
              </a:path>
            </a:pathLst>
          </a:custGeom>
          <a:solidFill>
            <a:srgbClr val="0075E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A908DF5-BF6D-4443-BA5C-32901756B0EA}"/>
              </a:ext>
            </a:extLst>
          </p:cNvPr>
          <p:cNvSpPr txBox="1"/>
          <p:nvPr/>
        </p:nvSpPr>
        <p:spPr>
          <a:xfrm>
            <a:off x="1061883" y="1282547"/>
            <a:ext cx="10078065" cy="5084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FF9900"/>
              </a:buClr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将存储器分布到各结点有两个优点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FF9900"/>
              </a:buClr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如果访存是针对本结点的局部存储器，则可降低对存储器和互连网络的带宽要求。</a:t>
            </a:r>
          </a:p>
          <a:p>
            <a:pPr marL="800100" lvl="1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FF9900"/>
              </a:buClr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对本地存储器的访问延迟时间小。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FF9900"/>
              </a:buClr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最主要的缺点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FF9900"/>
              </a:buClr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处理器之间的通信较为复杂，且各处理器之间访问延迟较大。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FF9900"/>
              </a:buClr>
              <a:buFont typeface="Wingdings" panose="05000000000000000000" pitchFamily="2" charset="2"/>
              <a:buChar char="p"/>
            </a:pPr>
            <a:r>
              <a:rPr lang="zh-CN" altLang="en-US" sz="2400" b="1" dirty="0">
                <a:solidFill>
                  <a:srgbClr val="FF00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簇：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超级结点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FF9900"/>
              </a:buClr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每个结点内包含个数较少（例如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～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8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）的处理器。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FF9900"/>
              </a:buClr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处理器之间可采用另一种互连技术（例如总线）相互连接形成簇。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AB9DD4DF-91F8-4914-A224-457D65DE73A3}"/>
              </a:ext>
            </a:extLst>
          </p:cNvPr>
          <p:cNvGrpSpPr/>
          <p:nvPr/>
        </p:nvGrpSpPr>
        <p:grpSpPr>
          <a:xfrm>
            <a:off x="908364" y="278225"/>
            <a:ext cx="2576928" cy="830999"/>
            <a:chOff x="908362" y="278221"/>
            <a:chExt cx="2576928" cy="830998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C35DDDE9-6C45-4410-934E-3CA36C467D37}"/>
                </a:ext>
              </a:extLst>
            </p:cNvPr>
            <p:cNvSpPr/>
            <p:nvPr/>
          </p:nvSpPr>
          <p:spPr>
            <a:xfrm>
              <a:off x="908362" y="801442"/>
              <a:ext cx="245532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spc="15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Category of MIMD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484CD6B2-5B4F-4E5F-BA6B-D9532978C4ED}"/>
                </a:ext>
              </a:extLst>
            </p:cNvPr>
            <p:cNvSpPr/>
            <p:nvPr/>
          </p:nvSpPr>
          <p:spPr>
            <a:xfrm>
              <a:off x="1197484" y="278221"/>
              <a:ext cx="2287806" cy="5232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MIMD</a:t>
              </a:r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的分类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83165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自由: 形状 22"/>
          <p:cNvSpPr/>
          <p:nvPr/>
        </p:nvSpPr>
        <p:spPr bwMode="auto">
          <a:xfrm rot="12600000">
            <a:off x="628798" y="267712"/>
            <a:ext cx="166903" cy="731887"/>
          </a:xfrm>
          <a:custGeom>
            <a:avLst/>
            <a:gdLst>
              <a:gd name="connsiteX0" fmla="*/ 260214 w 260214"/>
              <a:gd name="connsiteY0" fmla="*/ 995963 h 1141060"/>
              <a:gd name="connsiteX1" fmla="*/ 0 w 260214"/>
              <a:gd name="connsiteY1" fmla="*/ 1141060 h 1141060"/>
              <a:gd name="connsiteX2" fmla="*/ 0 w 260214"/>
              <a:gd name="connsiteY2" fmla="*/ 146621 h 1141060"/>
              <a:gd name="connsiteX3" fmla="*/ 260214 w 260214"/>
              <a:gd name="connsiteY3" fmla="*/ 0 h 1141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214" h="1141060">
                <a:moveTo>
                  <a:pt x="260214" y="995963"/>
                </a:moveTo>
                <a:lnTo>
                  <a:pt x="0" y="1141060"/>
                </a:lnTo>
                <a:lnTo>
                  <a:pt x="0" y="146621"/>
                </a:lnTo>
                <a:lnTo>
                  <a:pt x="260214" y="0"/>
                </a:lnTo>
                <a:close/>
              </a:path>
            </a:pathLst>
          </a:custGeom>
          <a:solidFill>
            <a:srgbClr val="0075E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A908DF5-BF6D-4443-BA5C-32901756B0EA}"/>
              </a:ext>
            </a:extLst>
          </p:cNvPr>
          <p:cNvSpPr txBox="1"/>
          <p:nvPr/>
        </p:nvSpPr>
        <p:spPr>
          <a:xfrm>
            <a:off x="1061883" y="1282547"/>
            <a:ext cx="10078065" cy="3361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FF9900"/>
              </a:buClr>
              <a:buFont typeface="Wingdings" panose="05000000000000000000" pitchFamily="2" charset="2"/>
              <a:buChar char="p"/>
            </a:pPr>
            <a:r>
              <a:rPr lang="zh-CN" altLang="en-US" sz="2400" b="1" dirty="0">
                <a:solidFill>
                  <a:srgbClr val="0066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共享地址空间</a:t>
            </a:r>
            <a:endParaRPr lang="en-US" altLang="zh-CN" sz="2400" b="1" dirty="0">
              <a:solidFill>
                <a:srgbClr val="0066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FF9900"/>
              </a:buClr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物理上分离的所有存储器作为一个</a:t>
            </a:r>
            <a:r>
              <a:rPr lang="zh-CN" altLang="en-US" sz="2000" b="1" dirty="0">
                <a:solidFill>
                  <a:srgbClr val="FF00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统一的共享逻辑空间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进行编址。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FF9900"/>
              </a:buClr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任何一个处理器可以访问该共享空间中的任何一个单元（如果它具有访问权），而且不同处理器上的同一个物理地址指向的是同一个存储单元。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FF9900"/>
              </a:buClr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这类计算机被称为分布式共享存储器系统（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DSM: Distributed Shared-Memory)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或</a:t>
            </a:r>
            <a:r>
              <a:rPr lang="en-US" altLang="zh-CN" sz="20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NUMA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0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NUMA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 Non-Uniform Memory Access)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AB9DD4DF-91F8-4914-A224-457D65DE73A3}"/>
              </a:ext>
            </a:extLst>
          </p:cNvPr>
          <p:cNvGrpSpPr/>
          <p:nvPr/>
        </p:nvGrpSpPr>
        <p:grpSpPr>
          <a:xfrm>
            <a:off x="908364" y="278225"/>
            <a:ext cx="6493922" cy="830999"/>
            <a:chOff x="908362" y="278221"/>
            <a:chExt cx="6493922" cy="830998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C35DDDE9-6C45-4410-934E-3CA36C467D37}"/>
                </a:ext>
              </a:extLst>
            </p:cNvPr>
            <p:cNvSpPr/>
            <p:nvPr/>
          </p:nvSpPr>
          <p:spPr>
            <a:xfrm>
              <a:off x="908362" y="801442"/>
              <a:ext cx="649392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spc="15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Memory System Architecture and Communication Mechanism 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484CD6B2-5B4F-4E5F-BA6B-D9532978C4ED}"/>
                </a:ext>
              </a:extLst>
            </p:cNvPr>
            <p:cNvSpPr/>
            <p:nvPr/>
          </p:nvSpPr>
          <p:spPr>
            <a:xfrm>
              <a:off x="1197484" y="278221"/>
              <a:ext cx="4493538" cy="5232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存储器系统结构和通信机制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10684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自由: 形状 22"/>
          <p:cNvSpPr/>
          <p:nvPr/>
        </p:nvSpPr>
        <p:spPr bwMode="auto">
          <a:xfrm rot="12600000">
            <a:off x="628798" y="267712"/>
            <a:ext cx="166903" cy="731887"/>
          </a:xfrm>
          <a:custGeom>
            <a:avLst/>
            <a:gdLst>
              <a:gd name="connsiteX0" fmla="*/ 260214 w 260214"/>
              <a:gd name="connsiteY0" fmla="*/ 995963 h 1141060"/>
              <a:gd name="connsiteX1" fmla="*/ 0 w 260214"/>
              <a:gd name="connsiteY1" fmla="*/ 1141060 h 1141060"/>
              <a:gd name="connsiteX2" fmla="*/ 0 w 260214"/>
              <a:gd name="connsiteY2" fmla="*/ 146621 h 1141060"/>
              <a:gd name="connsiteX3" fmla="*/ 260214 w 260214"/>
              <a:gd name="connsiteY3" fmla="*/ 0 h 1141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214" h="1141060">
                <a:moveTo>
                  <a:pt x="260214" y="995963"/>
                </a:moveTo>
                <a:lnTo>
                  <a:pt x="0" y="1141060"/>
                </a:lnTo>
                <a:lnTo>
                  <a:pt x="0" y="146621"/>
                </a:lnTo>
                <a:lnTo>
                  <a:pt x="260214" y="0"/>
                </a:lnTo>
                <a:close/>
              </a:path>
            </a:pathLst>
          </a:custGeom>
          <a:solidFill>
            <a:srgbClr val="0075E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A908DF5-BF6D-4443-BA5C-32901756B0EA}"/>
              </a:ext>
            </a:extLst>
          </p:cNvPr>
          <p:cNvSpPr txBox="1"/>
          <p:nvPr/>
        </p:nvSpPr>
        <p:spPr>
          <a:xfrm>
            <a:off x="1061883" y="1282547"/>
            <a:ext cx="10078065" cy="4069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FF9900"/>
              </a:buClr>
              <a:buFont typeface="Wingdings" panose="05000000000000000000" pitchFamily="2" charset="2"/>
              <a:buChar char="p"/>
            </a:pPr>
            <a:r>
              <a:rPr lang="zh-CN" altLang="en-US" sz="2400" b="1" dirty="0">
                <a:solidFill>
                  <a:srgbClr val="0066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把每个结点中的存储器编址为一个独立的地址空间，不同结点中的地址空间之间是相互独立的。</a:t>
            </a:r>
            <a:endParaRPr lang="en-US" altLang="zh-CN" sz="2400" b="1" dirty="0">
              <a:solidFill>
                <a:srgbClr val="0066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FF9900"/>
              </a:buClr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整个系统的地址空间由</a:t>
            </a:r>
            <a:r>
              <a:rPr lang="zh-CN" altLang="en-US" sz="2000" b="1" dirty="0">
                <a:solidFill>
                  <a:srgbClr val="FF00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多个独立的地址空间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构成。</a:t>
            </a:r>
          </a:p>
          <a:p>
            <a:pPr marL="800100" lvl="1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FF9900"/>
              </a:buClr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每个结点中的存储器只能由本地的处理器进行访问，远程的处理器不能直接对其进行访问。 </a:t>
            </a:r>
          </a:p>
          <a:p>
            <a:pPr marL="800100" lvl="1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FF9900"/>
              </a:buClr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每一个处理器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存储器模块实际上是一台单独的计算机，因此，现在的这种机器多以集群的形式存在。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AB9DD4DF-91F8-4914-A224-457D65DE73A3}"/>
              </a:ext>
            </a:extLst>
          </p:cNvPr>
          <p:cNvGrpSpPr/>
          <p:nvPr/>
        </p:nvGrpSpPr>
        <p:grpSpPr>
          <a:xfrm>
            <a:off x="908364" y="278225"/>
            <a:ext cx="6493922" cy="830999"/>
            <a:chOff x="908362" y="278221"/>
            <a:chExt cx="6493922" cy="830998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C35DDDE9-6C45-4410-934E-3CA36C467D37}"/>
                </a:ext>
              </a:extLst>
            </p:cNvPr>
            <p:cNvSpPr/>
            <p:nvPr/>
          </p:nvSpPr>
          <p:spPr>
            <a:xfrm>
              <a:off x="908362" y="801442"/>
              <a:ext cx="649392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spc="15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Memory System Architecture and Communication Mechanism 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484CD6B2-5B4F-4E5F-BA6B-D9532978C4ED}"/>
                </a:ext>
              </a:extLst>
            </p:cNvPr>
            <p:cNvSpPr/>
            <p:nvPr/>
          </p:nvSpPr>
          <p:spPr>
            <a:xfrm>
              <a:off x="1197484" y="278221"/>
              <a:ext cx="4493538" cy="5232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存储器系统结构和通信机制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546286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自由: 形状 22"/>
          <p:cNvSpPr/>
          <p:nvPr/>
        </p:nvSpPr>
        <p:spPr bwMode="auto">
          <a:xfrm rot="12600000">
            <a:off x="628798" y="267712"/>
            <a:ext cx="166903" cy="731887"/>
          </a:xfrm>
          <a:custGeom>
            <a:avLst/>
            <a:gdLst>
              <a:gd name="connsiteX0" fmla="*/ 260214 w 260214"/>
              <a:gd name="connsiteY0" fmla="*/ 995963 h 1141060"/>
              <a:gd name="connsiteX1" fmla="*/ 0 w 260214"/>
              <a:gd name="connsiteY1" fmla="*/ 1141060 h 1141060"/>
              <a:gd name="connsiteX2" fmla="*/ 0 w 260214"/>
              <a:gd name="connsiteY2" fmla="*/ 146621 h 1141060"/>
              <a:gd name="connsiteX3" fmla="*/ 260214 w 260214"/>
              <a:gd name="connsiteY3" fmla="*/ 0 h 1141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214" h="1141060">
                <a:moveTo>
                  <a:pt x="260214" y="995963"/>
                </a:moveTo>
                <a:lnTo>
                  <a:pt x="0" y="1141060"/>
                </a:lnTo>
                <a:lnTo>
                  <a:pt x="0" y="146621"/>
                </a:lnTo>
                <a:lnTo>
                  <a:pt x="260214" y="0"/>
                </a:lnTo>
                <a:close/>
              </a:path>
            </a:pathLst>
          </a:custGeom>
          <a:solidFill>
            <a:srgbClr val="0075E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A908DF5-BF6D-4443-BA5C-32901756B0EA}"/>
              </a:ext>
            </a:extLst>
          </p:cNvPr>
          <p:cNvSpPr txBox="1"/>
          <p:nvPr/>
        </p:nvSpPr>
        <p:spPr>
          <a:xfrm>
            <a:off x="1061883" y="1282547"/>
            <a:ext cx="10078065" cy="5453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FF9900"/>
              </a:buClr>
              <a:buFont typeface="Wingdings" panose="05000000000000000000" pitchFamily="2" charset="2"/>
              <a:buChar char="p"/>
            </a:pPr>
            <a:r>
              <a:rPr lang="zh-CN" altLang="en-US" sz="2400" b="1" dirty="0">
                <a:solidFill>
                  <a:srgbClr val="0066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共享存储器通信机制</a:t>
            </a:r>
            <a:endParaRPr lang="en-US" altLang="zh-CN" sz="2400" b="1" dirty="0">
              <a:solidFill>
                <a:srgbClr val="0066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FF9900"/>
              </a:buClr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共享地址空间的计算机系统采用。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FF9900"/>
              </a:buClr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处理器之间是通过用</a:t>
            </a:r>
            <a:r>
              <a:rPr lang="en-US" altLang="zh-CN" sz="2000" b="1" dirty="0">
                <a:solidFill>
                  <a:srgbClr val="FF00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load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000" b="1" dirty="0">
                <a:solidFill>
                  <a:srgbClr val="FF00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store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指令对相同存储器地址进行读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写操作来实现的。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FF9900"/>
              </a:buClr>
              <a:buFont typeface="Wingdings" panose="05000000000000000000" pitchFamily="2" charset="2"/>
              <a:buChar char="p"/>
            </a:pPr>
            <a:r>
              <a:rPr lang="zh-CN" altLang="en-US" sz="2400" b="1" dirty="0">
                <a:solidFill>
                  <a:srgbClr val="0066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消息传递通信机制</a:t>
            </a:r>
            <a:endParaRPr lang="en-US" altLang="zh-CN" sz="2400" b="1" dirty="0">
              <a:solidFill>
                <a:srgbClr val="0066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FF9900"/>
              </a:buClr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多个独立地址空间的计算机采用。 </a:t>
            </a:r>
          </a:p>
          <a:p>
            <a:pPr marL="800100" lvl="1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FF9900"/>
              </a:buClr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通过处理器间显式地传递消息来完成。</a:t>
            </a:r>
          </a:p>
          <a:p>
            <a:pPr marL="800100" lvl="1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FF9900"/>
              </a:buClr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消息传递多处理机中，处理器之间是通过发送消息来进行通信的，这些消息请求进行某些操作或者传送数据。 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FF9900"/>
              </a:buClr>
              <a:buFont typeface="Wingdings" panose="05000000000000000000" pitchFamily="2" charset="2"/>
              <a:buChar char="Ø"/>
            </a:pP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AB9DD4DF-91F8-4914-A224-457D65DE73A3}"/>
              </a:ext>
            </a:extLst>
          </p:cNvPr>
          <p:cNvGrpSpPr/>
          <p:nvPr/>
        </p:nvGrpSpPr>
        <p:grpSpPr>
          <a:xfrm>
            <a:off x="908364" y="278225"/>
            <a:ext cx="6493922" cy="830999"/>
            <a:chOff x="908362" y="278221"/>
            <a:chExt cx="6493922" cy="830998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C35DDDE9-6C45-4410-934E-3CA36C467D37}"/>
                </a:ext>
              </a:extLst>
            </p:cNvPr>
            <p:cNvSpPr/>
            <p:nvPr/>
          </p:nvSpPr>
          <p:spPr>
            <a:xfrm>
              <a:off x="908362" y="801442"/>
              <a:ext cx="649392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spc="15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Memory System Architecture and Communication Mechanism 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484CD6B2-5B4F-4E5F-BA6B-D9532978C4ED}"/>
                </a:ext>
              </a:extLst>
            </p:cNvPr>
            <p:cNvSpPr/>
            <p:nvPr/>
          </p:nvSpPr>
          <p:spPr>
            <a:xfrm>
              <a:off x="1197484" y="278221"/>
              <a:ext cx="4493538" cy="5232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存储器系统结构和通信机制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180898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自由: 形状 22"/>
          <p:cNvSpPr/>
          <p:nvPr/>
        </p:nvSpPr>
        <p:spPr bwMode="auto">
          <a:xfrm rot="12600000">
            <a:off x="628798" y="267712"/>
            <a:ext cx="166903" cy="731887"/>
          </a:xfrm>
          <a:custGeom>
            <a:avLst/>
            <a:gdLst>
              <a:gd name="connsiteX0" fmla="*/ 260214 w 260214"/>
              <a:gd name="connsiteY0" fmla="*/ 995963 h 1141060"/>
              <a:gd name="connsiteX1" fmla="*/ 0 w 260214"/>
              <a:gd name="connsiteY1" fmla="*/ 1141060 h 1141060"/>
              <a:gd name="connsiteX2" fmla="*/ 0 w 260214"/>
              <a:gd name="connsiteY2" fmla="*/ 146621 h 1141060"/>
              <a:gd name="connsiteX3" fmla="*/ 260214 w 260214"/>
              <a:gd name="connsiteY3" fmla="*/ 0 h 1141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214" h="1141060">
                <a:moveTo>
                  <a:pt x="260214" y="995963"/>
                </a:moveTo>
                <a:lnTo>
                  <a:pt x="0" y="1141060"/>
                </a:lnTo>
                <a:lnTo>
                  <a:pt x="0" y="146621"/>
                </a:lnTo>
                <a:lnTo>
                  <a:pt x="260214" y="0"/>
                </a:lnTo>
                <a:close/>
              </a:path>
            </a:pathLst>
          </a:custGeom>
          <a:solidFill>
            <a:srgbClr val="0075E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A908DF5-BF6D-4443-BA5C-32901756B0EA}"/>
              </a:ext>
            </a:extLst>
          </p:cNvPr>
          <p:cNvSpPr txBox="1"/>
          <p:nvPr/>
        </p:nvSpPr>
        <p:spPr>
          <a:xfrm>
            <a:off x="1061883" y="1282551"/>
            <a:ext cx="10078065" cy="3555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FF9900"/>
              </a:buClr>
              <a:buFont typeface="Wingdings" panose="05000000000000000000" pitchFamily="2" charset="2"/>
              <a:buChar char="p"/>
            </a:pP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允许共享数据进入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Cache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，就可能出现多个处理器的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Cache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中都有同一存储块的副本。</a:t>
            </a:r>
            <a:endParaRPr lang="en-US" altLang="zh-CN" sz="2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FF9900"/>
              </a:buClr>
              <a:buFont typeface="Wingdings" panose="05000000000000000000" pitchFamily="2" charset="2"/>
              <a:buChar char="p"/>
            </a:pPr>
            <a:endParaRPr lang="en-US" altLang="zh-CN" sz="2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FF9900"/>
              </a:buClr>
              <a:buFont typeface="Wingdings" panose="05000000000000000000" pitchFamily="2" charset="2"/>
              <a:buChar char="p"/>
            </a:pP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当其中某个处理器对其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Cache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中的数据进行修改后，就会使得其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Cache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中的数据与其他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Cache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中的数据不一致。 </a:t>
            </a:r>
            <a:endParaRPr lang="en-US" altLang="zh-CN" sz="2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AB9DD4DF-91F8-4914-A224-457D65DE73A3}"/>
              </a:ext>
            </a:extLst>
          </p:cNvPr>
          <p:cNvGrpSpPr/>
          <p:nvPr/>
        </p:nvGrpSpPr>
        <p:grpSpPr>
          <a:xfrm>
            <a:off x="908364" y="278225"/>
            <a:ext cx="4556265" cy="830999"/>
            <a:chOff x="908362" y="278221"/>
            <a:chExt cx="4556265" cy="830998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C35DDDE9-6C45-4410-934E-3CA36C467D37}"/>
                </a:ext>
              </a:extLst>
            </p:cNvPr>
            <p:cNvSpPr/>
            <p:nvPr/>
          </p:nvSpPr>
          <p:spPr>
            <a:xfrm>
              <a:off x="908362" y="801442"/>
              <a:ext cx="455626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spc="15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Cache Coherence of Multiple Processors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484CD6B2-5B4F-4E5F-BA6B-D9532978C4ED}"/>
                </a:ext>
              </a:extLst>
            </p:cNvPr>
            <p:cNvSpPr/>
            <p:nvPr/>
          </p:nvSpPr>
          <p:spPr>
            <a:xfrm>
              <a:off x="1197484" y="278221"/>
              <a:ext cx="4035079" cy="5232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多处理器的</a:t>
              </a:r>
              <a:r>
                <a:rPr lang="en-US" altLang="zh-CN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Cache</a:t>
              </a:r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一致性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713458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自由: 形状 22"/>
          <p:cNvSpPr/>
          <p:nvPr/>
        </p:nvSpPr>
        <p:spPr bwMode="auto">
          <a:xfrm rot="12600000">
            <a:off x="628798" y="267712"/>
            <a:ext cx="166903" cy="731887"/>
          </a:xfrm>
          <a:custGeom>
            <a:avLst/>
            <a:gdLst>
              <a:gd name="connsiteX0" fmla="*/ 260214 w 260214"/>
              <a:gd name="connsiteY0" fmla="*/ 995963 h 1141060"/>
              <a:gd name="connsiteX1" fmla="*/ 0 w 260214"/>
              <a:gd name="connsiteY1" fmla="*/ 1141060 h 1141060"/>
              <a:gd name="connsiteX2" fmla="*/ 0 w 260214"/>
              <a:gd name="connsiteY2" fmla="*/ 146621 h 1141060"/>
              <a:gd name="connsiteX3" fmla="*/ 260214 w 260214"/>
              <a:gd name="connsiteY3" fmla="*/ 0 h 1141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214" h="1141060">
                <a:moveTo>
                  <a:pt x="260214" y="995963"/>
                </a:moveTo>
                <a:lnTo>
                  <a:pt x="0" y="1141060"/>
                </a:lnTo>
                <a:lnTo>
                  <a:pt x="0" y="146621"/>
                </a:lnTo>
                <a:lnTo>
                  <a:pt x="260214" y="0"/>
                </a:lnTo>
                <a:close/>
              </a:path>
            </a:pathLst>
          </a:custGeom>
          <a:solidFill>
            <a:srgbClr val="0075E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AB9DD4DF-91F8-4914-A224-457D65DE73A3}"/>
              </a:ext>
            </a:extLst>
          </p:cNvPr>
          <p:cNvGrpSpPr/>
          <p:nvPr/>
        </p:nvGrpSpPr>
        <p:grpSpPr>
          <a:xfrm>
            <a:off x="908364" y="278225"/>
            <a:ext cx="4556265" cy="830999"/>
            <a:chOff x="908362" y="278221"/>
            <a:chExt cx="4556265" cy="830998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C35DDDE9-6C45-4410-934E-3CA36C467D37}"/>
                </a:ext>
              </a:extLst>
            </p:cNvPr>
            <p:cNvSpPr/>
            <p:nvPr/>
          </p:nvSpPr>
          <p:spPr>
            <a:xfrm>
              <a:off x="908362" y="801442"/>
              <a:ext cx="455626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spc="15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Cache Coherence of Multiple Processors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484CD6B2-5B4F-4E5F-BA6B-D9532978C4ED}"/>
                </a:ext>
              </a:extLst>
            </p:cNvPr>
            <p:cNvSpPr/>
            <p:nvPr/>
          </p:nvSpPr>
          <p:spPr>
            <a:xfrm>
              <a:off x="1197484" y="278221"/>
              <a:ext cx="4035079" cy="5232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多处理器的</a:t>
              </a:r>
              <a:r>
                <a:rPr lang="en-US" altLang="zh-CN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Cache</a:t>
              </a:r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一致性</a:t>
              </a:r>
            </a:p>
          </p:txBody>
        </p:sp>
      </p:grpSp>
      <p:graphicFrame>
        <p:nvGraphicFramePr>
          <p:cNvPr id="10" name="Object 4">
            <a:extLst>
              <a:ext uri="{FF2B5EF4-FFF2-40B4-BE49-F238E27FC236}">
                <a16:creationId xmlns:a16="http://schemas.microsoft.com/office/drawing/2014/main" id="{E0B4C92E-C677-404F-AE13-E6178415E98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6391743"/>
              </p:ext>
            </p:extLst>
          </p:nvPr>
        </p:nvGraphicFramePr>
        <p:xfrm>
          <a:off x="1991519" y="1327879"/>
          <a:ext cx="8208962" cy="487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1" name="图片" r:id="rId4" imgW="5574792" imgH="3307080" progId="Word.Picture.8">
                  <p:embed/>
                </p:oleObj>
              </mc:Choice>
              <mc:Fallback>
                <p:oleObj name="图片" r:id="rId4" imgW="5574792" imgH="3307080" progId="Word.Picture.8">
                  <p:embed/>
                  <p:pic>
                    <p:nvPicPr>
                      <p:cNvPr id="3174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1519" y="1327879"/>
                        <a:ext cx="8208962" cy="4870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784863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自由: 形状 22"/>
          <p:cNvSpPr/>
          <p:nvPr/>
        </p:nvSpPr>
        <p:spPr bwMode="auto">
          <a:xfrm rot="12600000">
            <a:off x="628798" y="267712"/>
            <a:ext cx="166903" cy="731887"/>
          </a:xfrm>
          <a:custGeom>
            <a:avLst/>
            <a:gdLst>
              <a:gd name="connsiteX0" fmla="*/ 260214 w 260214"/>
              <a:gd name="connsiteY0" fmla="*/ 995963 h 1141060"/>
              <a:gd name="connsiteX1" fmla="*/ 0 w 260214"/>
              <a:gd name="connsiteY1" fmla="*/ 1141060 h 1141060"/>
              <a:gd name="connsiteX2" fmla="*/ 0 w 260214"/>
              <a:gd name="connsiteY2" fmla="*/ 146621 h 1141060"/>
              <a:gd name="connsiteX3" fmla="*/ 260214 w 260214"/>
              <a:gd name="connsiteY3" fmla="*/ 0 h 1141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214" h="1141060">
                <a:moveTo>
                  <a:pt x="260214" y="995963"/>
                </a:moveTo>
                <a:lnTo>
                  <a:pt x="0" y="1141060"/>
                </a:lnTo>
                <a:lnTo>
                  <a:pt x="0" y="146621"/>
                </a:lnTo>
                <a:lnTo>
                  <a:pt x="260214" y="0"/>
                </a:lnTo>
                <a:close/>
              </a:path>
            </a:pathLst>
          </a:custGeom>
          <a:solidFill>
            <a:srgbClr val="0075E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AB9DD4DF-91F8-4914-A224-457D65DE73A3}"/>
              </a:ext>
            </a:extLst>
          </p:cNvPr>
          <p:cNvGrpSpPr/>
          <p:nvPr/>
        </p:nvGrpSpPr>
        <p:grpSpPr>
          <a:xfrm>
            <a:off x="908364" y="278225"/>
            <a:ext cx="4556265" cy="830999"/>
            <a:chOff x="908362" y="278221"/>
            <a:chExt cx="4556265" cy="830998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C35DDDE9-6C45-4410-934E-3CA36C467D37}"/>
                </a:ext>
              </a:extLst>
            </p:cNvPr>
            <p:cNvSpPr/>
            <p:nvPr/>
          </p:nvSpPr>
          <p:spPr>
            <a:xfrm>
              <a:off x="908362" y="801442"/>
              <a:ext cx="455626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spc="15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Cache Coherence of Multiple Processors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484CD6B2-5B4F-4E5F-BA6B-D9532978C4ED}"/>
                </a:ext>
              </a:extLst>
            </p:cNvPr>
            <p:cNvSpPr/>
            <p:nvPr/>
          </p:nvSpPr>
          <p:spPr>
            <a:xfrm>
              <a:off x="1197484" y="278221"/>
              <a:ext cx="4035079" cy="5232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多处理器的</a:t>
              </a:r>
              <a:r>
                <a:rPr lang="en-US" altLang="zh-CN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Cache</a:t>
              </a:r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一致性</a:t>
              </a: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1EA18EE2-C38B-45E5-B331-3E109C1A8610}"/>
              </a:ext>
            </a:extLst>
          </p:cNvPr>
          <p:cNvSpPr txBox="1"/>
          <p:nvPr/>
        </p:nvSpPr>
        <p:spPr>
          <a:xfrm>
            <a:off x="1061883" y="1282551"/>
            <a:ext cx="10078065" cy="47249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FF9900"/>
              </a:buClr>
              <a:buFont typeface="Wingdings" panose="05000000000000000000" pitchFamily="2" charset="2"/>
              <a:buChar char="p"/>
            </a:pP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在实现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Cache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一致性的多处理器中，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Cache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提供两种功能：</a:t>
            </a:r>
            <a:endParaRPr lang="en-US" altLang="zh-CN" sz="2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FF9900"/>
              </a:buClr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66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共享数据的迁移</a:t>
            </a:r>
            <a:endParaRPr lang="en-US" altLang="zh-CN" sz="2400" b="1" dirty="0">
              <a:solidFill>
                <a:srgbClr val="0066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1257300" lvl="2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FF9900"/>
              </a:buClr>
              <a:buFont typeface="Wingdings" panose="05000000000000000000" pitchFamily="2" charset="2"/>
              <a:buChar char="ü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减少了对远程共享数据的访问延迟，也减少了对共享存储器带宽的要求。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FF9900"/>
              </a:buClr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66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共享数据的复制</a:t>
            </a:r>
            <a:endParaRPr lang="en-US" altLang="zh-CN" sz="2400" b="1" dirty="0">
              <a:solidFill>
                <a:srgbClr val="0066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1257300" lvl="2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FF9900"/>
              </a:buClr>
              <a:buFont typeface="Wingdings" panose="05000000000000000000" pitchFamily="2" charset="2"/>
              <a:buChar char="ü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不仅减少了访问共享数据的延迟，也减少了访问共享数据所产生的冲突。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1257300" lvl="2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FF9900"/>
              </a:buClr>
              <a:buFont typeface="Wingdings" panose="05000000000000000000" pitchFamily="2" charset="2"/>
              <a:buChar char="ü"/>
            </a:pP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FF9900"/>
              </a:buClr>
              <a:buFont typeface="Wingdings" panose="05000000000000000000" pitchFamily="2" charset="2"/>
              <a:buChar char="p"/>
            </a:pP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通常，小规模多处理机是采用</a:t>
            </a:r>
            <a:r>
              <a:rPr lang="zh-CN" altLang="en-US" sz="2800" b="1" dirty="0">
                <a:solidFill>
                  <a:srgbClr val="FF00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硬件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方法来实现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Cache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的一致性。</a:t>
            </a:r>
            <a:endParaRPr lang="en-US" altLang="zh-CN" sz="2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6827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自由: 形状 22"/>
          <p:cNvSpPr/>
          <p:nvPr/>
        </p:nvSpPr>
        <p:spPr bwMode="auto">
          <a:xfrm rot="12600000">
            <a:off x="628798" y="267712"/>
            <a:ext cx="166903" cy="731887"/>
          </a:xfrm>
          <a:custGeom>
            <a:avLst/>
            <a:gdLst>
              <a:gd name="connsiteX0" fmla="*/ 260214 w 260214"/>
              <a:gd name="connsiteY0" fmla="*/ 995963 h 1141060"/>
              <a:gd name="connsiteX1" fmla="*/ 0 w 260214"/>
              <a:gd name="connsiteY1" fmla="*/ 1141060 h 1141060"/>
              <a:gd name="connsiteX2" fmla="*/ 0 w 260214"/>
              <a:gd name="connsiteY2" fmla="*/ 146621 h 1141060"/>
              <a:gd name="connsiteX3" fmla="*/ 260214 w 260214"/>
              <a:gd name="connsiteY3" fmla="*/ 0 h 1141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214" h="1141060">
                <a:moveTo>
                  <a:pt x="260214" y="995963"/>
                </a:moveTo>
                <a:lnTo>
                  <a:pt x="0" y="1141060"/>
                </a:lnTo>
                <a:lnTo>
                  <a:pt x="0" y="146621"/>
                </a:lnTo>
                <a:lnTo>
                  <a:pt x="260214" y="0"/>
                </a:lnTo>
                <a:close/>
              </a:path>
            </a:pathLst>
          </a:custGeom>
          <a:solidFill>
            <a:srgbClr val="0075E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9E97838B-C666-4FF3-AB50-8BCC39D2D6CE}"/>
              </a:ext>
            </a:extLst>
          </p:cNvPr>
          <p:cNvGrpSpPr/>
          <p:nvPr/>
        </p:nvGrpSpPr>
        <p:grpSpPr>
          <a:xfrm>
            <a:off x="908364" y="278225"/>
            <a:ext cx="2987297" cy="830998"/>
            <a:chOff x="908362" y="278221"/>
            <a:chExt cx="2987297" cy="830997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C2A05078-9393-4A56-B4A0-40E0462BC455}"/>
                </a:ext>
              </a:extLst>
            </p:cNvPr>
            <p:cNvSpPr/>
            <p:nvPr/>
          </p:nvSpPr>
          <p:spPr>
            <a:xfrm>
              <a:off x="908362" y="801441"/>
              <a:ext cx="248376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spc="15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Problems of Flash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0313CE6E-0260-41DC-B741-6644E41D0F86}"/>
                </a:ext>
              </a:extLst>
            </p:cNvPr>
            <p:cNvSpPr/>
            <p:nvPr/>
          </p:nvSpPr>
          <p:spPr>
            <a:xfrm>
              <a:off x="1197484" y="278221"/>
              <a:ext cx="2698175" cy="5232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闪存存在的问题</a:t>
              </a: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8A908DF5-BF6D-4443-BA5C-32901756B0EA}"/>
              </a:ext>
            </a:extLst>
          </p:cNvPr>
          <p:cNvSpPr txBox="1"/>
          <p:nvPr/>
        </p:nvSpPr>
        <p:spPr>
          <a:xfrm>
            <a:off x="1061883" y="1282547"/>
            <a:ext cx="10078065" cy="4408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FF9900"/>
              </a:buClr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闪存所需的高压工艺很难与逻辑工艺集成且难以微型化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FF9900"/>
              </a:buClr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速度和功耗效率与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DRAM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有较大的差距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FF9900"/>
              </a:buClr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研究人员试图研究更快速度、更大容量、更低功耗以及与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CMOS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工艺兼容的新型非易失存储器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FF9900"/>
              </a:buClr>
              <a:buFont typeface="Wingdings" panose="05000000000000000000" pitchFamily="2" charset="2"/>
              <a:buChar char="ü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阻变存储器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FF9900"/>
              </a:buClr>
              <a:buFont typeface="Wingdings" panose="05000000000000000000" pitchFamily="2" charset="2"/>
              <a:buChar char="ü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磁存储器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FF9900"/>
              </a:buClr>
              <a:buFont typeface="Wingdings" panose="05000000000000000000" pitchFamily="2" charset="2"/>
              <a:buChar char="ü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相变存储器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0225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自由: 形状 22"/>
          <p:cNvSpPr/>
          <p:nvPr/>
        </p:nvSpPr>
        <p:spPr bwMode="auto">
          <a:xfrm rot="12600000">
            <a:off x="628798" y="267712"/>
            <a:ext cx="166903" cy="731887"/>
          </a:xfrm>
          <a:custGeom>
            <a:avLst/>
            <a:gdLst>
              <a:gd name="connsiteX0" fmla="*/ 260214 w 260214"/>
              <a:gd name="connsiteY0" fmla="*/ 995963 h 1141060"/>
              <a:gd name="connsiteX1" fmla="*/ 0 w 260214"/>
              <a:gd name="connsiteY1" fmla="*/ 1141060 h 1141060"/>
              <a:gd name="connsiteX2" fmla="*/ 0 w 260214"/>
              <a:gd name="connsiteY2" fmla="*/ 146621 h 1141060"/>
              <a:gd name="connsiteX3" fmla="*/ 260214 w 260214"/>
              <a:gd name="connsiteY3" fmla="*/ 0 h 1141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214" h="1141060">
                <a:moveTo>
                  <a:pt x="260214" y="995963"/>
                </a:moveTo>
                <a:lnTo>
                  <a:pt x="0" y="1141060"/>
                </a:lnTo>
                <a:lnTo>
                  <a:pt x="0" y="146621"/>
                </a:lnTo>
                <a:lnTo>
                  <a:pt x="260214" y="0"/>
                </a:lnTo>
                <a:close/>
              </a:path>
            </a:pathLst>
          </a:custGeom>
          <a:solidFill>
            <a:srgbClr val="0075E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AB9DD4DF-91F8-4914-A224-457D65DE73A3}"/>
              </a:ext>
            </a:extLst>
          </p:cNvPr>
          <p:cNvGrpSpPr/>
          <p:nvPr/>
        </p:nvGrpSpPr>
        <p:grpSpPr>
          <a:xfrm>
            <a:off x="908364" y="278225"/>
            <a:ext cx="4556265" cy="830999"/>
            <a:chOff x="908362" y="278221"/>
            <a:chExt cx="4556265" cy="830998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C35DDDE9-6C45-4410-934E-3CA36C467D37}"/>
                </a:ext>
              </a:extLst>
            </p:cNvPr>
            <p:cNvSpPr/>
            <p:nvPr/>
          </p:nvSpPr>
          <p:spPr>
            <a:xfrm>
              <a:off x="908362" y="801442"/>
              <a:ext cx="455626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spc="15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Cache Coherence of Multiple Processors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484CD6B2-5B4F-4E5F-BA6B-D9532978C4ED}"/>
                </a:ext>
              </a:extLst>
            </p:cNvPr>
            <p:cNvSpPr/>
            <p:nvPr/>
          </p:nvSpPr>
          <p:spPr>
            <a:xfrm>
              <a:off x="1197484" y="278221"/>
              <a:ext cx="4035079" cy="5232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多处理器的</a:t>
              </a:r>
              <a:r>
                <a:rPr lang="en-US" altLang="zh-CN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Cache</a:t>
              </a:r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一致性</a:t>
              </a: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1EA18EE2-C38B-45E5-B331-3E109C1A8610}"/>
              </a:ext>
            </a:extLst>
          </p:cNvPr>
          <p:cNvSpPr txBox="1"/>
          <p:nvPr/>
        </p:nvSpPr>
        <p:spPr>
          <a:xfrm>
            <a:off x="1061883" y="1282551"/>
            <a:ext cx="10078065" cy="3904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FF9900"/>
              </a:buClr>
              <a:buFont typeface="Wingdings" panose="05000000000000000000" pitchFamily="2" charset="2"/>
              <a:buChar char="p"/>
            </a:pP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Cache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一致性协议：在多个处理器中用来维护一致性的协议。</a:t>
            </a:r>
            <a:endParaRPr lang="en-US" altLang="zh-CN" sz="2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FF9900"/>
              </a:buClr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66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监听式协议（</a:t>
            </a:r>
            <a:r>
              <a:rPr lang="en-US" altLang="zh-CN" sz="2400" b="1" dirty="0">
                <a:solidFill>
                  <a:srgbClr val="0066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snooping</a:t>
            </a:r>
            <a:r>
              <a:rPr lang="zh-CN" altLang="en-US" sz="2400" b="1" dirty="0">
                <a:solidFill>
                  <a:srgbClr val="0066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：每个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Cache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除了包含物理存储器中块的数据拷贝之外，也保存着各个块的共享状态信息。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FF9900"/>
              </a:buClr>
              <a:buFont typeface="Wingdings" panose="05000000000000000000" pitchFamily="2" charset="2"/>
              <a:buChar char="Ø"/>
            </a:pP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FF9900"/>
              </a:buClr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66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目录式协议（</a:t>
            </a:r>
            <a:r>
              <a:rPr lang="en-US" altLang="zh-CN" sz="2400" b="1" dirty="0">
                <a:solidFill>
                  <a:srgbClr val="0066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directory</a:t>
            </a:r>
            <a:r>
              <a:rPr lang="zh-CN" altLang="en-US" sz="2400" b="1" dirty="0">
                <a:solidFill>
                  <a:srgbClr val="0066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：物理存储器中数据块的共享状态被保存在一个称为目录的地方。</a:t>
            </a:r>
          </a:p>
        </p:txBody>
      </p:sp>
    </p:spTree>
    <p:extLst>
      <p:ext uri="{BB962C8B-B14F-4D97-AF65-F5344CB8AC3E}">
        <p14:creationId xmlns:p14="http://schemas.microsoft.com/office/powerpoint/2010/main" val="39176141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自由: 形状 22"/>
          <p:cNvSpPr/>
          <p:nvPr/>
        </p:nvSpPr>
        <p:spPr bwMode="auto">
          <a:xfrm rot="12600000">
            <a:off x="628798" y="267712"/>
            <a:ext cx="166903" cy="731887"/>
          </a:xfrm>
          <a:custGeom>
            <a:avLst/>
            <a:gdLst>
              <a:gd name="connsiteX0" fmla="*/ 260214 w 260214"/>
              <a:gd name="connsiteY0" fmla="*/ 995963 h 1141060"/>
              <a:gd name="connsiteX1" fmla="*/ 0 w 260214"/>
              <a:gd name="connsiteY1" fmla="*/ 1141060 h 1141060"/>
              <a:gd name="connsiteX2" fmla="*/ 0 w 260214"/>
              <a:gd name="connsiteY2" fmla="*/ 146621 h 1141060"/>
              <a:gd name="connsiteX3" fmla="*/ 260214 w 260214"/>
              <a:gd name="connsiteY3" fmla="*/ 0 h 1141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214" h="1141060">
                <a:moveTo>
                  <a:pt x="260214" y="995963"/>
                </a:moveTo>
                <a:lnTo>
                  <a:pt x="0" y="1141060"/>
                </a:lnTo>
                <a:lnTo>
                  <a:pt x="0" y="146621"/>
                </a:lnTo>
                <a:lnTo>
                  <a:pt x="260214" y="0"/>
                </a:lnTo>
                <a:close/>
              </a:path>
            </a:pathLst>
          </a:custGeom>
          <a:solidFill>
            <a:srgbClr val="0075E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AB9DD4DF-91F8-4914-A224-457D65DE73A3}"/>
              </a:ext>
            </a:extLst>
          </p:cNvPr>
          <p:cNvGrpSpPr/>
          <p:nvPr/>
        </p:nvGrpSpPr>
        <p:grpSpPr>
          <a:xfrm>
            <a:off x="908364" y="278225"/>
            <a:ext cx="4556265" cy="830999"/>
            <a:chOff x="908362" y="278221"/>
            <a:chExt cx="4556265" cy="830998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C35DDDE9-6C45-4410-934E-3CA36C467D37}"/>
                </a:ext>
              </a:extLst>
            </p:cNvPr>
            <p:cNvSpPr/>
            <p:nvPr/>
          </p:nvSpPr>
          <p:spPr>
            <a:xfrm>
              <a:off x="908362" y="801442"/>
              <a:ext cx="455626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spc="15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Cache Coherence of Multiple Processors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484CD6B2-5B4F-4E5F-BA6B-D9532978C4ED}"/>
                </a:ext>
              </a:extLst>
            </p:cNvPr>
            <p:cNvSpPr/>
            <p:nvPr/>
          </p:nvSpPr>
          <p:spPr>
            <a:xfrm>
              <a:off x="1197484" y="278221"/>
              <a:ext cx="4035079" cy="5232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多处理器的</a:t>
              </a:r>
              <a:r>
                <a:rPr lang="en-US" altLang="zh-CN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Cache</a:t>
              </a:r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一致性</a:t>
              </a: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1EA18EE2-C38B-45E5-B331-3E109C1A8610}"/>
              </a:ext>
            </a:extLst>
          </p:cNvPr>
          <p:cNvSpPr txBox="1"/>
          <p:nvPr/>
        </p:nvSpPr>
        <p:spPr>
          <a:xfrm>
            <a:off x="1061883" y="1282551"/>
            <a:ext cx="10078065" cy="3904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FF9900"/>
              </a:buClr>
              <a:buFont typeface="Wingdings" panose="05000000000000000000" pitchFamily="2" charset="2"/>
              <a:buChar char="p"/>
            </a:pP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采用两种方法来解决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Cache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一致性问题</a:t>
            </a:r>
            <a:endParaRPr lang="en-US" altLang="zh-CN" sz="2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FF9900"/>
              </a:buClr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66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写作废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：在处理器对某个数据项进行写入之前，保证它拥有对该数据项的唯一的访问权。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作废其它的副本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</a:p>
          <a:p>
            <a:pPr marL="800100" lvl="1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FF9900"/>
              </a:buClr>
              <a:buFont typeface="Wingdings" panose="05000000000000000000" pitchFamily="2" charset="2"/>
              <a:buChar char="Ø"/>
            </a:pP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FF9900"/>
              </a:buClr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66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写更新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：当一个处理器对某数据项进行写入时，通过广播使其它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Cache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中所有对应于该数据项的副本进行更新。</a:t>
            </a:r>
          </a:p>
        </p:txBody>
      </p:sp>
    </p:spTree>
    <p:extLst>
      <p:ext uri="{BB962C8B-B14F-4D97-AF65-F5344CB8AC3E}">
        <p14:creationId xmlns:p14="http://schemas.microsoft.com/office/powerpoint/2010/main" val="5255710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自由: 形状 22"/>
          <p:cNvSpPr/>
          <p:nvPr/>
        </p:nvSpPr>
        <p:spPr bwMode="auto">
          <a:xfrm rot="12600000">
            <a:off x="628798" y="267712"/>
            <a:ext cx="166903" cy="731887"/>
          </a:xfrm>
          <a:custGeom>
            <a:avLst/>
            <a:gdLst>
              <a:gd name="connsiteX0" fmla="*/ 260214 w 260214"/>
              <a:gd name="connsiteY0" fmla="*/ 995963 h 1141060"/>
              <a:gd name="connsiteX1" fmla="*/ 0 w 260214"/>
              <a:gd name="connsiteY1" fmla="*/ 1141060 h 1141060"/>
              <a:gd name="connsiteX2" fmla="*/ 0 w 260214"/>
              <a:gd name="connsiteY2" fmla="*/ 146621 h 1141060"/>
              <a:gd name="connsiteX3" fmla="*/ 260214 w 260214"/>
              <a:gd name="connsiteY3" fmla="*/ 0 h 1141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214" h="1141060">
                <a:moveTo>
                  <a:pt x="260214" y="995963"/>
                </a:moveTo>
                <a:lnTo>
                  <a:pt x="0" y="1141060"/>
                </a:lnTo>
                <a:lnTo>
                  <a:pt x="0" y="146621"/>
                </a:lnTo>
                <a:lnTo>
                  <a:pt x="260214" y="0"/>
                </a:lnTo>
                <a:close/>
              </a:path>
            </a:pathLst>
          </a:custGeom>
          <a:solidFill>
            <a:srgbClr val="0075E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AB9DD4DF-91F8-4914-A224-457D65DE73A3}"/>
              </a:ext>
            </a:extLst>
          </p:cNvPr>
          <p:cNvGrpSpPr/>
          <p:nvPr/>
        </p:nvGrpSpPr>
        <p:grpSpPr>
          <a:xfrm>
            <a:off x="908364" y="278225"/>
            <a:ext cx="4556265" cy="830999"/>
            <a:chOff x="908362" y="278221"/>
            <a:chExt cx="4556265" cy="830998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C35DDDE9-6C45-4410-934E-3CA36C467D37}"/>
                </a:ext>
              </a:extLst>
            </p:cNvPr>
            <p:cNvSpPr/>
            <p:nvPr/>
          </p:nvSpPr>
          <p:spPr>
            <a:xfrm>
              <a:off x="908362" y="801442"/>
              <a:ext cx="455626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spc="15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Cache Coherence of Multiple Processors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484CD6B2-5B4F-4E5F-BA6B-D9532978C4ED}"/>
                </a:ext>
              </a:extLst>
            </p:cNvPr>
            <p:cNvSpPr/>
            <p:nvPr/>
          </p:nvSpPr>
          <p:spPr>
            <a:xfrm>
              <a:off x="1197484" y="278221"/>
              <a:ext cx="4035079" cy="5232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多处理器的</a:t>
              </a:r>
              <a:r>
                <a:rPr lang="en-US" altLang="zh-CN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Cache</a:t>
              </a:r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一致性</a:t>
              </a: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1EA18EE2-C38B-45E5-B331-3E109C1A8610}"/>
              </a:ext>
            </a:extLst>
          </p:cNvPr>
          <p:cNvSpPr txBox="1"/>
          <p:nvPr/>
        </p:nvSpPr>
        <p:spPr>
          <a:xfrm>
            <a:off x="1061883" y="1282551"/>
            <a:ext cx="10078065" cy="1704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ts val="3200"/>
              </a:lnSpc>
              <a:spcBef>
                <a:spcPts val="600"/>
              </a:spcBef>
              <a:spcAft>
                <a:spcPts val="600"/>
              </a:spcAft>
              <a:buClr>
                <a:srgbClr val="FF9900"/>
              </a:buClr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例：</a:t>
            </a:r>
            <a:r>
              <a:rPr lang="zh-CN" altLang="en-US" sz="2400" b="1" dirty="0">
                <a:solidFill>
                  <a:srgbClr val="0066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监听总线、写作废方法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举例（采用写直达法）。初始状态：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CPU A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CPU B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CPU C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都有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的副本。在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CPU A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要对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进行写入时，需先作废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CPU B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CPU C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中的副本，然后再将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写入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Cache A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中的副本，同时用该数据更新主存单元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 </a:t>
            </a:r>
          </a:p>
        </p:txBody>
      </p:sp>
      <p:graphicFrame>
        <p:nvGraphicFramePr>
          <p:cNvPr id="10" name="Object 77">
            <a:extLst>
              <a:ext uri="{FF2B5EF4-FFF2-40B4-BE49-F238E27FC236}">
                <a16:creationId xmlns:a16="http://schemas.microsoft.com/office/drawing/2014/main" id="{B478942C-709E-49E5-8AAD-6869C17D791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5563112"/>
              </p:ext>
            </p:extLst>
          </p:nvPr>
        </p:nvGraphicFramePr>
        <p:xfrm>
          <a:off x="1927905" y="3018610"/>
          <a:ext cx="8327371" cy="3561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2" name="图片" r:id="rId4" imgW="7735824" imgH="3307080" progId="Word.Picture.8">
                  <p:embed/>
                </p:oleObj>
              </mc:Choice>
              <mc:Fallback>
                <p:oleObj name="图片" r:id="rId4" imgW="7735824" imgH="3307080" progId="Word.Picture.8">
                  <p:embed/>
                  <p:pic>
                    <p:nvPicPr>
                      <p:cNvPr id="37892" name="Object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7905" y="3018610"/>
                        <a:ext cx="8327371" cy="35611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609907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自由: 形状 22"/>
          <p:cNvSpPr/>
          <p:nvPr/>
        </p:nvSpPr>
        <p:spPr bwMode="auto">
          <a:xfrm rot="12600000">
            <a:off x="628798" y="267712"/>
            <a:ext cx="166903" cy="731887"/>
          </a:xfrm>
          <a:custGeom>
            <a:avLst/>
            <a:gdLst>
              <a:gd name="connsiteX0" fmla="*/ 260214 w 260214"/>
              <a:gd name="connsiteY0" fmla="*/ 995963 h 1141060"/>
              <a:gd name="connsiteX1" fmla="*/ 0 w 260214"/>
              <a:gd name="connsiteY1" fmla="*/ 1141060 h 1141060"/>
              <a:gd name="connsiteX2" fmla="*/ 0 w 260214"/>
              <a:gd name="connsiteY2" fmla="*/ 146621 h 1141060"/>
              <a:gd name="connsiteX3" fmla="*/ 260214 w 260214"/>
              <a:gd name="connsiteY3" fmla="*/ 0 h 1141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214" h="1141060">
                <a:moveTo>
                  <a:pt x="260214" y="995963"/>
                </a:moveTo>
                <a:lnTo>
                  <a:pt x="0" y="1141060"/>
                </a:lnTo>
                <a:lnTo>
                  <a:pt x="0" y="146621"/>
                </a:lnTo>
                <a:lnTo>
                  <a:pt x="260214" y="0"/>
                </a:lnTo>
                <a:close/>
              </a:path>
            </a:pathLst>
          </a:custGeom>
          <a:solidFill>
            <a:srgbClr val="0075E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AB9DD4DF-91F8-4914-A224-457D65DE73A3}"/>
              </a:ext>
            </a:extLst>
          </p:cNvPr>
          <p:cNvGrpSpPr/>
          <p:nvPr/>
        </p:nvGrpSpPr>
        <p:grpSpPr>
          <a:xfrm>
            <a:off x="908364" y="278225"/>
            <a:ext cx="4556265" cy="830999"/>
            <a:chOff x="908362" y="278221"/>
            <a:chExt cx="4556265" cy="830998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C35DDDE9-6C45-4410-934E-3CA36C467D37}"/>
                </a:ext>
              </a:extLst>
            </p:cNvPr>
            <p:cNvSpPr/>
            <p:nvPr/>
          </p:nvSpPr>
          <p:spPr>
            <a:xfrm>
              <a:off x="908362" y="801442"/>
              <a:ext cx="455626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spc="15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Cache Coherence of Multiple Processors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484CD6B2-5B4F-4E5F-BA6B-D9532978C4ED}"/>
                </a:ext>
              </a:extLst>
            </p:cNvPr>
            <p:cNvSpPr/>
            <p:nvPr/>
          </p:nvSpPr>
          <p:spPr>
            <a:xfrm>
              <a:off x="1197484" y="278221"/>
              <a:ext cx="4035079" cy="5232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多处理器的</a:t>
              </a:r>
              <a:r>
                <a:rPr lang="en-US" altLang="zh-CN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Cache</a:t>
              </a:r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一致性</a:t>
              </a: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1EA18EE2-C38B-45E5-B331-3E109C1A8610}"/>
              </a:ext>
            </a:extLst>
          </p:cNvPr>
          <p:cNvSpPr txBox="1"/>
          <p:nvPr/>
        </p:nvSpPr>
        <p:spPr>
          <a:xfrm>
            <a:off x="1061883" y="1282551"/>
            <a:ext cx="10078065" cy="1704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ts val="3200"/>
              </a:lnSpc>
              <a:spcBef>
                <a:spcPts val="600"/>
              </a:spcBef>
              <a:spcAft>
                <a:spcPts val="600"/>
              </a:spcAft>
              <a:buClr>
                <a:srgbClr val="FF9900"/>
              </a:buClr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例：</a:t>
            </a:r>
            <a:r>
              <a:rPr lang="zh-CN" altLang="en-US" sz="2400" b="1" dirty="0">
                <a:solidFill>
                  <a:srgbClr val="0066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监听总线、写更新方法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举例（采用写直达法）。假设：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Cache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都有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的副本。当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CPU A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将数据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写入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Cache A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中的副本时，将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广播给所有的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Cache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，这些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Cache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用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更新其中的副本。由于采用写直达法，所以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CPU A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还要将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写入存储器中的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。如果采用写回法，则不需要写存储器。</a:t>
            </a:r>
          </a:p>
        </p:txBody>
      </p:sp>
      <p:graphicFrame>
        <p:nvGraphicFramePr>
          <p:cNvPr id="11" name="Object 4">
            <a:extLst>
              <a:ext uri="{FF2B5EF4-FFF2-40B4-BE49-F238E27FC236}">
                <a16:creationId xmlns:a16="http://schemas.microsoft.com/office/drawing/2014/main" id="{E821A372-B785-47F8-B361-C47D3983984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8428370"/>
              </p:ext>
            </p:extLst>
          </p:nvPr>
        </p:nvGraphicFramePr>
        <p:xfrm>
          <a:off x="2489996" y="2929077"/>
          <a:ext cx="7224123" cy="36506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6" name="图片" r:id="rId4" imgW="6772656" imgH="3307080" progId="Word.Picture.8">
                  <p:embed/>
                </p:oleObj>
              </mc:Choice>
              <mc:Fallback>
                <p:oleObj name="图片" r:id="rId4" imgW="6772656" imgH="3307080" progId="Word.Picture.8">
                  <p:embed/>
                  <p:pic>
                    <p:nvPicPr>
                      <p:cNvPr id="39939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9996" y="2929077"/>
                        <a:ext cx="7224123" cy="36506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708341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自由: 形状 22"/>
          <p:cNvSpPr/>
          <p:nvPr/>
        </p:nvSpPr>
        <p:spPr bwMode="auto">
          <a:xfrm rot="12600000">
            <a:off x="628798" y="267712"/>
            <a:ext cx="166903" cy="731887"/>
          </a:xfrm>
          <a:custGeom>
            <a:avLst/>
            <a:gdLst>
              <a:gd name="connsiteX0" fmla="*/ 260214 w 260214"/>
              <a:gd name="connsiteY0" fmla="*/ 995963 h 1141060"/>
              <a:gd name="connsiteX1" fmla="*/ 0 w 260214"/>
              <a:gd name="connsiteY1" fmla="*/ 1141060 h 1141060"/>
              <a:gd name="connsiteX2" fmla="*/ 0 w 260214"/>
              <a:gd name="connsiteY2" fmla="*/ 146621 h 1141060"/>
              <a:gd name="connsiteX3" fmla="*/ 260214 w 260214"/>
              <a:gd name="connsiteY3" fmla="*/ 0 h 1141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214" h="1141060">
                <a:moveTo>
                  <a:pt x="260214" y="995963"/>
                </a:moveTo>
                <a:lnTo>
                  <a:pt x="0" y="1141060"/>
                </a:lnTo>
                <a:lnTo>
                  <a:pt x="0" y="146621"/>
                </a:lnTo>
                <a:lnTo>
                  <a:pt x="260214" y="0"/>
                </a:lnTo>
                <a:close/>
              </a:path>
            </a:pathLst>
          </a:custGeom>
          <a:solidFill>
            <a:srgbClr val="0075E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AB9DD4DF-91F8-4914-A224-457D65DE73A3}"/>
              </a:ext>
            </a:extLst>
          </p:cNvPr>
          <p:cNvGrpSpPr/>
          <p:nvPr/>
        </p:nvGrpSpPr>
        <p:grpSpPr>
          <a:xfrm>
            <a:off x="908364" y="278225"/>
            <a:ext cx="4556265" cy="830999"/>
            <a:chOff x="908362" y="278221"/>
            <a:chExt cx="4556265" cy="830998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C35DDDE9-6C45-4410-934E-3CA36C467D37}"/>
                </a:ext>
              </a:extLst>
            </p:cNvPr>
            <p:cNvSpPr/>
            <p:nvPr/>
          </p:nvSpPr>
          <p:spPr>
            <a:xfrm>
              <a:off x="908362" y="801442"/>
              <a:ext cx="455626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spc="15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Cache Coherence of Multiple Processors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484CD6B2-5B4F-4E5F-BA6B-D9532978C4ED}"/>
                </a:ext>
              </a:extLst>
            </p:cNvPr>
            <p:cNvSpPr/>
            <p:nvPr/>
          </p:nvSpPr>
          <p:spPr>
            <a:xfrm>
              <a:off x="1197484" y="278221"/>
              <a:ext cx="4035079" cy="5232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多处理器的</a:t>
              </a:r>
              <a:r>
                <a:rPr lang="en-US" altLang="zh-CN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Cache</a:t>
              </a:r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一致性</a:t>
              </a: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1EA18EE2-C38B-45E5-B331-3E109C1A8610}"/>
              </a:ext>
            </a:extLst>
          </p:cNvPr>
          <p:cNvSpPr txBox="1"/>
          <p:nvPr/>
        </p:nvSpPr>
        <p:spPr>
          <a:xfrm>
            <a:off x="1061883" y="1282551"/>
            <a:ext cx="10078065" cy="4392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FF9900"/>
              </a:buClr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写更新和写作废协议</a:t>
            </a:r>
            <a:r>
              <a:rPr lang="zh-CN" altLang="en-US" sz="2400" b="1" dirty="0">
                <a:solidFill>
                  <a:srgbClr val="0066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性能上的差别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主要来自：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FF9900"/>
              </a:buClr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在对同一个数据进行</a:t>
            </a:r>
            <a:r>
              <a:rPr lang="zh-CN" altLang="en-US" sz="2000" b="1" dirty="0">
                <a:solidFill>
                  <a:srgbClr val="FF00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多次写操作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而中间无读操作的情况下，写更新方法需进行多次写广播操作，而写作废方法只需一次作废操作。</a:t>
            </a:r>
          </a:p>
          <a:p>
            <a:pPr marL="800100" lvl="1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FF9900"/>
              </a:buClr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在对</a:t>
            </a:r>
            <a:r>
              <a:rPr lang="zh-CN" altLang="en-US" sz="2000" b="1" dirty="0">
                <a:solidFill>
                  <a:srgbClr val="FF00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同一</a:t>
            </a:r>
            <a:r>
              <a:rPr lang="en-US" altLang="zh-CN" sz="2000" b="1" dirty="0">
                <a:solidFill>
                  <a:srgbClr val="FF00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Cache</a:t>
            </a:r>
            <a:r>
              <a:rPr lang="zh-CN" altLang="en-US" sz="2000" b="1" dirty="0">
                <a:solidFill>
                  <a:srgbClr val="FF00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块的多个字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进行写操作的情况下，写更新方法对于每一个写操作都要进行一次广播，而写作废方法仅在对该块的第一次写时进行作废操作即可。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1200150" lvl="2" indent="-28575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FF9900"/>
              </a:buClr>
              <a:buFont typeface="Wingdings" panose="05000000000000000000" pitchFamily="2" charset="2"/>
              <a:buChar char="ü"/>
            </a:pP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写作废是针对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Cache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块进行操作，而写更新则是针对字（或字节）进行。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FF9900"/>
              </a:buClr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考虑从一个处理器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进行写操作后到另一个处理器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能读到该写入数据之间的延迟时间，</a:t>
            </a:r>
            <a:r>
              <a:rPr lang="zh-CN" altLang="en-US" sz="2000" b="1" dirty="0">
                <a:solidFill>
                  <a:srgbClr val="FF00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写更新协议的延迟时间较小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2260467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自由: 形状 22"/>
          <p:cNvSpPr/>
          <p:nvPr/>
        </p:nvSpPr>
        <p:spPr bwMode="auto">
          <a:xfrm rot="12600000">
            <a:off x="628798" y="267712"/>
            <a:ext cx="166903" cy="731887"/>
          </a:xfrm>
          <a:custGeom>
            <a:avLst/>
            <a:gdLst>
              <a:gd name="connsiteX0" fmla="*/ 260214 w 260214"/>
              <a:gd name="connsiteY0" fmla="*/ 995963 h 1141060"/>
              <a:gd name="connsiteX1" fmla="*/ 0 w 260214"/>
              <a:gd name="connsiteY1" fmla="*/ 1141060 h 1141060"/>
              <a:gd name="connsiteX2" fmla="*/ 0 w 260214"/>
              <a:gd name="connsiteY2" fmla="*/ 146621 h 1141060"/>
              <a:gd name="connsiteX3" fmla="*/ 260214 w 260214"/>
              <a:gd name="connsiteY3" fmla="*/ 0 h 1141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214" h="1141060">
                <a:moveTo>
                  <a:pt x="260214" y="995963"/>
                </a:moveTo>
                <a:lnTo>
                  <a:pt x="0" y="1141060"/>
                </a:lnTo>
                <a:lnTo>
                  <a:pt x="0" y="146621"/>
                </a:lnTo>
                <a:lnTo>
                  <a:pt x="260214" y="0"/>
                </a:lnTo>
                <a:close/>
              </a:path>
            </a:pathLst>
          </a:custGeom>
          <a:solidFill>
            <a:srgbClr val="0075E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AB9DD4DF-91F8-4914-A224-457D65DE73A3}"/>
              </a:ext>
            </a:extLst>
          </p:cNvPr>
          <p:cNvGrpSpPr/>
          <p:nvPr/>
        </p:nvGrpSpPr>
        <p:grpSpPr>
          <a:xfrm>
            <a:off x="908364" y="278225"/>
            <a:ext cx="2553293" cy="830999"/>
            <a:chOff x="908362" y="278221"/>
            <a:chExt cx="2553293" cy="830998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C35DDDE9-6C45-4410-934E-3CA36C467D37}"/>
                </a:ext>
              </a:extLst>
            </p:cNvPr>
            <p:cNvSpPr/>
            <p:nvPr/>
          </p:nvSpPr>
          <p:spPr>
            <a:xfrm>
              <a:off x="908362" y="801442"/>
              <a:ext cx="255329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spc="15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Snooping Protocol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484CD6B2-5B4F-4E5F-BA6B-D9532978C4ED}"/>
                </a:ext>
              </a:extLst>
            </p:cNvPr>
            <p:cNvSpPr/>
            <p:nvPr/>
          </p:nvSpPr>
          <p:spPr>
            <a:xfrm>
              <a:off x="1197484" y="278221"/>
              <a:ext cx="1620957" cy="5232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监听协议</a:t>
              </a: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1EA18EE2-C38B-45E5-B331-3E109C1A8610}"/>
              </a:ext>
            </a:extLst>
          </p:cNvPr>
          <p:cNvSpPr txBox="1"/>
          <p:nvPr/>
        </p:nvSpPr>
        <p:spPr>
          <a:xfrm>
            <a:off x="1061883" y="1282551"/>
            <a:ext cx="10078065" cy="51658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FF9900"/>
              </a:buClr>
              <a:buFont typeface="Wingdings" panose="05000000000000000000" pitchFamily="2" charset="2"/>
              <a:buChar char="p"/>
            </a:pP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实现监听协议的关键有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个方面</a:t>
            </a:r>
            <a:endParaRPr lang="en-US" altLang="zh-CN" sz="2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FF9900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处理器之间通过一个可实现广播的互连机制相连，通常采用</a:t>
            </a:r>
            <a:r>
              <a:rPr lang="zh-CN" altLang="en-US" sz="2400" b="1" dirty="0">
                <a:solidFill>
                  <a:srgbClr val="FF00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总线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  <a:p>
            <a:pPr marL="800100" lvl="1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FF9900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当一个处理器的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Cache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响应本地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CPU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的访问时，如果它涉及到</a:t>
            </a:r>
            <a:r>
              <a:rPr lang="zh-CN" altLang="en-US" sz="2400" b="1" dirty="0">
                <a:solidFill>
                  <a:srgbClr val="FF00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全局操作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，其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Cache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控制器就要在获得总线的控制权后，在总线上发出相应的消息。</a:t>
            </a:r>
          </a:p>
          <a:p>
            <a:pPr marL="800100" lvl="1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FF9900"/>
              </a:buClr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FF00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所有处理器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都一直在</a:t>
            </a:r>
            <a:r>
              <a:rPr lang="zh-CN" altLang="en-US" sz="2400" b="1" dirty="0">
                <a:solidFill>
                  <a:srgbClr val="FF00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监听总线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，它们检测总线上的地址在它们的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Cache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中是否有副本。若有，则响应该消息，并进行相应的操作 。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FF9900"/>
              </a:buClr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FF00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写操作的串行化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：由总线实现，即获取总线控制权的顺序性。</a:t>
            </a:r>
          </a:p>
        </p:txBody>
      </p:sp>
    </p:spTree>
    <p:extLst>
      <p:ext uri="{BB962C8B-B14F-4D97-AF65-F5344CB8AC3E}">
        <p14:creationId xmlns:p14="http://schemas.microsoft.com/office/powerpoint/2010/main" val="7577949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自由: 形状 22"/>
          <p:cNvSpPr/>
          <p:nvPr/>
        </p:nvSpPr>
        <p:spPr bwMode="auto">
          <a:xfrm rot="12600000">
            <a:off x="628798" y="267712"/>
            <a:ext cx="166903" cy="731887"/>
          </a:xfrm>
          <a:custGeom>
            <a:avLst/>
            <a:gdLst>
              <a:gd name="connsiteX0" fmla="*/ 260214 w 260214"/>
              <a:gd name="connsiteY0" fmla="*/ 995963 h 1141060"/>
              <a:gd name="connsiteX1" fmla="*/ 0 w 260214"/>
              <a:gd name="connsiteY1" fmla="*/ 1141060 h 1141060"/>
              <a:gd name="connsiteX2" fmla="*/ 0 w 260214"/>
              <a:gd name="connsiteY2" fmla="*/ 146621 h 1141060"/>
              <a:gd name="connsiteX3" fmla="*/ 260214 w 260214"/>
              <a:gd name="connsiteY3" fmla="*/ 0 h 1141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214" h="1141060">
                <a:moveTo>
                  <a:pt x="260214" y="995963"/>
                </a:moveTo>
                <a:lnTo>
                  <a:pt x="0" y="1141060"/>
                </a:lnTo>
                <a:lnTo>
                  <a:pt x="0" y="146621"/>
                </a:lnTo>
                <a:lnTo>
                  <a:pt x="260214" y="0"/>
                </a:lnTo>
                <a:close/>
              </a:path>
            </a:pathLst>
          </a:custGeom>
          <a:solidFill>
            <a:srgbClr val="0075E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AB9DD4DF-91F8-4914-A224-457D65DE73A3}"/>
              </a:ext>
            </a:extLst>
          </p:cNvPr>
          <p:cNvGrpSpPr/>
          <p:nvPr/>
        </p:nvGrpSpPr>
        <p:grpSpPr>
          <a:xfrm>
            <a:off x="908364" y="278225"/>
            <a:ext cx="2553293" cy="830999"/>
            <a:chOff x="908362" y="278221"/>
            <a:chExt cx="2553293" cy="830998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C35DDDE9-6C45-4410-934E-3CA36C467D37}"/>
                </a:ext>
              </a:extLst>
            </p:cNvPr>
            <p:cNvSpPr/>
            <p:nvPr/>
          </p:nvSpPr>
          <p:spPr>
            <a:xfrm>
              <a:off x="908362" y="801442"/>
              <a:ext cx="255329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spc="15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Snooping Protocol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484CD6B2-5B4F-4E5F-BA6B-D9532978C4ED}"/>
                </a:ext>
              </a:extLst>
            </p:cNvPr>
            <p:cNvSpPr/>
            <p:nvPr/>
          </p:nvSpPr>
          <p:spPr>
            <a:xfrm>
              <a:off x="1197484" y="278221"/>
              <a:ext cx="1620957" cy="5232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监听协议</a:t>
              </a: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1EA18EE2-C38B-45E5-B331-3E109C1A8610}"/>
              </a:ext>
            </a:extLst>
          </p:cNvPr>
          <p:cNvSpPr txBox="1"/>
          <p:nvPr/>
        </p:nvSpPr>
        <p:spPr>
          <a:xfrm>
            <a:off x="1061883" y="1282551"/>
            <a:ext cx="10078065" cy="5412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FF9900"/>
              </a:buClr>
              <a:buFont typeface="Wingdings" panose="05000000000000000000" pitchFamily="2" charset="2"/>
              <a:buChar char="p"/>
            </a:pP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Cache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发送到总线上的消息主要有以下两种：</a:t>
            </a:r>
            <a:endParaRPr lang="en-US" altLang="zh-CN" sz="2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FF9900"/>
              </a:buClr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RdMiss——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读不命中</a:t>
            </a:r>
          </a:p>
          <a:p>
            <a:pPr marL="800100" lvl="1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FF9900"/>
              </a:buClr>
              <a:buFont typeface="Wingdings" panose="05000000000000000000" pitchFamily="2" charset="2"/>
              <a:buChar char="Ø"/>
            </a:pPr>
            <a:r>
              <a:rPr lang="en-US" altLang="zh-CN" sz="24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WtMiss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——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写不命中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FF9900"/>
              </a:buClr>
              <a:buFont typeface="Wingdings" panose="05000000000000000000" pitchFamily="2" charset="2"/>
              <a:buChar char="p"/>
            </a:pP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通过总线找到相应数据块的最新副本，然后调入本地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Cache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中。</a:t>
            </a:r>
            <a:endParaRPr lang="en-US" altLang="zh-CN" sz="2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FF9900"/>
              </a:buClr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FF00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写直达</a:t>
            </a:r>
            <a:r>
              <a:rPr lang="en-US" altLang="zh-CN" sz="2400" b="1" dirty="0">
                <a:solidFill>
                  <a:srgbClr val="FF00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Cache</a:t>
            </a:r>
            <a:r>
              <a:rPr lang="zh-CN" altLang="en-US" sz="2400" b="1" dirty="0">
                <a:solidFill>
                  <a:srgbClr val="FF00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因为所有写入的数据都同时被写回主存，所以从主存中总可以取到其最新值。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FF9900"/>
              </a:buClr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FF00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写回</a:t>
            </a:r>
            <a:r>
              <a:rPr lang="en-US" altLang="zh-CN" sz="2400" b="1" dirty="0">
                <a:solidFill>
                  <a:srgbClr val="FF00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Cache</a:t>
            </a:r>
            <a:r>
              <a:rPr lang="zh-CN" altLang="en-US" sz="2400" b="1" dirty="0">
                <a:solidFill>
                  <a:srgbClr val="FF00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获取数据的最新值会困难一些，因为最新值可能在某个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Cache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中，也可能在主存中。（后面的讨论只考虑写回法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Cache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4407501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自由: 形状 22"/>
          <p:cNvSpPr/>
          <p:nvPr/>
        </p:nvSpPr>
        <p:spPr bwMode="auto">
          <a:xfrm rot="12600000">
            <a:off x="628798" y="267712"/>
            <a:ext cx="166903" cy="731887"/>
          </a:xfrm>
          <a:custGeom>
            <a:avLst/>
            <a:gdLst>
              <a:gd name="connsiteX0" fmla="*/ 260214 w 260214"/>
              <a:gd name="connsiteY0" fmla="*/ 995963 h 1141060"/>
              <a:gd name="connsiteX1" fmla="*/ 0 w 260214"/>
              <a:gd name="connsiteY1" fmla="*/ 1141060 h 1141060"/>
              <a:gd name="connsiteX2" fmla="*/ 0 w 260214"/>
              <a:gd name="connsiteY2" fmla="*/ 146621 h 1141060"/>
              <a:gd name="connsiteX3" fmla="*/ 260214 w 260214"/>
              <a:gd name="connsiteY3" fmla="*/ 0 h 1141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214" h="1141060">
                <a:moveTo>
                  <a:pt x="260214" y="995963"/>
                </a:moveTo>
                <a:lnTo>
                  <a:pt x="0" y="1141060"/>
                </a:lnTo>
                <a:lnTo>
                  <a:pt x="0" y="146621"/>
                </a:lnTo>
                <a:lnTo>
                  <a:pt x="260214" y="0"/>
                </a:lnTo>
                <a:close/>
              </a:path>
            </a:pathLst>
          </a:custGeom>
          <a:solidFill>
            <a:srgbClr val="0075E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AB9DD4DF-91F8-4914-A224-457D65DE73A3}"/>
              </a:ext>
            </a:extLst>
          </p:cNvPr>
          <p:cNvGrpSpPr/>
          <p:nvPr/>
        </p:nvGrpSpPr>
        <p:grpSpPr>
          <a:xfrm>
            <a:off x="908364" y="278225"/>
            <a:ext cx="2553293" cy="830999"/>
            <a:chOff x="908362" y="278221"/>
            <a:chExt cx="2553293" cy="830998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C35DDDE9-6C45-4410-934E-3CA36C467D37}"/>
                </a:ext>
              </a:extLst>
            </p:cNvPr>
            <p:cNvSpPr/>
            <p:nvPr/>
          </p:nvSpPr>
          <p:spPr>
            <a:xfrm>
              <a:off x="908362" y="801442"/>
              <a:ext cx="255329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spc="15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Snooping Protocol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484CD6B2-5B4F-4E5F-BA6B-D9532978C4ED}"/>
                </a:ext>
              </a:extLst>
            </p:cNvPr>
            <p:cNvSpPr/>
            <p:nvPr/>
          </p:nvSpPr>
          <p:spPr>
            <a:xfrm>
              <a:off x="1197484" y="278221"/>
              <a:ext cx="1620957" cy="5232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监听协议</a:t>
              </a: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1EA18EE2-C38B-45E5-B331-3E109C1A8610}"/>
              </a:ext>
            </a:extLst>
          </p:cNvPr>
          <p:cNvSpPr txBox="1"/>
          <p:nvPr/>
        </p:nvSpPr>
        <p:spPr>
          <a:xfrm>
            <a:off x="1061883" y="1282551"/>
            <a:ext cx="10078065" cy="5135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FF9900"/>
              </a:buClr>
              <a:buFont typeface="Wingdings" panose="05000000000000000000" pitchFamily="2" charset="2"/>
              <a:buChar char="p"/>
            </a:pP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监听协议还增设了一条</a:t>
            </a:r>
            <a:r>
              <a:rPr lang="en-US" altLang="zh-CN" sz="2800" b="1" dirty="0">
                <a:solidFill>
                  <a:srgbClr val="0066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Invalidate</a:t>
            </a:r>
            <a:r>
              <a:rPr lang="zh-CN" altLang="en-US" sz="2800" b="1" dirty="0">
                <a:solidFill>
                  <a:srgbClr val="0066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消息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，用来通知其他各处理器作废其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Cache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中相应的副本。</a:t>
            </a:r>
            <a:endParaRPr lang="en-US" altLang="zh-CN" sz="2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FF9900"/>
              </a:buClr>
              <a:buFont typeface="Wingdings" panose="05000000000000000000" pitchFamily="2" charset="2"/>
              <a:buChar char="p"/>
            </a:pPr>
            <a:r>
              <a:rPr lang="en-US" altLang="zh-CN" sz="2800" b="1" dirty="0">
                <a:solidFill>
                  <a:srgbClr val="0066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Cache</a:t>
            </a:r>
            <a:r>
              <a:rPr lang="zh-CN" altLang="en-US" sz="2800" b="1" dirty="0">
                <a:solidFill>
                  <a:srgbClr val="0066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的标识（</a:t>
            </a:r>
            <a:r>
              <a:rPr lang="en-US" altLang="zh-CN" sz="2800" b="1" dirty="0">
                <a:solidFill>
                  <a:srgbClr val="0066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tag</a:t>
            </a:r>
            <a:r>
              <a:rPr lang="zh-CN" altLang="en-US" sz="2800" b="1" dirty="0">
                <a:solidFill>
                  <a:srgbClr val="0066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可直接用来实现监听。</a:t>
            </a:r>
            <a:endParaRPr lang="en-US" altLang="zh-CN" sz="2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FF9900"/>
              </a:buClr>
              <a:buFont typeface="Wingdings" panose="05000000000000000000" pitchFamily="2" charset="2"/>
              <a:buChar char="p"/>
            </a:pP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作废一个块只需将其</a:t>
            </a:r>
            <a:r>
              <a:rPr lang="zh-CN" altLang="en-US" sz="2800" b="1" dirty="0">
                <a:solidFill>
                  <a:srgbClr val="0066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有效位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置为无效。</a:t>
            </a:r>
            <a:endParaRPr lang="en-US" altLang="zh-CN" sz="2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FF9900"/>
              </a:buClr>
              <a:buFont typeface="Wingdings" panose="05000000000000000000" pitchFamily="2" charset="2"/>
              <a:buChar char="p"/>
            </a:pP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给每个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Cache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块增设一个</a:t>
            </a:r>
            <a:r>
              <a:rPr lang="zh-CN" altLang="en-US" sz="2800" b="1" dirty="0">
                <a:solidFill>
                  <a:srgbClr val="0066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共享位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2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FF9900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“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1”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：该块是被多个处理器所共享</a:t>
            </a:r>
          </a:p>
          <a:p>
            <a:pPr marL="800100" lvl="1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FF9900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“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0”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：仅被某个处理器所独占</a:t>
            </a:r>
          </a:p>
        </p:txBody>
      </p:sp>
    </p:spTree>
    <p:extLst>
      <p:ext uri="{BB962C8B-B14F-4D97-AF65-F5344CB8AC3E}">
        <p14:creationId xmlns:p14="http://schemas.microsoft.com/office/powerpoint/2010/main" val="8026505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自由: 形状 22"/>
          <p:cNvSpPr/>
          <p:nvPr/>
        </p:nvSpPr>
        <p:spPr bwMode="auto">
          <a:xfrm rot="12600000">
            <a:off x="628798" y="267712"/>
            <a:ext cx="166903" cy="731887"/>
          </a:xfrm>
          <a:custGeom>
            <a:avLst/>
            <a:gdLst>
              <a:gd name="connsiteX0" fmla="*/ 260214 w 260214"/>
              <a:gd name="connsiteY0" fmla="*/ 995963 h 1141060"/>
              <a:gd name="connsiteX1" fmla="*/ 0 w 260214"/>
              <a:gd name="connsiteY1" fmla="*/ 1141060 h 1141060"/>
              <a:gd name="connsiteX2" fmla="*/ 0 w 260214"/>
              <a:gd name="connsiteY2" fmla="*/ 146621 h 1141060"/>
              <a:gd name="connsiteX3" fmla="*/ 260214 w 260214"/>
              <a:gd name="connsiteY3" fmla="*/ 0 h 1141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214" h="1141060">
                <a:moveTo>
                  <a:pt x="260214" y="995963"/>
                </a:moveTo>
                <a:lnTo>
                  <a:pt x="0" y="1141060"/>
                </a:lnTo>
                <a:lnTo>
                  <a:pt x="0" y="146621"/>
                </a:lnTo>
                <a:lnTo>
                  <a:pt x="260214" y="0"/>
                </a:lnTo>
                <a:close/>
              </a:path>
            </a:pathLst>
          </a:custGeom>
          <a:solidFill>
            <a:srgbClr val="0075E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AB9DD4DF-91F8-4914-A224-457D65DE73A3}"/>
              </a:ext>
            </a:extLst>
          </p:cNvPr>
          <p:cNvGrpSpPr/>
          <p:nvPr/>
        </p:nvGrpSpPr>
        <p:grpSpPr>
          <a:xfrm>
            <a:off x="908364" y="278225"/>
            <a:ext cx="2553293" cy="830999"/>
            <a:chOff x="908362" y="278221"/>
            <a:chExt cx="2553293" cy="830998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C35DDDE9-6C45-4410-934E-3CA36C467D37}"/>
                </a:ext>
              </a:extLst>
            </p:cNvPr>
            <p:cNvSpPr/>
            <p:nvPr/>
          </p:nvSpPr>
          <p:spPr>
            <a:xfrm>
              <a:off x="908362" y="801442"/>
              <a:ext cx="255329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spc="15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Snooping Protocol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484CD6B2-5B4F-4E5F-BA6B-D9532978C4ED}"/>
                </a:ext>
              </a:extLst>
            </p:cNvPr>
            <p:cNvSpPr/>
            <p:nvPr/>
          </p:nvSpPr>
          <p:spPr>
            <a:xfrm>
              <a:off x="1197484" y="278221"/>
              <a:ext cx="1620957" cy="5232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监听协议</a:t>
              </a: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1EA18EE2-C38B-45E5-B331-3E109C1A8610}"/>
              </a:ext>
            </a:extLst>
          </p:cNvPr>
          <p:cNvSpPr txBox="1"/>
          <p:nvPr/>
        </p:nvSpPr>
        <p:spPr>
          <a:xfrm>
            <a:off x="1061883" y="1282551"/>
            <a:ext cx="10078065" cy="5566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FF9900"/>
              </a:buClr>
              <a:buFont typeface="Wingdings" panose="05000000000000000000" pitchFamily="2" charset="2"/>
              <a:buChar char="p"/>
            </a:pP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在每个结点内嵌入一个</a:t>
            </a:r>
            <a:r>
              <a:rPr lang="zh-CN" altLang="en-US" sz="2800" b="1" dirty="0">
                <a:solidFill>
                  <a:srgbClr val="0066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有限状态控制器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2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FF9900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该控制器根据来自处理器或总线的请求以及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Cache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块的状态，做出相应的响应。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FF9900"/>
              </a:buClr>
              <a:buFont typeface="Wingdings" panose="05000000000000000000" pitchFamily="2" charset="2"/>
              <a:buChar char="p"/>
            </a:pP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每个数据块的状态取以下</a:t>
            </a:r>
            <a:r>
              <a:rPr lang="en-US" altLang="zh-CN" sz="2800" b="1" dirty="0">
                <a:solidFill>
                  <a:srgbClr val="0066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2800" b="1" dirty="0">
                <a:solidFill>
                  <a:srgbClr val="0066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种状态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中的一种：</a:t>
            </a:r>
            <a:endParaRPr lang="en-US" altLang="zh-CN" sz="2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FF9900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无效（简称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）：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Cache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中该块的内容为无效。 </a:t>
            </a:r>
          </a:p>
          <a:p>
            <a:pPr marL="800100" lvl="1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FF9900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共享（简称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）：该块</a:t>
            </a:r>
            <a:r>
              <a:rPr lang="zh-CN" altLang="en-US" sz="2400" b="1" dirty="0">
                <a:solidFill>
                  <a:srgbClr val="FF00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可能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处于共享状态。</a:t>
            </a:r>
          </a:p>
          <a:p>
            <a:pPr marL="800100" lvl="1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FF9900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已修改（简称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）：该块已经被修改过，并且还没写入存储器。块中的内容是最新的，系统中唯一的最新副本。</a:t>
            </a:r>
          </a:p>
        </p:txBody>
      </p:sp>
    </p:spTree>
    <p:extLst>
      <p:ext uri="{BB962C8B-B14F-4D97-AF65-F5344CB8AC3E}">
        <p14:creationId xmlns:p14="http://schemas.microsoft.com/office/powerpoint/2010/main" val="2402816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自由: 形状 22"/>
          <p:cNvSpPr/>
          <p:nvPr/>
        </p:nvSpPr>
        <p:spPr bwMode="auto">
          <a:xfrm rot="12600000">
            <a:off x="628798" y="267712"/>
            <a:ext cx="166903" cy="731887"/>
          </a:xfrm>
          <a:custGeom>
            <a:avLst/>
            <a:gdLst>
              <a:gd name="connsiteX0" fmla="*/ 260214 w 260214"/>
              <a:gd name="connsiteY0" fmla="*/ 995963 h 1141060"/>
              <a:gd name="connsiteX1" fmla="*/ 0 w 260214"/>
              <a:gd name="connsiteY1" fmla="*/ 1141060 h 1141060"/>
              <a:gd name="connsiteX2" fmla="*/ 0 w 260214"/>
              <a:gd name="connsiteY2" fmla="*/ 146621 h 1141060"/>
              <a:gd name="connsiteX3" fmla="*/ 260214 w 260214"/>
              <a:gd name="connsiteY3" fmla="*/ 0 h 1141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214" h="1141060">
                <a:moveTo>
                  <a:pt x="260214" y="995963"/>
                </a:moveTo>
                <a:lnTo>
                  <a:pt x="0" y="1141060"/>
                </a:lnTo>
                <a:lnTo>
                  <a:pt x="0" y="146621"/>
                </a:lnTo>
                <a:lnTo>
                  <a:pt x="260214" y="0"/>
                </a:lnTo>
                <a:close/>
              </a:path>
            </a:pathLst>
          </a:custGeom>
          <a:solidFill>
            <a:srgbClr val="0075E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AB9DD4DF-91F8-4914-A224-457D65DE73A3}"/>
              </a:ext>
            </a:extLst>
          </p:cNvPr>
          <p:cNvGrpSpPr/>
          <p:nvPr/>
        </p:nvGrpSpPr>
        <p:grpSpPr>
          <a:xfrm>
            <a:off x="908364" y="278225"/>
            <a:ext cx="2553293" cy="830999"/>
            <a:chOff x="908362" y="278221"/>
            <a:chExt cx="2553293" cy="830998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C35DDDE9-6C45-4410-934E-3CA36C467D37}"/>
                </a:ext>
              </a:extLst>
            </p:cNvPr>
            <p:cNvSpPr/>
            <p:nvPr/>
          </p:nvSpPr>
          <p:spPr>
            <a:xfrm>
              <a:off x="908362" y="801442"/>
              <a:ext cx="255329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spc="15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Snooping Protocol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484CD6B2-5B4F-4E5F-BA6B-D9532978C4ED}"/>
                </a:ext>
              </a:extLst>
            </p:cNvPr>
            <p:cNvSpPr/>
            <p:nvPr/>
          </p:nvSpPr>
          <p:spPr>
            <a:xfrm>
              <a:off x="1197484" y="278221"/>
              <a:ext cx="1620957" cy="5232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监听协议</a:t>
              </a: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1EA18EE2-C38B-45E5-B331-3E109C1A8610}"/>
              </a:ext>
            </a:extLst>
          </p:cNvPr>
          <p:cNvSpPr txBox="1"/>
          <p:nvPr/>
        </p:nvSpPr>
        <p:spPr>
          <a:xfrm>
            <a:off x="1061883" y="1282551"/>
            <a:ext cx="10078065" cy="1381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FF9900"/>
              </a:buClr>
              <a:buFont typeface="Wingdings" panose="05000000000000000000" pitchFamily="2" charset="2"/>
              <a:buChar char="p"/>
            </a:pP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情况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：相应来自处理器的请求</a:t>
            </a:r>
            <a:endParaRPr lang="en-US" altLang="zh-CN" sz="2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FF9900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不发生替换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DB72F56-A9E6-46DF-8BDC-84DF4B245C1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047659" y="2837806"/>
            <a:ext cx="6096681" cy="37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01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自由: 形状 22"/>
          <p:cNvSpPr/>
          <p:nvPr/>
        </p:nvSpPr>
        <p:spPr bwMode="auto">
          <a:xfrm rot="12600000">
            <a:off x="628798" y="267712"/>
            <a:ext cx="166903" cy="731887"/>
          </a:xfrm>
          <a:custGeom>
            <a:avLst/>
            <a:gdLst>
              <a:gd name="connsiteX0" fmla="*/ 260214 w 260214"/>
              <a:gd name="connsiteY0" fmla="*/ 995963 h 1141060"/>
              <a:gd name="connsiteX1" fmla="*/ 0 w 260214"/>
              <a:gd name="connsiteY1" fmla="*/ 1141060 h 1141060"/>
              <a:gd name="connsiteX2" fmla="*/ 0 w 260214"/>
              <a:gd name="connsiteY2" fmla="*/ 146621 h 1141060"/>
              <a:gd name="connsiteX3" fmla="*/ 260214 w 260214"/>
              <a:gd name="connsiteY3" fmla="*/ 0 h 1141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214" h="1141060">
                <a:moveTo>
                  <a:pt x="260214" y="995963"/>
                </a:moveTo>
                <a:lnTo>
                  <a:pt x="0" y="1141060"/>
                </a:lnTo>
                <a:lnTo>
                  <a:pt x="0" y="146621"/>
                </a:lnTo>
                <a:lnTo>
                  <a:pt x="260214" y="0"/>
                </a:lnTo>
                <a:close/>
              </a:path>
            </a:pathLst>
          </a:custGeom>
          <a:solidFill>
            <a:srgbClr val="0075E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9E97838B-C666-4FF3-AB50-8BCC39D2D6CE}"/>
              </a:ext>
            </a:extLst>
          </p:cNvPr>
          <p:cNvGrpSpPr/>
          <p:nvPr/>
        </p:nvGrpSpPr>
        <p:grpSpPr>
          <a:xfrm>
            <a:off x="908364" y="278225"/>
            <a:ext cx="3870113" cy="830998"/>
            <a:chOff x="908362" y="278221"/>
            <a:chExt cx="3870113" cy="830997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C2A05078-9393-4A56-B4A0-40E0462BC455}"/>
                </a:ext>
              </a:extLst>
            </p:cNvPr>
            <p:cNvSpPr/>
            <p:nvPr/>
          </p:nvSpPr>
          <p:spPr>
            <a:xfrm>
              <a:off x="908362" y="801441"/>
              <a:ext cx="387011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spc="15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Resistive Random Access Memory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0313CE6E-0260-41DC-B741-6644E41D0F86}"/>
                </a:ext>
              </a:extLst>
            </p:cNvPr>
            <p:cNvSpPr/>
            <p:nvPr/>
          </p:nvSpPr>
          <p:spPr>
            <a:xfrm>
              <a:off x="1197484" y="278221"/>
              <a:ext cx="1980029" cy="5232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阻变存储器</a:t>
              </a: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8A908DF5-BF6D-4443-BA5C-32901756B0EA}"/>
              </a:ext>
            </a:extLst>
          </p:cNvPr>
          <p:cNvSpPr txBox="1"/>
          <p:nvPr/>
        </p:nvSpPr>
        <p:spPr>
          <a:xfrm>
            <a:off x="1061883" y="1282547"/>
            <a:ext cx="10078065" cy="4828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FF9900"/>
              </a:buClr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阻变存储器（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RRAM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）以阻变器件为基本单元，采用“三明治”结构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FF9900"/>
              </a:buClr>
              <a:buFont typeface="Wingdings" panose="05000000000000000000" pitchFamily="2" charset="2"/>
              <a:buChar char="p"/>
            </a:pP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FF9900"/>
              </a:buClr>
              <a:buFont typeface="Wingdings" panose="05000000000000000000" pitchFamily="2" charset="2"/>
              <a:buChar char="p"/>
            </a:pP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FF9900"/>
              </a:buClr>
              <a:buFont typeface="Wingdings" panose="05000000000000000000" pitchFamily="2" charset="2"/>
              <a:buChar char="p"/>
            </a:pP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FF9900"/>
              </a:buClr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根据施加在金属氧化物上的电压不同，材料电阻在高阻和低阻间变化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FF9900"/>
              </a:buClr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电阻状态由高阻态变为低阻态的操作称为“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set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”，即置“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”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FF9900"/>
              </a:buClr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电阻状态由低阻态变为高阻态的操作称为“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reset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”，即置“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”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5512F227-2C88-4EA2-8472-BEE1B8EF0D5C}"/>
              </a:ext>
            </a:extLst>
          </p:cNvPr>
          <p:cNvGrpSpPr/>
          <p:nvPr/>
        </p:nvGrpSpPr>
        <p:grpSpPr>
          <a:xfrm>
            <a:off x="2300748" y="1858298"/>
            <a:ext cx="2182762" cy="2271252"/>
            <a:chOff x="1809135" y="1907460"/>
            <a:chExt cx="2182762" cy="2271252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1217F281-797E-47B6-B909-14C68F814EB6}"/>
                </a:ext>
              </a:extLst>
            </p:cNvPr>
            <p:cNvSpPr/>
            <p:nvPr/>
          </p:nvSpPr>
          <p:spPr>
            <a:xfrm>
              <a:off x="1809135" y="2251590"/>
              <a:ext cx="2182762" cy="51127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top electrode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B72A2352-13CF-4381-B323-CDF174586F9D}"/>
                </a:ext>
              </a:extLst>
            </p:cNvPr>
            <p:cNvSpPr/>
            <p:nvPr/>
          </p:nvSpPr>
          <p:spPr>
            <a:xfrm>
              <a:off x="1809135" y="2762867"/>
              <a:ext cx="2182762" cy="5112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metal oxide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A56499EC-4AAD-47EE-993E-022DC38A24BE}"/>
                </a:ext>
              </a:extLst>
            </p:cNvPr>
            <p:cNvSpPr/>
            <p:nvPr/>
          </p:nvSpPr>
          <p:spPr>
            <a:xfrm>
              <a:off x="1809135" y="3274144"/>
              <a:ext cx="2182762" cy="511277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bottom</a:t>
              </a:r>
              <a:r>
                <a:rPr lang="en-US" altLang="zh-CN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electrode</a:t>
              </a:r>
              <a:endPara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5AF3F9D7-2DEC-4050-9B78-33784DE257EC}"/>
                </a:ext>
              </a:extLst>
            </p:cNvPr>
            <p:cNvCxnSpPr>
              <a:stCxn id="2" idx="0"/>
            </p:cNvCxnSpPr>
            <p:nvPr/>
          </p:nvCxnSpPr>
          <p:spPr>
            <a:xfrm flipV="1">
              <a:off x="2900516" y="2015615"/>
              <a:ext cx="0" cy="23597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C162582E-B022-445B-8F29-26558E85362B}"/>
                </a:ext>
              </a:extLst>
            </p:cNvPr>
            <p:cNvSpPr/>
            <p:nvPr/>
          </p:nvSpPr>
          <p:spPr>
            <a:xfrm>
              <a:off x="2846438" y="1907460"/>
              <a:ext cx="108155" cy="10815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21A515EB-FFB0-444D-8E0E-3AFA94013D44}"/>
                </a:ext>
              </a:extLst>
            </p:cNvPr>
            <p:cNvCxnSpPr/>
            <p:nvPr/>
          </p:nvCxnSpPr>
          <p:spPr>
            <a:xfrm flipV="1">
              <a:off x="2900515" y="3785421"/>
              <a:ext cx="0" cy="23597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EA7AC983-5FED-4C95-8F22-F95846C6CA2B}"/>
                </a:ext>
              </a:extLst>
            </p:cNvPr>
            <p:cNvGrpSpPr/>
            <p:nvPr/>
          </p:nvGrpSpPr>
          <p:grpSpPr>
            <a:xfrm>
              <a:off x="2721076" y="4031229"/>
              <a:ext cx="358877" cy="147483"/>
              <a:chOff x="5560142" y="2821859"/>
              <a:chExt cx="358877" cy="147483"/>
            </a:xfrm>
          </p:grpSpPr>
          <p:cxnSp>
            <p:nvCxnSpPr>
              <p:cNvPr id="17" name="直接连接符 16">
                <a:extLst>
                  <a:ext uri="{FF2B5EF4-FFF2-40B4-BE49-F238E27FC236}">
                    <a16:creationId xmlns:a16="http://schemas.microsoft.com/office/drawing/2014/main" id="{B10BDE29-0163-441B-8854-BE9CC08380E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560142" y="2821859"/>
                <a:ext cx="358877" cy="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>
                <a:extLst>
                  <a:ext uri="{FF2B5EF4-FFF2-40B4-BE49-F238E27FC236}">
                    <a16:creationId xmlns:a16="http://schemas.microsoft.com/office/drawing/2014/main" id="{6CFE5320-D6F1-4765-AA85-4FC5796A6A1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599469" y="2895601"/>
                <a:ext cx="290052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>
                <a:extLst>
                  <a:ext uri="{FF2B5EF4-FFF2-40B4-BE49-F238E27FC236}">
                    <a16:creationId xmlns:a16="http://schemas.microsoft.com/office/drawing/2014/main" id="{D9AF1D00-8490-4BCB-971B-92077EA1506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631580" y="2969342"/>
                <a:ext cx="2160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8164A8C4-C1B6-4BE8-9DB1-FCD073382F83}"/>
              </a:ext>
            </a:extLst>
          </p:cNvPr>
          <p:cNvGrpSpPr/>
          <p:nvPr/>
        </p:nvGrpSpPr>
        <p:grpSpPr>
          <a:xfrm>
            <a:off x="6361479" y="1981201"/>
            <a:ext cx="3854242" cy="2235000"/>
            <a:chOff x="6361479" y="1981201"/>
            <a:chExt cx="3854242" cy="2235000"/>
          </a:xfrm>
        </p:grpSpPr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419BCCC5-6B65-4C4F-BAF0-2CEF39A1FA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18679" y="1981201"/>
              <a:ext cx="0" cy="214834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ECBB202B-11CF-4B35-A373-3B07456448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61479" y="2295834"/>
              <a:ext cx="3146315" cy="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A3627BEC-E79A-472F-9384-2D7EA743B6F6}"/>
                </a:ext>
              </a:extLst>
            </p:cNvPr>
            <p:cNvGrpSpPr/>
            <p:nvPr/>
          </p:nvGrpSpPr>
          <p:grpSpPr>
            <a:xfrm>
              <a:off x="7325053" y="2667001"/>
              <a:ext cx="435068" cy="93407"/>
              <a:chOff x="7981345" y="2782530"/>
              <a:chExt cx="435068" cy="93407"/>
            </a:xfrm>
          </p:grpSpPr>
          <p:cxnSp>
            <p:nvCxnSpPr>
              <p:cNvPr id="33" name="直接连接符 32">
                <a:extLst>
                  <a:ext uri="{FF2B5EF4-FFF2-40B4-BE49-F238E27FC236}">
                    <a16:creationId xmlns:a16="http://schemas.microsoft.com/office/drawing/2014/main" id="{03AB7E4F-40AC-43CF-843B-61C2B068D80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986263" y="2782530"/>
                <a:ext cx="430150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>
                <a:extLst>
                  <a:ext uri="{FF2B5EF4-FFF2-40B4-BE49-F238E27FC236}">
                    <a16:creationId xmlns:a16="http://schemas.microsoft.com/office/drawing/2014/main" id="{26E5B2B3-7002-4209-8B1F-B53B2828399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981345" y="2875937"/>
                <a:ext cx="430150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19EA7AD1-BA1B-48C8-BDD2-E6278E4F8C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26607" y="2295834"/>
              <a:ext cx="0" cy="3637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0BA60CF1-70D1-495A-8AB1-4317FEFF4F24}"/>
                </a:ext>
              </a:extLst>
            </p:cNvPr>
            <p:cNvSpPr/>
            <p:nvPr/>
          </p:nvSpPr>
          <p:spPr>
            <a:xfrm>
              <a:off x="7472526" y="2246675"/>
              <a:ext cx="108155" cy="108155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759D0B31-DA03-4077-B9BA-BEA632EB2B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44717" y="2740744"/>
              <a:ext cx="0" cy="22859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C5DBD3DD-B818-4AD3-8BA6-CDF2A600B92F}"/>
                </a:ext>
              </a:extLst>
            </p:cNvPr>
            <p:cNvCxnSpPr>
              <a:cxnSpLocks/>
            </p:cNvCxnSpPr>
            <p:nvPr/>
          </p:nvCxnSpPr>
          <p:spPr>
            <a:xfrm>
              <a:off x="6838343" y="2969342"/>
              <a:ext cx="526038" cy="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E6C12C50-5383-4F25-91F9-FFCA0D474F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37999" y="2760408"/>
              <a:ext cx="0" cy="22859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4461CA01-06EC-49FC-9B19-37FFF3E399F1}"/>
                </a:ext>
              </a:extLst>
            </p:cNvPr>
            <p:cNvCxnSpPr>
              <a:cxnSpLocks/>
            </p:cNvCxnSpPr>
            <p:nvPr/>
          </p:nvCxnSpPr>
          <p:spPr>
            <a:xfrm>
              <a:off x="7733095" y="2979174"/>
              <a:ext cx="576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F08EC011-F12B-4414-BA11-8FB770BB4059}"/>
                </a:ext>
              </a:extLst>
            </p:cNvPr>
            <p:cNvSpPr/>
            <p:nvPr/>
          </p:nvSpPr>
          <p:spPr>
            <a:xfrm>
              <a:off x="6769506" y="2905433"/>
              <a:ext cx="108155" cy="108155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37DE3ABB-D056-44F5-930E-B7C6445D498C}"/>
                </a:ext>
              </a:extLst>
            </p:cNvPr>
            <p:cNvCxnSpPr>
              <a:cxnSpLocks/>
            </p:cNvCxnSpPr>
            <p:nvPr/>
          </p:nvCxnSpPr>
          <p:spPr>
            <a:xfrm>
              <a:off x="8289431" y="2979174"/>
              <a:ext cx="0" cy="32446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932D3B8E-E0AD-4986-8EE7-2A03C44DB580}"/>
                </a:ext>
              </a:extLst>
            </p:cNvPr>
            <p:cNvSpPr/>
            <p:nvPr/>
          </p:nvSpPr>
          <p:spPr>
            <a:xfrm>
              <a:off x="8156695" y="3291347"/>
              <a:ext cx="265471" cy="50636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1BE6409A-9136-48BD-A371-AACFE717CCFE}"/>
                </a:ext>
              </a:extLst>
            </p:cNvPr>
            <p:cNvCxnSpPr>
              <a:cxnSpLocks/>
            </p:cNvCxnSpPr>
            <p:nvPr/>
          </p:nvCxnSpPr>
          <p:spPr>
            <a:xfrm>
              <a:off x="8280435" y="3797707"/>
              <a:ext cx="0" cy="32446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E263A9F5-04F9-4AA5-BC10-B2BE5FD507A1}"/>
                </a:ext>
              </a:extLst>
            </p:cNvPr>
            <p:cNvCxnSpPr>
              <a:cxnSpLocks/>
            </p:cNvCxnSpPr>
            <p:nvPr/>
          </p:nvCxnSpPr>
          <p:spPr>
            <a:xfrm>
              <a:off x="8001430" y="4129550"/>
              <a:ext cx="576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339DBE68-BF63-47BD-BD10-C8142104CDE9}"/>
                </a:ext>
              </a:extLst>
            </p:cNvPr>
            <p:cNvSpPr/>
            <p:nvPr/>
          </p:nvSpPr>
          <p:spPr>
            <a:xfrm>
              <a:off x="8216525" y="4070546"/>
              <a:ext cx="108155" cy="108155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2F9B5F8F-B90F-4F44-AD73-90BD068DDF56}"/>
                </a:ext>
              </a:extLst>
            </p:cNvPr>
            <p:cNvSpPr txBox="1"/>
            <p:nvPr/>
          </p:nvSpPr>
          <p:spPr>
            <a:xfrm>
              <a:off x="8547423" y="3846869"/>
              <a:ext cx="7079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地线</a:t>
              </a:r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4B7C8B68-AD6D-4F4C-A834-0719A0BAE86E}"/>
                </a:ext>
              </a:extLst>
            </p:cNvPr>
            <p:cNvSpPr txBox="1"/>
            <p:nvPr/>
          </p:nvSpPr>
          <p:spPr>
            <a:xfrm>
              <a:off x="8406589" y="3336197"/>
              <a:ext cx="11454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阻变器件</a:t>
              </a:r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3BF9046A-607C-4932-85CA-D893D78572DC}"/>
                </a:ext>
              </a:extLst>
            </p:cNvPr>
            <p:cNvSpPr txBox="1"/>
            <p:nvPr/>
          </p:nvSpPr>
          <p:spPr>
            <a:xfrm>
              <a:off x="7772422" y="2482335"/>
              <a:ext cx="8799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晶体管</a:t>
              </a:r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29170539-64A8-4D0A-AE33-10865EC2E59C}"/>
                </a:ext>
              </a:extLst>
            </p:cNvPr>
            <p:cNvSpPr txBox="1"/>
            <p:nvPr/>
          </p:nvSpPr>
          <p:spPr>
            <a:xfrm>
              <a:off x="9507798" y="2120688"/>
              <a:ext cx="7079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字线</a:t>
              </a:r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D8CD99C7-891D-4E03-9E65-A2BD382C20A4}"/>
                </a:ext>
              </a:extLst>
            </p:cNvPr>
            <p:cNvSpPr txBox="1"/>
            <p:nvPr/>
          </p:nvSpPr>
          <p:spPr>
            <a:xfrm>
              <a:off x="6388534" y="2356976"/>
              <a:ext cx="43015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位线</a:t>
              </a:r>
            </a:p>
          </p:txBody>
        </p:sp>
        <p:grpSp>
          <p:nvGrpSpPr>
            <p:cNvPr id="68" name="组合 67">
              <a:extLst>
                <a:ext uri="{FF2B5EF4-FFF2-40B4-BE49-F238E27FC236}">
                  <a16:creationId xmlns:a16="http://schemas.microsoft.com/office/drawing/2014/main" id="{0B456C2B-F227-48CC-9A0D-5E1655E9F6E8}"/>
                </a:ext>
              </a:extLst>
            </p:cNvPr>
            <p:cNvGrpSpPr/>
            <p:nvPr/>
          </p:nvGrpSpPr>
          <p:grpSpPr>
            <a:xfrm>
              <a:off x="8049954" y="3389603"/>
              <a:ext cx="460049" cy="329519"/>
              <a:chOff x="10225579" y="3340510"/>
              <a:chExt cx="460049" cy="329519"/>
            </a:xfrm>
          </p:grpSpPr>
          <p:cxnSp>
            <p:nvCxnSpPr>
              <p:cNvPr id="62" name="直接连接符 61">
                <a:extLst>
                  <a:ext uri="{FF2B5EF4-FFF2-40B4-BE49-F238E27FC236}">
                    <a16:creationId xmlns:a16="http://schemas.microsoft.com/office/drawing/2014/main" id="{D90893F4-EE9C-420B-BF94-F87C9638D9A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407460" y="3340510"/>
                <a:ext cx="0" cy="324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接连接符 62">
                <a:extLst>
                  <a:ext uri="{FF2B5EF4-FFF2-40B4-BE49-F238E27FC236}">
                    <a16:creationId xmlns:a16="http://schemas.microsoft.com/office/drawing/2014/main" id="{B54E935C-464D-41A2-876A-293E456E908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515614" y="3346029"/>
                <a:ext cx="0" cy="324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接连接符 63">
                <a:extLst>
                  <a:ext uri="{FF2B5EF4-FFF2-40B4-BE49-F238E27FC236}">
                    <a16:creationId xmlns:a16="http://schemas.microsoft.com/office/drawing/2014/main" id="{D76BD291-780D-43B4-BE7F-BE6F0EF333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97628" y="3343104"/>
                <a:ext cx="288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接连接符 66">
                <a:extLst>
                  <a:ext uri="{FF2B5EF4-FFF2-40B4-BE49-F238E27FC236}">
                    <a16:creationId xmlns:a16="http://schemas.microsoft.com/office/drawing/2014/main" id="{998B8041-C4AF-4D55-8AF4-098033FF7D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25579" y="3664510"/>
                <a:ext cx="288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865256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自由: 形状 22"/>
          <p:cNvSpPr/>
          <p:nvPr/>
        </p:nvSpPr>
        <p:spPr bwMode="auto">
          <a:xfrm rot="12600000">
            <a:off x="628798" y="267712"/>
            <a:ext cx="166903" cy="731887"/>
          </a:xfrm>
          <a:custGeom>
            <a:avLst/>
            <a:gdLst>
              <a:gd name="connsiteX0" fmla="*/ 260214 w 260214"/>
              <a:gd name="connsiteY0" fmla="*/ 995963 h 1141060"/>
              <a:gd name="connsiteX1" fmla="*/ 0 w 260214"/>
              <a:gd name="connsiteY1" fmla="*/ 1141060 h 1141060"/>
              <a:gd name="connsiteX2" fmla="*/ 0 w 260214"/>
              <a:gd name="connsiteY2" fmla="*/ 146621 h 1141060"/>
              <a:gd name="connsiteX3" fmla="*/ 260214 w 260214"/>
              <a:gd name="connsiteY3" fmla="*/ 0 h 1141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214" h="1141060">
                <a:moveTo>
                  <a:pt x="260214" y="995963"/>
                </a:moveTo>
                <a:lnTo>
                  <a:pt x="0" y="1141060"/>
                </a:lnTo>
                <a:lnTo>
                  <a:pt x="0" y="146621"/>
                </a:lnTo>
                <a:lnTo>
                  <a:pt x="260214" y="0"/>
                </a:lnTo>
                <a:close/>
              </a:path>
            </a:pathLst>
          </a:custGeom>
          <a:solidFill>
            <a:srgbClr val="0075E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AB9DD4DF-91F8-4914-A224-457D65DE73A3}"/>
              </a:ext>
            </a:extLst>
          </p:cNvPr>
          <p:cNvGrpSpPr/>
          <p:nvPr/>
        </p:nvGrpSpPr>
        <p:grpSpPr>
          <a:xfrm>
            <a:off x="908364" y="278225"/>
            <a:ext cx="2553293" cy="830999"/>
            <a:chOff x="908362" y="278221"/>
            <a:chExt cx="2553293" cy="830998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C35DDDE9-6C45-4410-934E-3CA36C467D37}"/>
                </a:ext>
              </a:extLst>
            </p:cNvPr>
            <p:cNvSpPr/>
            <p:nvPr/>
          </p:nvSpPr>
          <p:spPr>
            <a:xfrm>
              <a:off x="908362" y="801442"/>
              <a:ext cx="255329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spc="15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Snooping Protocol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484CD6B2-5B4F-4E5F-BA6B-D9532978C4ED}"/>
                </a:ext>
              </a:extLst>
            </p:cNvPr>
            <p:cNvSpPr/>
            <p:nvPr/>
          </p:nvSpPr>
          <p:spPr>
            <a:xfrm>
              <a:off x="1197484" y="278221"/>
              <a:ext cx="1620957" cy="5232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监听协议</a:t>
              </a: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1EA18EE2-C38B-45E5-B331-3E109C1A8610}"/>
              </a:ext>
            </a:extLst>
          </p:cNvPr>
          <p:cNvSpPr txBox="1"/>
          <p:nvPr/>
        </p:nvSpPr>
        <p:spPr>
          <a:xfrm>
            <a:off x="1061883" y="1282551"/>
            <a:ext cx="10078065" cy="1381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FF9900"/>
              </a:buClr>
              <a:buFont typeface="Wingdings" panose="05000000000000000000" pitchFamily="2" charset="2"/>
              <a:buChar char="p"/>
            </a:pP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情况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：相应来自处理器的请求</a:t>
            </a:r>
            <a:endParaRPr lang="en-US" altLang="zh-CN" sz="2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FF9900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发生替换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72B6DBC-7A7E-4281-8DD1-E7A1FBAE7F9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08633" y="3048041"/>
            <a:ext cx="9774733" cy="2898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5600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自由: 形状 22"/>
          <p:cNvSpPr/>
          <p:nvPr/>
        </p:nvSpPr>
        <p:spPr bwMode="auto">
          <a:xfrm rot="12600000">
            <a:off x="628798" y="267712"/>
            <a:ext cx="166903" cy="731887"/>
          </a:xfrm>
          <a:custGeom>
            <a:avLst/>
            <a:gdLst>
              <a:gd name="connsiteX0" fmla="*/ 260214 w 260214"/>
              <a:gd name="connsiteY0" fmla="*/ 995963 h 1141060"/>
              <a:gd name="connsiteX1" fmla="*/ 0 w 260214"/>
              <a:gd name="connsiteY1" fmla="*/ 1141060 h 1141060"/>
              <a:gd name="connsiteX2" fmla="*/ 0 w 260214"/>
              <a:gd name="connsiteY2" fmla="*/ 146621 h 1141060"/>
              <a:gd name="connsiteX3" fmla="*/ 260214 w 260214"/>
              <a:gd name="connsiteY3" fmla="*/ 0 h 1141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214" h="1141060">
                <a:moveTo>
                  <a:pt x="260214" y="995963"/>
                </a:moveTo>
                <a:lnTo>
                  <a:pt x="0" y="1141060"/>
                </a:lnTo>
                <a:lnTo>
                  <a:pt x="0" y="146621"/>
                </a:lnTo>
                <a:lnTo>
                  <a:pt x="260214" y="0"/>
                </a:lnTo>
                <a:close/>
              </a:path>
            </a:pathLst>
          </a:custGeom>
          <a:solidFill>
            <a:srgbClr val="0075E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AB9DD4DF-91F8-4914-A224-457D65DE73A3}"/>
              </a:ext>
            </a:extLst>
          </p:cNvPr>
          <p:cNvGrpSpPr/>
          <p:nvPr/>
        </p:nvGrpSpPr>
        <p:grpSpPr>
          <a:xfrm>
            <a:off x="908364" y="278225"/>
            <a:ext cx="2553293" cy="830999"/>
            <a:chOff x="908362" y="278221"/>
            <a:chExt cx="2553293" cy="830998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C35DDDE9-6C45-4410-934E-3CA36C467D37}"/>
                </a:ext>
              </a:extLst>
            </p:cNvPr>
            <p:cNvSpPr/>
            <p:nvPr/>
          </p:nvSpPr>
          <p:spPr>
            <a:xfrm>
              <a:off x="908362" y="801442"/>
              <a:ext cx="255329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spc="15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Snooping Protocol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484CD6B2-5B4F-4E5F-BA6B-D9532978C4ED}"/>
                </a:ext>
              </a:extLst>
            </p:cNvPr>
            <p:cNvSpPr/>
            <p:nvPr/>
          </p:nvSpPr>
          <p:spPr>
            <a:xfrm>
              <a:off x="1197484" y="278221"/>
              <a:ext cx="1620957" cy="5232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监听协议</a:t>
              </a: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1EA18EE2-C38B-45E5-B331-3E109C1A8610}"/>
              </a:ext>
            </a:extLst>
          </p:cNvPr>
          <p:cNvSpPr txBox="1"/>
          <p:nvPr/>
        </p:nvSpPr>
        <p:spPr>
          <a:xfrm>
            <a:off x="1061883" y="1282551"/>
            <a:ext cx="10078065" cy="662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FF9900"/>
              </a:buClr>
              <a:buFont typeface="Wingdings" panose="05000000000000000000" pitchFamily="2" charset="2"/>
              <a:buChar char="p"/>
            </a:pP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情况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：响应来自总线的请求</a:t>
            </a:r>
            <a:endParaRPr lang="en-US" altLang="zh-CN" sz="2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C960B8E-2895-45ED-953D-ABF38455357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156859" y="2341803"/>
            <a:ext cx="7878281" cy="4237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6657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自由: 形状 22"/>
          <p:cNvSpPr/>
          <p:nvPr/>
        </p:nvSpPr>
        <p:spPr bwMode="auto">
          <a:xfrm rot="12600000">
            <a:off x="628798" y="267712"/>
            <a:ext cx="166903" cy="731887"/>
          </a:xfrm>
          <a:custGeom>
            <a:avLst/>
            <a:gdLst>
              <a:gd name="connsiteX0" fmla="*/ 260214 w 260214"/>
              <a:gd name="connsiteY0" fmla="*/ 995963 h 1141060"/>
              <a:gd name="connsiteX1" fmla="*/ 0 w 260214"/>
              <a:gd name="connsiteY1" fmla="*/ 1141060 h 1141060"/>
              <a:gd name="connsiteX2" fmla="*/ 0 w 260214"/>
              <a:gd name="connsiteY2" fmla="*/ 146621 h 1141060"/>
              <a:gd name="connsiteX3" fmla="*/ 260214 w 260214"/>
              <a:gd name="connsiteY3" fmla="*/ 0 h 1141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214" h="1141060">
                <a:moveTo>
                  <a:pt x="260214" y="995963"/>
                </a:moveTo>
                <a:lnTo>
                  <a:pt x="0" y="1141060"/>
                </a:lnTo>
                <a:lnTo>
                  <a:pt x="0" y="146621"/>
                </a:lnTo>
                <a:lnTo>
                  <a:pt x="260214" y="0"/>
                </a:lnTo>
                <a:close/>
              </a:path>
            </a:pathLst>
          </a:custGeom>
          <a:solidFill>
            <a:srgbClr val="0075E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EA18EE2-C38B-45E5-B331-3E109C1A8610}"/>
              </a:ext>
            </a:extLst>
          </p:cNvPr>
          <p:cNvSpPr txBox="1"/>
          <p:nvPr/>
        </p:nvSpPr>
        <p:spPr>
          <a:xfrm>
            <a:off x="1061883" y="1282551"/>
            <a:ext cx="10078065" cy="46127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FF9900"/>
              </a:buClr>
              <a:buFont typeface="Wingdings" panose="05000000000000000000" pitchFamily="2" charset="2"/>
              <a:buChar char="p"/>
            </a:pP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监听协议的特点</a:t>
            </a:r>
            <a:endParaRPr lang="en-US" altLang="zh-CN" sz="2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FF9900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该协议之所以要广播和监听，是因为系统中没有一个</a:t>
            </a:r>
            <a:r>
              <a:rPr lang="zh-CN" altLang="en-US" sz="2400" b="1" dirty="0">
                <a:solidFill>
                  <a:srgbClr val="0066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集中的数据结构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来记录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Cache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的状态。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FF9900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直接利用了多处理器系统中的已经存在的</a:t>
            </a:r>
            <a:r>
              <a:rPr lang="zh-CN" altLang="en-US" sz="2400" b="1" dirty="0">
                <a:solidFill>
                  <a:srgbClr val="0066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总线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400" b="1" dirty="0">
                <a:solidFill>
                  <a:srgbClr val="0066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Cache</a:t>
            </a:r>
            <a:r>
              <a:rPr lang="zh-CN" altLang="en-US" sz="2400" b="1" dirty="0">
                <a:solidFill>
                  <a:srgbClr val="0066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中的状态位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FF9900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具有实现简单、成本较低的优点，适合于</a:t>
            </a:r>
            <a:r>
              <a:rPr lang="zh-CN" altLang="en-US" sz="2400" b="1" dirty="0">
                <a:solidFill>
                  <a:srgbClr val="0066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对称式共享存储器结构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FF9900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当系统规模变大时，大量的总线广播会使得</a:t>
            </a:r>
            <a:r>
              <a:rPr lang="zh-CN" altLang="en-US" sz="2400" b="1" dirty="0">
                <a:solidFill>
                  <a:srgbClr val="0066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总线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很快成为系统的瓶颈，广播和监听的机制使得监听一致性协议的</a:t>
            </a:r>
            <a:r>
              <a:rPr lang="zh-CN" altLang="en-US" sz="2400" b="1" dirty="0">
                <a:solidFill>
                  <a:srgbClr val="0066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可扩展性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很差。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4083F6D7-4948-4019-ACA8-18488D04DB59}"/>
              </a:ext>
            </a:extLst>
          </p:cNvPr>
          <p:cNvGrpSpPr/>
          <p:nvPr/>
        </p:nvGrpSpPr>
        <p:grpSpPr>
          <a:xfrm>
            <a:off x="908364" y="278225"/>
            <a:ext cx="2553293" cy="830999"/>
            <a:chOff x="908362" y="278221"/>
            <a:chExt cx="2553293" cy="830998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670A6652-B642-4F6D-99AF-B98FE79A9AEB}"/>
                </a:ext>
              </a:extLst>
            </p:cNvPr>
            <p:cNvSpPr/>
            <p:nvPr/>
          </p:nvSpPr>
          <p:spPr>
            <a:xfrm>
              <a:off x="908362" y="801442"/>
              <a:ext cx="255329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spc="15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Snooping Protocol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507053FF-0FEC-4DFD-8C11-1DF7EC99EC0E}"/>
                </a:ext>
              </a:extLst>
            </p:cNvPr>
            <p:cNvSpPr/>
            <p:nvPr/>
          </p:nvSpPr>
          <p:spPr>
            <a:xfrm>
              <a:off x="1197484" y="278221"/>
              <a:ext cx="1620957" cy="5232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监听协议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078222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自由: 形状 22"/>
          <p:cNvSpPr/>
          <p:nvPr/>
        </p:nvSpPr>
        <p:spPr bwMode="auto">
          <a:xfrm rot="12600000">
            <a:off x="628798" y="267712"/>
            <a:ext cx="166903" cy="731887"/>
          </a:xfrm>
          <a:custGeom>
            <a:avLst/>
            <a:gdLst>
              <a:gd name="connsiteX0" fmla="*/ 260214 w 260214"/>
              <a:gd name="connsiteY0" fmla="*/ 995963 h 1141060"/>
              <a:gd name="connsiteX1" fmla="*/ 0 w 260214"/>
              <a:gd name="connsiteY1" fmla="*/ 1141060 h 1141060"/>
              <a:gd name="connsiteX2" fmla="*/ 0 w 260214"/>
              <a:gd name="connsiteY2" fmla="*/ 146621 h 1141060"/>
              <a:gd name="connsiteX3" fmla="*/ 260214 w 260214"/>
              <a:gd name="connsiteY3" fmla="*/ 0 h 1141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214" h="1141060">
                <a:moveTo>
                  <a:pt x="260214" y="995963"/>
                </a:moveTo>
                <a:lnTo>
                  <a:pt x="0" y="1141060"/>
                </a:lnTo>
                <a:lnTo>
                  <a:pt x="0" y="146621"/>
                </a:lnTo>
                <a:lnTo>
                  <a:pt x="260214" y="0"/>
                </a:lnTo>
                <a:close/>
              </a:path>
            </a:pathLst>
          </a:custGeom>
          <a:solidFill>
            <a:srgbClr val="0075E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AB9DD4DF-91F8-4914-A224-457D65DE73A3}"/>
              </a:ext>
            </a:extLst>
          </p:cNvPr>
          <p:cNvGrpSpPr/>
          <p:nvPr/>
        </p:nvGrpSpPr>
        <p:grpSpPr>
          <a:xfrm>
            <a:off x="908364" y="278225"/>
            <a:ext cx="2553293" cy="830999"/>
            <a:chOff x="908362" y="278221"/>
            <a:chExt cx="2553293" cy="830998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C35DDDE9-6C45-4410-934E-3CA36C467D37}"/>
                </a:ext>
              </a:extLst>
            </p:cNvPr>
            <p:cNvSpPr/>
            <p:nvPr/>
          </p:nvSpPr>
          <p:spPr>
            <a:xfrm>
              <a:off x="908362" y="801442"/>
              <a:ext cx="255329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spc="15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Directory Protocol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484CD6B2-5B4F-4E5F-BA6B-D9532978C4ED}"/>
                </a:ext>
              </a:extLst>
            </p:cNvPr>
            <p:cNvSpPr/>
            <p:nvPr/>
          </p:nvSpPr>
          <p:spPr>
            <a:xfrm>
              <a:off x="1197484" y="278221"/>
              <a:ext cx="1620957" cy="5232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目录协议</a:t>
              </a: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1EA18EE2-C38B-45E5-B331-3E109C1A8610}"/>
              </a:ext>
            </a:extLst>
          </p:cNvPr>
          <p:cNvSpPr txBox="1"/>
          <p:nvPr/>
        </p:nvSpPr>
        <p:spPr>
          <a:xfrm>
            <a:off x="1061883" y="1282551"/>
            <a:ext cx="10078065" cy="5766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FF9900"/>
              </a:buClr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目录协议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FF9900"/>
              </a:buClr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66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目录：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一种集中的数据结构。对于存储器中的每一个可以调入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Cache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的数据块，在目录中设置一条目录项，用于记录该块的状态以及哪些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Cache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中有副本等相关信息。 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FF9900"/>
              </a:buClr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66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特点：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对于任何一个数据块，都可快速地在唯一一个位置中找到相关的信息，避免了广播操作，适合于大规模分布式共享存储器结构。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FF9900"/>
              </a:buClr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66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位向量：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记录哪些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Cache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中有副本。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1200150" lvl="2" indent="-28575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FF9900"/>
              </a:buClr>
              <a:buFont typeface="Wingdings" panose="05000000000000000000" pitchFamily="2" charset="2"/>
              <a:buChar char="ü"/>
            </a:pP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每一位对应于一个处理器。</a:t>
            </a:r>
          </a:p>
          <a:p>
            <a:pPr marL="1200150" lvl="2" indent="-28575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FF9900"/>
              </a:buClr>
              <a:buFont typeface="Wingdings" panose="05000000000000000000" pitchFamily="2" charset="2"/>
              <a:buChar char="ü"/>
            </a:pP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长度与处理器的个数成正比。</a:t>
            </a:r>
          </a:p>
          <a:p>
            <a:pPr marL="1200150" lvl="2" indent="-28575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FF9900"/>
              </a:buClr>
              <a:buFont typeface="Wingdings" panose="05000000000000000000" pitchFamily="2" charset="2"/>
              <a:buChar char="ü"/>
            </a:pP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由位向量指定的处理机的集合称为</a:t>
            </a:r>
            <a:r>
              <a:rPr lang="zh-CN" altLang="en-US" b="1" dirty="0">
                <a:solidFill>
                  <a:srgbClr val="FF00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共享集</a:t>
            </a:r>
            <a:r>
              <a:rPr lang="en-US" altLang="zh-CN" b="1" dirty="0">
                <a:solidFill>
                  <a:srgbClr val="FF00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  <a:p>
            <a:pPr marL="800100" lvl="1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FF9900"/>
              </a:buClr>
              <a:buFont typeface="Wingdings" panose="05000000000000000000" pitchFamily="2" charset="2"/>
              <a:buChar char="Ø"/>
            </a:pP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0996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自由: 形状 22"/>
          <p:cNvSpPr/>
          <p:nvPr/>
        </p:nvSpPr>
        <p:spPr bwMode="auto">
          <a:xfrm rot="12600000">
            <a:off x="628798" y="267712"/>
            <a:ext cx="166903" cy="731887"/>
          </a:xfrm>
          <a:custGeom>
            <a:avLst/>
            <a:gdLst>
              <a:gd name="connsiteX0" fmla="*/ 260214 w 260214"/>
              <a:gd name="connsiteY0" fmla="*/ 995963 h 1141060"/>
              <a:gd name="connsiteX1" fmla="*/ 0 w 260214"/>
              <a:gd name="connsiteY1" fmla="*/ 1141060 h 1141060"/>
              <a:gd name="connsiteX2" fmla="*/ 0 w 260214"/>
              <a:gd name="connsiteY2" fmla="*/ 146621 h 1141060"/>
              <a:gd name="connsiteX3" fmla="*/ 260214 w 260214"/>
              <a:gd name="connsiteY3" fmla="*/ 0 h 1141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214" h="1141060">
                <a:moveTo>
                  <a:pt x="260214" y="995963"/>
                </a:moveTo>
                <a:lnTo>
                  <a:pt x="0" y="1141060"/>
                </a:lnTo>
                <a:lnTo>
                  <a:pt x="0" y="146621"/>
                </a:lnTo>
                <a:lnTo>
                  <a:pt x="260214" y="0"/>
                </a:lnTo>
                <a:close/>
              </a:path>
            </a:pathLst>
          </a:custGeom>
          <a:solidFill>
            <a:srgbClr val="0075E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AB9DD4DF-91F8-4914-A224-457D65DE73A3}"/>
              </a:ext>
            </a:extLst>
          </p:cNvPr>
          <p:cNvGrpSpPr/>
          <p:nvPr/>
        </p:nvGrpSpPr>
        <p:grpSpPr>
          <a:xfrm>
            <a:off x="908364" y="278225"/>
            <a:ext cx="2553293" cy="830999"/>
            <a:chOff x="908362" y="278221"/>
            <a:chExt cx="2553293" cy="830998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C35DDDE9-6C45-4410-934E-3CA36C467D37}"/>
                </a:ext>
              </a:extLst>
            </p:cNvPr>
            <p:cNvSpPr/>
            <p:nvPr/>
          </p:nvSpPr>
          <p:spPr>
            <a:xfrm>
              <a:off x="908362" y="801442"/>
              <a:ext cx="255329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spc="15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Directory Protocol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484CD6B2-5B4F-4E5F-BA6B-D9532978C4ED}"/>
                </a:ext>
              </a:extLst>
            </p:cNvPr>
            <p:cNvSpPr/>
            <p:nvPr/>
          </p:nvSpPr>
          <p:spPr>
            <a:xfrm>
              <a:off x="1197484" y="278221"/>
              <a:ext cx="1620957" cy="5232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目录协议</a:t>
              </a: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1EA18EE2-C38B-45E5-B331-3E109C1A8610}"/>
              </a:ext>
            </a:extLst>
          </p:cNvPr>
          <p:cNvSpPr txBox="1"/>
          <p:nvPr/>
        </p:nvSpPr>
        <p:spPr>
          <a:xfrm>
            <a:off x="1061883" y="1282551"/>
            <a:ext cx="10078065" cy="1134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FF9900"/>
              </a:buClr>
              <a:buFont typeface="Wingdings" panose="05000000000000000000" pitchFamily="2" charset="2"/>
              <a:buChar char="p"/>
            </a:pPr>
            <a:r>
              <a:rPr lang="zh-CN" altLang="en-US" sz="2400" b="1" dirty="0">
                <a:solidFill>
                  <a:srgbClr val="0066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分布式目录：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目录与存储器一起分布到各结点中，从而对于不同目录内容的访问可以在不同的结点进行。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0" name="Picture 4" descr="7-3">
            <a:extLst>
              <a:ext uri="{FF2B5EF4-FFF2-40B4-BE49-F238E27FC236}">
                <a16:creationId xmlns:a16="http://schemas.microsoft.com/office/drawing/2014/main" id="{3AA12D49-256A-4919-A71E-8CC99AA7CA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3456" y="2602470"/>
            <a:ext cx="5145087" cy="39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10142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自由: 形状 22"/>
          <p:cNvSpPr/>
          <p:nvPr/>
        </p:nvSpPr>
        <p:spPr bwMode="auto">
          <a:xfrm rot="12600000">
            <a:off x="628798" y="267712"/>
            <a:ext cx="166903" cy="731887"/>
          </a:xfrm>
          <a:custGeom>
            <a:avLst/>
            <a:gdLst>
              <a:gd name="connsiteX0" fmla="*/ 260214 w 260214"/>
              <a:gd name="connsiteY0" fmla="*/ 995963 h 1141060"/>
              <a:gd name="connsiteX1" fmla="*/ 0 w 260214"/>
              <a:gd name="connsiteY1" fmla="*/ 1141060 h 1141060"/>
              <a:gd name="connsiteX2" fmla="*/ 0 w 260214"/>
              <a:gd name="connsiteY2" fmla="*/ 146621 h 1141060"/>
              <a:gd name="connsiteX3" fmla="*/ 260214 w 260214"/>
              <a:gd name="connsiteY3" fmla="*/ 0 h 1141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214" h="1141060">
                <a:moveTo>
                  <a:pt x="260214" y="995963"/>
                </a:moveTo>
                <a:lnTo>
                  <a:pt x="0" y="1141060"/>
                </a:lnTo>
                <a:lnTo>
                  <a:pt x="0" y="146621"/>
                </a:lnTo>
                <a:lnTo>
                  <a:pt x="260214" y="0"/>
                </a:lnTo>
                <a:close/>
              </a:path>
            </a:pathLst>
          </a:custGeom>
          <a:solidFill>
            <a:srgbClr val="0075E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AB9DD4DF-91F8-4914-A224-457D65DE73A3}"/>
              </a:ext>
            </a:extLst>
          </p:cNvPr>
          <p:cNvGrpSpPr/>
          <p:nvPr/>
        </p:nvGrpSpPr>
        <p:grpSpPr>
          <a:xfrm>
            <a:off x="908364" y="278225"/>
            <a:ext cx="2553293" cy="830999"/>
            <a:chOff x="908362" y="278221"/>
            <a:chExt cx="2553293" cy="830998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C35DDDE9-6C45-4410-934E-3CA36C467D37}"/>
                </a:ext>
              </a:extLst>
            </p:cNvPr>
            <p:cNvSpPr/>
            <p:nvPr/>
          </p:nvSpPr>
          <p:spPr>
            <a:xfrm>
              <a:off x="908362" y="801442"/>
              <a:ext cx="255329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spc="15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Directory Protocol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484CD6B2-5B4F-4E5F-BA6B-D9532978C4ED}"/>
                </a:ext>
              </a:extLst>
            </p:cNvPr>
            <p:cNvSpPr/>
            <p:nvPr/>
          </p:nvSpPr>
          <p:spPr>
            <a:xfrm>
              <a:off x="1197484" y="278221"/>
              <a:ext cx="1620957" cy="5232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目录协议</a:t>
              </a: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1EA18EE2-C38B-45E5-B331-3E109C1A8610}"/>
              </a:ext>
            </a:extLst>
          </p:cNvPr>
          <p:cNvSpPr txBox="1"/>
          <p:nvPr/>
        </p:nvSpPr>
        <p:spPr>
          <a:xfrm>
            <a:off x="1061883" y="1282551"/>
            <a:ext cx="10078065" cy="5259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FF9900"/>
              </a:buClr>
              <a:buFont typeface="Wingdings" panose="05000000000000000000" pitchFamily="2" charset="2"/>
              <a:buChar char="p"/>
            </a:pP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目录法最简单的实现方案：对于存储器中每一块都在目录中设置一项。目录中的信息量与</a:t>
            </a:r>
            <a:r>
              <a:rPr lang="en-US" altLang="zh-CN" sz="2800" b="1" dirty="0" err="1">
                <a:solidFill>
                  <a:srgbClr val="0066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M×N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成正比。</a:t>
            </a:r>
            <a:endParaRPr lang="en-US" altLang="zh-CN" sz="2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FF9900"/>
              </a:buClr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FF00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zh-CN" altLang="en-US" sz="2400" b="1" dirty="0">
                <a:solidFill>
                  <a:srgbClr val="FF00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存储器中存储块的总数量</a:t>
            </a:r>
          </a:p>
          <a:p>
            <a:pPr marL="800100" lvl="1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FF9900"/>
              </a:buClr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FF00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zh-CN" altLang="en-US" sz="2400" b="1" dirty="0">
                <a:solidFill>
                  <a:srgbClr val="FF00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处理器的个数</a:t>
            </a:r>
          </a:p>
          <a:p>
            <a:pPr marL="800100" lvl="1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FF9900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由于</a:t>
            </a:r>
            <a:r>
              <a:rPr lang="en-US" altLang="zh-CN" sz="2400" b="1" dirty="0">
                <a:solidFill>
                  <a:srgbClr val="FF00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M=</a:t>
            </a:r>
            <a:r>
              <a:rPr lang="en-US" altLang="zh-CN" sz="2400" b="1" dirty="0" err="1">
                <a:solidFill>
                  <a:srgbClr val="FF00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K×N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 </a:t>
            </a:r>
            <a:r>
              <a:rPr lang="en-US" altLang="zh-CN" sz="2400" b="1" dirty="0">
                <a:solidFill>
                  <a:srgbClr val="FF00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是每个处理机中存储块的数量，所以如果</a:t>
            </a:r>
            <a:r>
              <a:rPr lang="en-US" altLang="zh-CN" sz="2400" b="1" dirty="0">
                <a:solidFill>
                  <a:srgbClr val="FF00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保持不变，则目录中的信息量就与</a:t>
            </a:r>
            <a:r>
              <a:rPr lang="en-US" altLang="zh-CN" sz="2400" b="1" dirty="0">
                <a:solidFill>
                  <a:srgbClr val="FF00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b="1" baseline="30000" dirty="0">
                <a:solidFill>
                  <a:srgbClr val="FF00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成正比。 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FF9900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显然这种方法可扩展性很差，只有在处理器个数较少时才可行。因此，可以只给那些进入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Cache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的块设置目录项，或让目录项位数固定。</a:t>
            </a:r>
          </a:p>
        </p:txBody>
      </p:sp>
    </p:spTree>
    <p:extLst>
      <p:ext uri="{BB962C8B-B14F-4D97-AF65-F5344CB8AC3E}">
        <p14:creationId xmlns:p14="http://schemas.microsoft.com/office/powerpoint/2010/main" val="1630208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自由: 形状 22"/>
          <p:cNvSpPr/>
          <p:nvPr/>
        </p:nvSpPr>
        <p:spPr bwMode="auto">
          <a:xfrm rot="12600000">
            <a:off x="628798" y="267712"/>
            <a:ext cx="166903" cy="731887"/>
          </a:xfrm>
          <a:custGeom>
            <a:avLst/>
            <a:gdLst>
              <a:gd name="connsiteX0" fmla="*/ 260214 w 260214"/>
              <a:gd name="connsiteY0" fmla="*/ 995963 h 1141060"/>
              <a:gd name="connsiteX1" fmla="*/ 0 w 260214"/>
              <a:gd name="connsiteY1" fmla="*/ 1141060 h 1141060"/>
              <a:gd name="connsiteX2" fmla="*/ 0 w 260214"/>
              <a:gd name="connsiteY2" fmla="*/ 146621 h 1141060"/>
              <a:gd name="connsiteX3" fmla="*/ 260214 w 260214"/>
              <a:gd name="connsiteY3" fmla="*/ 0 h 1141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214" h="1141060">
                <a:moveTo>
                  <a:pt x="260214" y="995963"/>
                </a:moveTo>
                <a:lnTo>
                  <a:pt x="0" y="1141060"/>
                </a:lnTo>
                <a:lnTo>
                  <a:pt x="0" y="146621"/>
                </a:lnTo>
                <a:lnTo>
                  <a:pt x="260214" y="0"/>
                </a:lnTo>
                <a:close/>
              </a:path>
            </a:pathLst>
          </a:custGeom>
          <a:solidFill>
            <a:srgbClr val="0075E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AB9DD4DF-91F8-4914-A224-457D65DE73A3}"/>
              </a:ext>
            </a:extLst>
          </p:cNvPr>
          <p:cNvGrpSpPr/>
          <p:nvPr/>
        </p:nvGrpSpPr>
        <p:grpSpPr>
          <a:xfrm>
            <a:off x="908364" y="278225"/>
            <a:ext cx="2553293" cy="830999"/>
            <a:chOff x="908362" y="278221"/>
            <a:chExt cx="2553293" cy="830998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C35DDDE9-6C45-4410-934E-3CA36C467D37}"/>
                </a:ext>
              </a:extLst>
            </p:cNvPr>
            <p:cNvSpPr/>
            <p:nvPr/>
          </p:nvSpPr>
          <p:spPr>
            <a:xfrm>
              <a:off x="908362" y="801442"/>
              <a:ext cx="255329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spc="15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Directory Protocol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484CD6B2-5B4F-4E5F-BA6B-D9532978C4ED}"/>
                </a:ext>
              </a:extLst>
            </p:cNvPr>
            <p:cNvSpPr/>
            <p:nvPr/>
          </p:nvSpPr>
          <p:spPr>
            <a:xfrm>
              <a:off x="1197484" y="278221"/>
              <a:ext cx="1620957" cy="5232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目录协议</a:t>
              </a: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1EA18EE2-C38B-45E5-B331-3E109C1A8610}"/>
              </a:ext>
            </a:extLst>
          </p:cNvPr>
          <p:cNvSpPr txBox="1"/>
          <p:nvPr/>
        </p:nvSpPr>
        <p:spPr>
          <a:xfrm>
            <a:off x="1061883" y="1282551"/>
            <a:ext cx="10078065" cy="5012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FF9900"/>
              </a:buClr>
              <a:buFont typeface="Wingdings" panose="05000000000000000000" pitchFamily="2" charset="2"/>
              <a:buChar char="p"/>
            </a:pP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在目录协议中，存储块的状态有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种：</a:t>
            </a:r>
            <a:endParaRPr lang="en-US" altLang="zh-CN" sz="2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FF9900"/>
              </a:buClr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FF00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未缓冲：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该块尚未被调入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Cache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。所有处理器的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Cache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中都没有这个块的副本。</a:t>
            </a:r>
          </a:p>
          <a:p>
            <a:pPr marL="800100" lvl="1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FF9900"/>
              </a:buClr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FF00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共享：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该块在一个或多个处理机上有这个块的副本，且这些副本与存储器中的该块相同。</a:t>
            </a:r>
          </a:p>
          <a:p>
            <a:pPr marL="800100" lvl="1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FF9900"/>
              </a:buClr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FF00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独占：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仅有一个处理机有这个块的副本，且该处理机已经对其进行了写操作，所以其内容是最新的，而存储器中该块的数据已过时。这个处理器称为该块的拥有者。</a:t>
            </a:r>
          </a:p>
        </p:txBody>
      </p:sp>
    </p:spTree>
    <p:extLst>
      <p:ext uri="{BB962C8B-B14F-4D97-AF65-F5344CB8AC3E}">
        <p14:creationId xmlns:p14="http://schemas.microsoft.com/office/powerpoint/2010/main" val="21489703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自由: 形状 22"/>
          <p:cNvSpPr/>
          <p:nvPr/>
        </p:nvSpPr>
        <p:spPr bwMode="auto">
          <a:xfrm rot="12600000">
            <a:off x="628798" y="267712"/>
            <a:ext cx="166903" cy="731887"/>
          </a:xfrm>
          <a:custGeom>
            <a:avLst/>
            <a:gdLst>
              <a:gd name="connsiteX0" fmla="*/ 260214 w 260214"/>
              <a:gd name="connsiteY0" fmla="*/ 995963 h 1141060"/>
              <a:gd name="connsiteX1" fmla="*/ 0 w 260214"/>
              <a:gd name="connsiteY1" fmla="*/ 1141060 h 1141060"/>
              <a:gd name="connsiteX2" fmla="*/ 0 w 260214"/>
              <a:gd name="connsiteY2" fmla="*/ 146621 h 1141060"/>
              <a:gd name="connsiteX3" fmla="*/ 260214 w 260214"/>
              <a:gd name="connsiteY3" fmla="*/ 0 h 1141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214" h="1141060">
                <a:moveTo>
                  <a:pt x="260214" y="995963"/>
                </a:moveTo>
                <a:lnTo>
                  <a:pt x="0" y="1141060"/>
                </a:lnTo>
                <a:lnTo>
                  <a:pt x="0" y="146621"/>
                </a:lnTo>
                <a:lnTo>
                  <a:pt x="260214" y="0"/>
                </a:lnTo>
                <a:close/>
              </a:path>
            </a:pathLst>
          </a:custGeom>
          <a:solidFill>
            <a:srgbClr val="0075E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AB9DD4DF-91F8-4914-A224-457D65DE73A3}"/>
              </a:ext>
            </a:extLst>
          </p:cNvPr>
          <p:cNvGrpSpPr/>
          <p:nvPr/>
        </p:nvGrpSpPr>
        <p:grpSpPr>
          <a:xfrm>
            <a:off x="908364" y="278225"/>
            <a:ext cx="2553293" cy="830999"/>
            <a:chOff x="908362" y="278221"/>
            <a:chExt cx="2553293" cy="830998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C35DDDE9-6C45-4410-934E-3CA36C467D37}"/>
                </a:ext>
              </a:extLst>
            </p:cNvPr>
            <p:cNvSpPr/>
            <p:nvPr/>
          </p:nvSpPr>
          <p:spPr>
            <a:xfrm>
              <a:off x="908362" y="801442"/>
              <a:ext cx="255329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spc="15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Directory Protocol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484CD6B2-5B4F-4E5F-BA6B-D9532978C4ED}"/>
                </a:ext>
              </a:extLst>
            </p:cNvPr>
            <p:cNvSpPr/>
            <p:nvPr/>
          </p:nvSpPr>
          <p:spPr>
            <a:xfrm>
              <a:off x="1197484" y="278221"/>
              <a:ext cx="1620957" cy="5232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目录协议</a:t>
              </a: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1EA18EE2-C38B-45E5-B331-3E109C1A8610}"/>
              </a:ext>
            </a:extLst>
          </p:cNvPr>
          <p:cNvSpPr txBox="1"/>
          <p:nvPr/>
        </p:nvSpPr>
        <p:spPr>
          <a:xfrm>
            <a:off x="1061883" y="1282551"/>
            <a:ext cx="10078065" cy="3350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FF9900"/>
              </a:buClr>
              <a:buFont typeface="Wingdings" panose="05000000000000000000" pitchFamily="2" charset="2"/>
              <a:buChar char="p"/>
            </a:pP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本地结点、宿主结点以及远程结点的关系</a:t>
            </a:r>
            <a:endParaRPr lang="en-US" altLang="zh-CN" sz="2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FF9900"/>
              </a:buClr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FF00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本地结点：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发出访问请求的结点 </a:t>
            </a:r>
          </a:p>
          <a:p>
            <a:pPr marL="800100" lvl="1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FF9900"/>
              </a:buClr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FF00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宿主结点：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包含所访问的存储单元及其目录项的结点 </a:t>
            </a:r>
          </a:p>
          <a:p>
            <a:pPr marL="800100" lvl="1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FF9900"/>
              </a:buClr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FF00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远程结点</a:t>
            </a:r>
            <a:r>
              <a:rPr lang="zh-CN" altLang="en-US" sz="2400" b="1">
                <a:solidFill>
                  <a:srgbClr val="FF00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en-US" sz="24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拥有相应存储块的副本，可以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和宿主结点是同一个结点，也可以不是同一个结点。 </a:t>
            </a:r>
          </a:p>
        </p:txBody>
      </p:sp>
    </p:spTree>
    <p:extLst>
      <p:ext uri="{BB962C8B-B14F-4D97-AF65-F5344CB8AC3E}">
        <p14:creationId xmlns:p14="http://schemas.microsoft.com/office/powerpoint/2010/main" val="29900421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自由: 形状 22"/>
          <p:cNvSpPr/>
          <p:nvPr/>
        </p:nvSpPr>
        <p:spPr bwMode="auto">
          <a:xfrm rot="12600000">
            <a:off x="628798" y="267712"/>
            <a:ext cx="166903" cy="731887"/>
          </a:xfrm>
          <a:custGeom>
            <a:avLst/>
            <a:gdLst>
              <a:gd name="connsiteX0" fmla="*/ 260214 w 260214"/>
              <a:gd name="connsiteY0" fmla="*/ 995963 h 1141060"/>
              <a:gd name="connsiteX1" fmla="*/ 0 w 260214"/>
              <a:gd name="connsiteY1" fmla="*/ 1141060 h 1141060"/>
              <a:gd name="connsiteX2" fmla="*/ 0 w 260214"/>
              <a:gd name="connsiteY2" fmla="*/ 146621 h 1141060"/>
              <a:gd name="connsiteX3" fmla="*/ 260214 w 260214"/>
              <a:gd name="connsiteY3" fmla="*/ 0 h 1141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214" h="1141060">
                <a:moveTo>
                  <a:pt x="260214" y="995963"/>
                </a:moveTo>
                <a:lnTo>
                  <a:pt x="0" y="1141060"/>
                </a:lnTo>
                <a:lnTo>
                  <a:pt x="0" y="146621"/>
                </a:lnTo>
                <a:lnTo>
                  <a:pt x="260214" y="0"/>
                </a:lnTo>
                <a:close/>
              </a:path>
            </a:pathLst>
          </a:custGeom>
          <a:solidFill>
            <a:srgbClr val="0075E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AB9DD4DF-91F8-4914-A224-457D65DE73A3}"/>
              </a:ext>
            </a:extLst>
          </p:cNvPr>
          <p:cNvGrpSpPr/>
          <p:nvPr/>
        </p:nvGrpSpPr>
        <p:grpSpPr>
          <a:xfrm>
            <a:off x="908364" y="278225"/>
            <a:ext cx="2553293" cy="830999"/>
            <a:chOff x="908362" y="278221"/>
            <a:chExt cx="2553293" cy="830998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C35DDDE9-6C45-4410-934E-3CA36C467D37}"/>
                </a:ext>
              </a:extLst>
            </p:cNvPr>
            <p:cNvSpPr/>
            <p:nvPr/>
          </p:nvSpPr>
          <p:spPr>
            <a:xfrm>
              <a:off x="908362" y="801442"/>
              <a:ext cx="255329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spc="15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Directory Protocol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484CD6B2-5B4F-4E5F-BA6B-D9532978C4ED}"/>
                </a:ext>
              </a:extLst>
            </p:cNvPr>
            <p:cNvSpPr/>
            <p:nvPr/>
          </p:nvSpPr>
          <p:spPr>
            <a:xfrm>
              <a:off x="1197484" y="278221"/>
              <a:ext cx="1620957" cy="5232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目录协议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9E01E4FC-012A-452B-95E0-F1EC706AD94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902932" y="1265027"/>
            <a:ext cx="6386136" cy="4918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2253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自由: 形状 22"/>
          <p:cNvSpPr/>
          <p:nvPr/>
        </p:nvSpPr>
        <p:spPr bwMode="auto">
          <a:xfrm rot="12600000">
            <a:off x="628798" y="267712"/>
            <a:ext cx="166903" cy="731887"/>
          </a:xfrm>
          <a:custGeom>
            <a:avLst/>
            <a:gdLst>
              <a:gd name="connsiteX0" fmla="*/ 260214 w 260214"/>
              <a:gd name="connsiteY0" fmla="*/ 995963 h 1141060"/>
              <a:gd name="connsiteX1" fmla="*/ 0 w 260214"/>
              <a:gd name="connsiteY1" fmla="*/ 1141060 h 1141060"/>
              <a:gd name="connsiteX2" fmla="*/ 0 w 260214"/>
              <a:gd name="connsiteY2" fmla="*/ 146621 h 1141060"/>
              <a:gd name="connsiteX3" fmla="*/ 260214 w 260214"/>
              <a:gd name="connsiteY3" fmla="*/ 0 h 1141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214" h="1141060">
                <a:moveTo>
                  <a:pt x="260214" y="995963"/>
                </a:moveTo>
                <a:lnTo>
                  <a:pt x="0" y="1141060"/>
                </a:lnTo>
                <a:lnTo>
                  <a:pt x="0" y="146621"/>
                </a:lnTo>
                <a:lnTo>
                  <a:pt x="260214" y="0"/>
                </a:lnTo>
                <a:close/>
              </a:path>
            </a:pathLst>
          </a:custGeom>
          <a:solidFill>
            <a:srgbClr val="0075E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AB9DD4DF-91F8-4914-A224-457D65DE73A3}"/>
              </a:ext>
            </a:extLst>
          </p:cNvPr>
          <p:cNvGrpSpPr/>
          <p:nvPr/>
        </p:nvGrpSpPr>
        <p:grpSpPr>
          <a:xfrm>
            <a:off x="908364" y="278225"/>
            <a:ext cx="2553293" cy="830999"/>
            <a:chOff x="908362" y="278221"/>
            <a:chExt cx="2553293" cy="830998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C35DDDE9-6C45-4410-934E-3CA36C467D37}"/>
                </a:ext>
              </a:extLst>
            </p:cNvPr>
            <p:cNvSpPr/>
            <p:nvPr/>
          </p:nvSpPr>
          <p:spPr>
            <a:xfrm>
              <a:off x="908362" y="801442"/>
              <a:ext cx="255329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spc="15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Directory Protocol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484CD6B2-5B4F-4E5F-BA6B-D9532978C4ED}"/>
                </a:ext>
              </a:extLst>
            </p:cNvPr>
            <p:cNvSpPr/>
            <p:nvPr/>
          </p:nvSpPr>
          <p:spPr>
            <a:xfrm>
              <a:off x="1197484" y="278221"/>
              <a:ext cx="1620957" cy="5232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目录协议</a:t>
              </a: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1EA18EE2-C38B-45E5-B331-3E109C1A8610}"/>
              </a:ext>
            </a:extLst>
          </p:cNvPr>
          <p:cNvSpPr txBox="1"/>
          <p:nvPr/>
        </p:nvSpPr>
        <p:spPr>
          <a:xfrm>
            <a:off x="1061883" y="1282551"/>
            <a:ext cx="10078065" cy="4458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FF9900"/>
              </a:buClr>
              <a:buFont typeface="Wingdings" panose="05000000000000000000" pitchFamily="2" charset="2"/>
              <a:buChar char="p"/>
            </a:pP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本地结点发给宿主结点（目录）的消息</a:t>
            </a:r>
            <a:endParaRPr lang="en-US" altLang="zh-CN" sz="2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FF9900"/>
              </a:buClr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FF00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RdMiss</a:t>
            </a:r>
            <a:r>
              <a:rPr lang="zh-CN" altLang="en-US" sz="2400" b="1" dirty="0">
                <a:solidFill>
                  <a:srgbClr val="FF00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b="1" dirty="0">
                <a:solidFill>
                  <a:srgbClr val="FF00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zh-CN" altLang="en-US" sz="2400" b="1" dirty="0">
                <a:solidFill>
                  <a:srgbClr val="FF00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dirty="0">
                <a:solidFill>
                  <a:srgbClr val="FF00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zh-CN" altLang="en-US" sz="2400" b="1" dirty="0">
                <a:solidFill>
                  <a:srgbClr val="FF00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）：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处理机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读取地址为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的数据时不命中，请求宿主结点提供数据（块），并要求把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加入共享集。</a:t>
            </a:r>
          </a:p>
          <a:p>
            <a:pPr marL="800100" lvl="1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FF9900"/>
              </a:buClr>
              <a:buFont typeface="Wingdings" panose="05000000000000000000" pitchFamily="2" charset="2"/>
              <a:buChar char="Ø"/>
            </a:pPr>
            <a:r>
              <a:rPr lang="en-US" altLang="zh-CN" sz="2400" b="1" dirty="0" err="1">
                <a:solidFill>
                  <a:srgbClr val="FF00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WtMiss</a:t>
            </a:r>
            <a:r>
              <a:rPr lang="zh-CN" altLang="en-US" sz="2400" b="1" dirty="0">
                <a:solidFill>
                  <a:srgbClr val="FF00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b="1" dirty="0">
                <a:solidFill>
                  <a:srgbClr val="FF00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zh-CN" altLang="en-US" sz="2400" b="1" dirty="0">
                <a:solidFill>
                  <a:srgbClr val="FF00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dirty="0">
                <a:solidFill>
                  <a:srgbClr val="FF00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zh-CN" altLang="en-US" sz="2400" b="1" dirty="0">
                <a:solidFill>
                  <a:srgbClr val="FF00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）：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处理机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对地址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进行写入时不命中，请求宿主结点提供数据，并使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成为所访问数据块的独占者。 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FF9900"/>
              </a:buClr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FF00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Invalidate</a:t>
            </a:r>
            <a:r>
              <a:rPr lang="zh-CN" altLang="en-US" sz="2400" b="1" dirty="0">
                <a:solidFill>
                  <a:srgbClr val="FF00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b="1" dirty="0">
                <a:solidFill>
                  <a:srgbClr val="FF00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zh-CN" altLang="en-US" sz="2400" b="1" dirty="0">
                <a:solidFill>
                  <a:srgbClr val="FF00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）：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请求向所有拥有相应数据块副本（包含地址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）的远程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Cache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发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Invalidate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消息，作废这些副本。</a:t>
            </a:r>
          </a:p>
        </p:txBody>
      </p:sp>
    </p:spTree>
    <p:extLst>
      <p:ext uri="{BB962C8B-B14F-4D97-AF65-F5344CB8AC3E}">
        <p14:creationId xmlns:p14="http://schemas.microsoft.com/office/powerpoint/2010/main" val="1751121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自由: 形状 22"/>
          <p:cNvSpPr/>
          <p:nvPr/>
        </p:nvSpPr>
        <p:spPr bwMode="auto">
          <a:xfrm rot="12600000">
            <a:off x="628798" y="267712"/>
            <a:ext cx="166903" cy="731887"/>
          </a:xfrm>
          <a:custGeom>
            <a:avLst/>
            <a:gdLst>
              <a:gd name="connsiteX0" fmla="*/ 260214 w 260214"/>
              <a:gd name="connsiteY0" fmla="*/ 995963 h 1141060"/>
              <a:gd name="connsiteX1" fmla="*/ 0 w 260214"/>
              <a:gd name="connsiteY1" fmla="*/ 1141060 h 1141060"/>
              <a:gd name="connsiteX2" fmla="*/ 0 w 260214"/>
              <a:gd name="connsiteY2" fmla="*/ 146621 h 1141060"/>
              <a:gd name="connsiteX3" fmla="*/ 260214 w 260214"/>
              <a:gd name="connsiteY3" fmla="*/ 0 h 1141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214" h="1141060">
                <a:moveTo>
                  <a:pt x="260214" y="995963"/>
                </a:moveTo>
                <a:lnTo>
                  <a:pt x="0" y="1141060"/>
                </a:lnTo>
                <a:lnTo>
                  <a:pt x="0" y="146621"/>
                </a:lnTo>
                <a:lnTo>
                  <a:pt x="260214" y="0"/>
                </a:lnTo>
                <a:close/>
              </a:path>
            </a:pathLst>
          </a:custGeom>
          <a:solidFill>
            <a:srgbClr val="0075E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9E97838B-C666-4FF3-AB50-8BCC39D2D6CE}"/>
              </a:ext>
            </a:extLst>
          </p:cNvPr>
          <p:cNvGrpSpPr/>
          <p:nvPr/>
        </p:nvGrpSpPr>
        <p:grpSpPr>
          <a:xfrm>
            <a:off x="908364" y="278225"/>
            <a:ext cx="3870113" cy="830998"/>
            <a:chOff x="908362" y="278221"/>
            <a:chExt cx="3870113" cy="830997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C2A05078-9393-4A56-B4A0-40E0462BC455}"/>
                </a:ext>
              </a:extLst>
            </p:cNvPr>
            <p:cNvSpPr/>
            <p:nvPr/>
          </p:nvSpPr>
          <p:spPr>
            <a:xfrm>
              <a:off x="908362" y="801441"/>
              <a:ext cx="387011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spc="15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Resistive Random Access Memory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0313CE6E-0260-41DC-B741-6644E41D0F86}"/>
                </a:ext>
              </a:extLst>
            </p:cNvPr>
            <p:cNvSpPr/>
            <p:nvPr/>
          </p:nvSpPr>
          <p:spPr>
            <a:xfrm>
              <a:off x="1197484" y="278221"/>
              <a:ext cx="1980029" cy="5232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阻变存储器</a:t>
              </a: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8A908DF5-BF6D-4443-BA5C-32901756B0EA}"/>
              </a:ext>
            </a:extLst>
          </p:cNvPr>
          <p:cNvSpPr txBox="1"/>
          <p:nvPr/>
        </p:nvSpPr>
        <p:spPr>
          <a:xfrm>
            <a:off x="1061883" y="2000303"/>
            <a:ext cx="10078065" cy="378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spcBef>
                <a:spcPts val="600"/>
              </a:spcBef>
              <a:buClr>
                <a:srgbClr val="FF9900"/>
              </a:buClr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优点：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spcBef>
                <a:spcPts val="600"/>
              </a:spcBef>
              <a:buClr>
                <a:srgbClr val="FF9900"/>
              </a:buClr>
              <a:buFont typeface="Wingdings" panose="05000000000000000000" pitchFamily="2" charset="2"/>
              <a:buChar char="ü"/>
            </a:pP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RRAM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擦写速度较快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spcBef>
                <a:spcPts val="600"/>
              </a:spcBef>
              <a:buClr>
                <a:srgbClr val="FF9900"/>
              </a:buClr>
              <a:buFont typeface="Wingdings" panose="05000000000000000000" pitchFamily="2" charset="2"/>
              <a:buChar char="ü"/>
            </a:pP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耐久性高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spcBef>
                <a:spcPts val="600"/>
              </a:spcBef>
              <a:buClr>
                <a:srgbClr val="FF9900"/>
              </a:buClr>
              <a:buFont typeface="Wingdings" panose="05000000000000000000" pitchFamily="2" charset="2"/>
              <a:buChar char="ü"/>
            </a:pP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具备多位存储能力，提高了存储密度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Clr>
                <a:srgbClr val="FF9900"/>
              </a:buClr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缺点：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spcBef>
                <a:spcPts val="600"/>
              </a:spcBef>
              <a:buClr>
                <a:srgbClr val="FF9900"/>
              </a:buClr>
              <a:buFont typeface="Wingdings" panose="05000000000000000000" pitchFamily="2" charset="2"/>
              <a:buChar char="ü"/>
            </a:pP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丝状电阻导致扩展性差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spcBef>
                <a:spcPts val="600"/>
              </a:spcBef>
              <a:buClr>
                <a:srgbClr val="FF9900"/>
              </a:buClr>
              <a:buFont typeface="Wingdings" panose="05000000000000000000" pitchFamily="2" charset="2"/>
              <a:buChar char="ü"/>
            </a:pP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相邻单元串扰和器件微缩能力难以兼顾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286285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自由: 形状 22"/>
          <p:cNvSpPr/>
          <p:nvPr/>
        </p:nvSpPr>
        <p:spPr bwMode="auto">
          <a:xfrm rot="12600000">
            <a:off x="628798" y="267712"/>
            <a:ext cx="166903" cy="731887"/>
          </a:xfrm>
          <a:custGeom>
            <a:avLst/>
            <a:gdLst>
              <a:gd name="connsiteX0" fmla="*/ 260214 w 260214"/>
              <a:gd name="connsiteY0" fmla="*/ 995963 h 1141060"/>
              <a:gd name="connsiteX1" fmla="*/ 0 w 260214"/>
              <a:gd name="connsiteY1" fmla="*/ 1141060 h 1141060"/>
              <a:gd name="connsiteX2" fmla="*/ 0 w 260214"/>
              <a:gd name="connsiteY2" fmla="*/ 146621 h 1141060"/>
              <a:gd name="connsiteX3" fmla="*/ 260214 w 260214"/>
              <a:gd name="connsiteY3" fmla="*/ 0 h 1141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214" h="1141060">
                <a:moveTo>
                  <a:pt x="260214" y="995963"/>
                </a:moveTo>
                <a:lnTo>
                  <a:pt x="0" y="1141060"/>
                </a:lnTo>
                <a:lnTo>
                  <a:pt x="0" y="146621"/>
                </a:lnTo>
                <a:lnTo>
                  <a:pt x="260214" y="0"/>
                </a:lnTo>
                <a:close/>
              </a:path>
            </a:pathLst>
          </a:custGeom>
          <a:solidFill>
            <a:srgbClr val="0075E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AB9DD4DF-91F8-4914-A224-457D65DE73A3}"/>
              </a:ext>
            </a:extLst>
          </p:cNvPr>
          <p:cNvGrpSpPr/>
          <p:nvPr/>
        </p:nvGrpSpPr>
        <p:grpSpPr>
          <a:xfrm>
            <a:off x="908364" y="278225"/>
            <a:ext cx="2553293" cy="830999"/>
            <a:chOff x="908362" y="278221"/>
            <a:chExt cx="2553293" cy="830998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C35DDDE9-6C45-4410-934E-3CA36C467D37}"/>
                </a:ext>
              </a:extLst>
            </p:cNvPr>
            <p:cNvSpPr/>
            <p:nvPr/>
          </p:nvSpPr>
          <p:spPr>
            <a:xfrm>
              <a:off x="908362" y="801442"/>
              <a:ext cx="255329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spc="15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Directory Protocol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484CD6B2-5B4F-4E5F-BA6B-D9532978C4ED}"/>
                </a:ext>
              </a:extLst>
            </p:cNvPr>
            <p:cNvSpPr/>
            <p:nvPr/>
          </p:nvSpPr>
          <p:spPr>
            <a:xfrm>
              <a:off x="1197484" y="278221"/>
              <a:ext cx="1620957" cy="5232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目录协议</a:t>
              </a: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1EA18EE2-C38B-45E5-B331-3E109C1A8610}"/>
              </a:ext>
            </a:extLst>
          </p:cNvPr>
          <p:cNvSpPr txBox="1"/>
          <p:nvPr/>
        </p:nvSpPr>
        <p:spPr>
          <a:xfrm>
            <a:off x="1061883" y="1282551"/>
            <a:ext cx="10078065" cy="3904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FF9900"/>
              </a:buClr>
              <a:buFont typeface="Wingdings" panose="05000000000000000000" pitchFamily="2" charset="2"/>
              <a:buChar char="p"/>
            </a:pP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宿主结点（目录）发送给远程结点的消息</a:t>
            </a:r>
            <a:endParaRPr lang="en-US" altLang="zh-CN" sz="2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FF9900"/>
              </a:buClr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FF00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Invalidate</a:t>
            </a:r>
            <a:r>
              <a:rPr lang="zh-CN" altLang="en-US" sz="2400" b="1" dirty="0">
                <a:solidFill>
                  <a:srgbClr val="FF00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b="1" dirty="0">
                <a:solidFill>
                  <a:srgbClr val="FF00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zh-CN" altLang="en-US" sz="2400" b="1" dirty="0">
                <a:solidFill>
                  <a:srgbClr val="FF00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）：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作废远程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Cache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中包含地址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的数据块。</a:t>
            </a:r>
          </a:p>
          <a:p>
            <a:pPr marL="800100" lvl="1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FF9900"/>
              </a:buClr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FF00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Fetch</a:t>
            </a:r>
            <a:r>
              <a:rPr lang="zh-CN" altLang="en-US" sz="2400" b="1" dirty="0">
                <a:solidFill>
                  <a:srgbClr val="FF00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b="1" dirty="0">
                <a:solidFill>
                  <a:srgbClr val="FF00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zh-CN" altLang="en-US" sz="2400" b="1" dirty="0">
                <a:solidFill>
                  <a:srgbClr val="FF00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）：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从远程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Cache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中取出包含地址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的数据块，并将之送到宿主结点。把远程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Cache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中那个块的状态改为“共享”。</a:t>
            </a:r>
          </a:p>
          <a:p>
            <a:pPr marL="800100" lvl="1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FF9900"/>
              </a:buClr>
              <a:buFont typeface="Wingdings" panose="05000000000000000000" pitchFamily="2" charset="2"/>
              <a:buChar char="Ø"/>
            </a:pPr>
            <a:r>
              <a:rPr lang="en-US" altLang="zh-CN" sz="2400" b="1" dirty="0" err="1">
                <a:solidFill>
                  <a:srgbClr val="FF00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Fetch&amp;Inv</a:t>
            </a:r>
            <a:r>
              <a:rPr lang="zh-CN" altLang="en-US" sz="2400" b="1" dirty="0">
                <a:solidFill>
                  <a:srgbClr val="FF00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b="1" dirty="0">
                <a:solidFill>
                  <a:srgbClr val="FF00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zh-CN" altLang="en-US" sz="2400" b="1" dirty="0">
                <a:solidFill>
                  <a:srgbClr val="FF00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）：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从远程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Cache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中取出包含地址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的数据块，并将之送到宿主结点。然后作废远程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Cache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中的那个块。</a:t>
            </a:r>
          </a:p>
        </p:txBody>
      </p:sp>
    </p:spTree>
    <p:extLst>
      <p:ext uri="{BB962C8B-B14F-4D97-AF65-F5344CB8AC3E}">
        <p14:creationId xmlns:p14="http://schemas.microsoft.com/office/powerpoint/2010/main" val="22771502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自由: 形状 22"/>
          <p:cNvSpPr/>
          <p:nvPr/>
        </p:nvSpPr>
        <p:spPr bwMode="auto">
          <a:xfrm rot="12600000">
            <a:off x="628798" y="267712"/>
            <a:ext cx="166903" cy="731887"/>
          </a:xfrm>
          <a:custGeom>
            <a:avLst/>
            <a:gdLst>
              <a:gd name="connsiteX0" fmla="*/ 260214 w 260214"/>
              <a:gd name="connsiteY0" fmla="*/ 995963 h 1141060"/>
              <a:gd name="connsiteX1" fmla="*/ 0 w 260214"/>
              <a:gd name="connsiteY1" fmla="*/ 1141060 h 1141060"/>
              <a:gd name="connsiteX2" fmla="*/ 0 w 260214"/>
              <a:gd name="connsiteY2" fmla="*/ 146621 h 1141060"/>
              <a:gd name="connsiteX3" fmla="*/ 260214 w 260214"/>
              <a:gd name="connsiteY3" fmla="*/ 0 h 1141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214" h="1141060">
                <a:moveTo>
                  <a:pt x="260214" y="995963"/>
                </a:moveTo>
                <a:lnTo>
                  <a:pt x="0" y="1141060"/>
                </a:lnTo>
                <a:lnTo>
                  <a:pt x="0" y="146621"/>
                </a:lnTo>
                <a:lnTo>
                  <a:pt x="260214" y="0"/>
                </a:lnTo>
                <a:close/>
              </a:path>
            </a:pathLst>
          </a:custGeom>
          <a:solidFill>
            <a:srgbClr val="0075E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AB9DD4DF-91F8-4914-A224-457D65DE73A3}"/>
              </a:ext>
            </a:extLst>
          </p:cNvPr>
          <p:cNvGrpSpPr/>
          <p:nvPr/>
        </p:nvGrpSpPr>
        <p:grpSpPr>
          <a:xfrm>
            <a:off x="908364" y="278225"/>
            <a:ext cx="2553293" cy="830999"/>
            <a:chOff x="908362" y="278221"/>
            <a:chExt cx="2553293" cy="830998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C35DDDE9-6C45-4410-934E-3CA36C467D37}"/>
                </a:ext>
              </a:extLst>
            </p:cNvPr>
            <p:cNvSpPr/>
            <p:nvPr/>
          </p:nvSpPr>
          <p:spPr>
            <a:xfrm>
              <a:off x="908362" y="801442"/>
              <a:ext cx="255329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spc="15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Directory Protocol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484CD6B2-5B4F-4E5F-BA6B-D9532978C4ED}"/>
                </a:ext>
              </a:extLst>
            </p:cNvPr>
            <p:cNvSpPr/>
            <p:nvPr/>
          </p:nvSpPr>
          <p:spPr>
            <a:xfrm>
              <a:off x="1197484" y="278221"/>
              <a:ext cx="1620957" cy="5232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目录协议</a:t>
              </a: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1EA18EE2-C38B-45E5-B331-3E109C1A8610}"/>
              </a:ext>
            </a:extLst>
          </p:cNvPr>
          <p:cNvSpPr txBox="1"/>
          <p:nvPr/>
        </p:nvSpPr>
        <p:spPr>
          <a:xfrm>
            <a:off x="1061883" y="1282551"/>
            <a:ext cx="10078065" cy="4551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FF9900"/>
              </a:buClr>
              <a:buFont typeface="Wingdings" panose="05000000000000000000" pitchFamily="2" charset="2"/>
              <a:buChar char="p"/>
            </a:pP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宿主结点发送给本地结点的消息</a:t>
            </a:r>
            <a:endParaRPr lang="en-US" altLang="zh-CN" sz="2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FF9900"/>
              </a:buClr>
              <a:buFont typeface="Wingdings" panose="05000000000000000000" pitchFamily="2" charset="2"/>
              <a:buChar char="Ø"/>
            </a:pPr>
            <a:r>
              <a:rPr lang="en-US" altLang="zh-CN" sz="2400" b="1" dirty="0" err="1">
                <a:solidFill>
                  <a:srgbClr val="FF00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DReply</a:t>
            </a:r>
            <a:r>
              <a:rPr lang="zh-CN" altLang="en-US" sz="2400" b="1" dirty="0">
                <a:solidFill>
                  <a:srgbClr val="FF00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b="1" dirty="0">
                <a:solidFill>
                  <a:srgbClr val="FF00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lang="zh-CN" altLang="en-US" sz="2400" b="1" dirty="0">
                <a:solidFill>
                  <a:srgbClr val="FF00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）：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表示数据内容，把从宿主存储器获得的数据返回给本地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Cache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FF9900"/>
              </a:buClr>
              <a:buFont typeface="Wingdings" panose="05000000000000000000" pitchFamily="2" charset="2"/>
              <a:buChar char="p"/>
            </a:pP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远程结点发送给宿主结点的消息</a:t>
            </a:r>
            <a:endParaRPr lang="en-US" altLang="zh-CN" sz="2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FF9900"/>
              </a:buClr>
              <a:buFont typeface="Wingdings" panose="05000000000000000000" pitchFamily="2" charset="2"/>
              <a:buChar char="Ø"/>
            </a:pPr>
            <a:r>
              <a:rPr lang="en-US" altLang="zh-CN" sz="2400" b="1" dirty="0" err="1">
                <a:solidFill>
                  <a:srgbClr val="FF00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WtBack</a:t>
            </a:r>
            <a:r>
              <a:rPr lang="zh-CN" altLang="en-US" sz="2400" b="1" dirty="0">
                <a:solidFill>
                  <a:srgbClr val="FF00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b="1" dirty="0">
                <a:solidFill>
                  <a:srgbClr val="FF00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zh-CN" altLang="en-US" sz="2400" b="1" dirty="0">
                <a:solidFill>
                  <a:srgbClr val="FF00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dirty="0">
                <a:solidFill>
                  <a:srgbClr val="FF00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lang="zh-CN" altLang="en-US" sz="2400" b="1" dirty="0">
                <a:solidFill>
                  <a:srgbClr val="FF00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）：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把远程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Cache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中包含地址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的数据块写回到宿主结点中， 该消息是远程结点对宿主结点发来的“取数据”或“取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作废”消息的响应。</a:t>
            </a:r>
          </a:p>
        </p:txBody>
      </p:sp>
    </p:spTree>
    <p:extLst>
      <p:ext uri="{BB962C8B-B14F-4D97-AF65-F5344CB8AC3E}">
        <p14:creationId xmlns:p14="http://schemas.microsoft.com/office/powerpoint/2010/main" val="344329039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自由: 形状 22"/>
          <p:cNvSpPr/>
          <p:nvPr/>
        </p:nvSpPr>
        <p:spPr bwMode="auto">
          <a:xfrm rot="12600000">
            <a:off x="628798" y="267712"/>
            <a:ext cx="166903" cy="731887"/>
          </a:xfrm>
          <a:custGeom>
            <a:avLst/>
            <a:gdLst>
              <a:gd name="connsiteX0" fmla="*/ 260214 w 260214"/>
              <a:gd name="connsiteY0" fmla="*/ 995963 h 1141060"/>
              <a:gd name="connsiteX1" fmla="*/ 0 w 260214"/>
              <a:gd name="connsiteY1" fmla="*/ 1141060 h 1141060"/>
              <a:gd name="connsiteX2" fmla="*/ 0 w 260214"/>
              <a:gd name="connsiteY2" fmla="*/ 146621 h 1141060"/>
              <a:gd name="connsiteX3" fmla="*/ 260214 w 260214"/>
              <a:gd name="connsiteY3" fmla="*/ 0 h 1141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214" h="1141060">
                <a:moveTo>
                  <a:pt x="260214" y="995963"/>
                </a:moveTo>
                <a:lnTo>
                  <a:pt x="0" y="1141060"/>
                </a:lnTo>
                <a:lnTo>
                  <a:pt x="0" y="146621"/>
                </a:lnTo>
                <a:lnTo>
                  <a:pt x="260214" y="0"/>
                </a:lnTo>
                <a:close/>
              </a:path>
            </a:pathLst>
          </a:custGeom>
          <a:solidFill>
            <a:srgbClr val="0075E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AB9DD4DF-91F8-4914-A224-457D65DE73A3}"/>
              </a:ext>
            </a:extLst>
          </p:cNvPr>
          <p:cNvGrpSpPr/>
          <p:nvPr/>
        </p:nvGrpSpPr>
        <p:grpSpPr>
          <a:xfrm>
            <a:off x="908364" y="278225"/>
            <a:ext cx="2553293" cy="830999"/>
            <a:chOff x="908362" y="278221"/>
            <a:chExt cx="2553293" cy="830998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C35DDDE9-6C45-4410-934E-3CA36C467D37}"/>
                </a:ext>
              </a:extLst>
            </p:cNvPr>
            <p:cNvSpPr/>
            <p:nvPr/>
          </p:nvSpPr>
          <p:spPr>
            <a:xfrm>
              <a:off x="908362" y="801442"/>
              <a:ext cx="255329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spc="15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Directory Protocol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484CD6B2-5B4F-4E5F-BA6B-D9532978C4ED}"/>
                </a:ext>
              </a:extLst>
            </p:cNvPr>
            <p:cNvSpPr/>
            <p:nvPr/>
          </p:nvSpPr>
          <p:spPr>
            <a:xfrm>
              <a:off x="1197484" y="278221"/>
              <a:ext cx="1620957" cy="5232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目录协议</a:t>
              </a: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1EA18EE2-C38B-45E5-B331-3E109C1A8610}"/>
              </a:ext>
            </a:extLst>
          </p:cNvPr>
          <p:cNvSpPr txBox="1"/>
          <p:nvPr/>
        </p:nvSpPr>
        <p:spPr>
          <a:xfrm>
            <a:off x="1061883" y="1282551"/>
            <a:ext cx="10078065" cy="4858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FF9900"/>
              </a:buClr>
              <a:buFont typeface="Wingdings" panose="05000000000000000000" pitchFamily="2" charset="2"/>
              <a:buChar char="p"/>
            </a:pP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本地结点发送给被替换块的宿主结点的消息</a:t>
            </a:r>
            <a:endParaRPr lang="en-US" altLang="zh-CN" sz="2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FF9900"/>
              </a:buClr>
              <a:buFont typeface="Wingdings" panose="05000000000000000000" pitchFamily="2" charset="2"/>
              <a:buChar char="Ø"/>
            </a:pPr>
            <a:r>
              <a:rPr lang="en-US" altLang="zh-CN" sz="2400" b="1" dirty="0" err="1">
                <a:solidFill>
                  <a:srgbClr val="FF00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MdSharer</a:t>
            </a:r>
            <a:r>
              <a:rPr lang="zh-CN" altLang="en-US" sz="2400" b="1" dirty="0">
                <a:solidFill>
                  <a:srgbClr val="FF00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b="1" dirty="0">
                <a:solidFill>
                  <a:srgbClr val="FF00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zh-CN" altLang="en-US" sz="2400" b="1" dirty="0">
                <a:solidFill>
                  <a:srgbClr val="FF00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dirty="0">
                <a:solidFill>
                  <a:srgbClr val="FF00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zh-CN" altLang="en-US" sz="2400" b="1" dirty="0">
                <a:solidFill>
                  <a:srgbClr val="FF00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）：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用于当本地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Cache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中需要替换一个包含地址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的块、且该块未被修改过的情况。这个消息发给该块的宿主结点，请求它将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从共享集中删除。如果删除后共享集变为空集，则宿主结点还要将该块的状态改变为“未缓存”（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）。</a:t>
            </a:r>
          </a:p>
          <a:p>
            <a:pPr marL="800100" lvl="1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FF9900"/>
              </a:buClr>
              <a:buFont typeface="Wingdings" panose="05000000000000000000" pitchFamily="2" charset="2"/>
              <a:buChar char="Ø"/>
            </a:pPr>
            <a:r>
              <a:rPr lang="en-US" altLang="zh-CN" sz="2400" b="1" dirty="0" err="1">
                <a:solidFill>
                  <a:srgbClr val="FF00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WtBack2</a:t>
            </a:r>
            <a:r>
              <a:rPr lang="zh-CN" altLang="en-US" sz="2400" b="1" dirty="0">
                <a:solidFill>
                  <a:srgbClr val="FF00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b="1" dirty="0">
                <a:solidFill>
                  <a:srgbClr val="FF00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zh-CN" altLang="en-US" sz="2400" b="1" dirty="0">
                <a:solidFill>
                  <a:srgbClr val="FF00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dirty="0">
                <a:solidFill>
                  <a:srgbClr val="FF00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zh-CN" altLang="en-US" sz="2400" b="1" dirty="0">
                <a:solidFill>
                  <a:srgbClr val="FF00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dirty="0">
                <a:solidFill>
                  <a:srgbClr val="FF00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lang="zh-CN" altLang="en-US" sz="2400" b="1" dirty="0">
                <a:solidFill>
                  <a:srgbClr val="FF00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）：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用于当本地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Cache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中需要替换一个包含地址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的块、且该块已被修改过的情况。这个消息发给该块的宿主结点，完成两步操作：①把该块写回；②进行与</a:t>
            </a:r>
            <a:r>
              <a:rPr lang="en-US" altLang="zh-CN" sz="24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MdSharer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相同的操作。</a:t>
            </a:r>
          </a:p>
        </p:txBody>
      </p:sp>
    </p:spTree>
    <p:extLst>
      <p:ext uri="{BB962C8B-B14F-4D97-AF65-F5344CB8AC3E}">
        <p14:creationId xmlns:p14="http://schemas.microsoft.com/office/powerpoint/2010/main" val="23734016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自由: 形状 22"/>
          <p:cNvSpPr/>
          <p:nvPr/>
        </p:nvSpPr>
        <p:spPr bwMode="auto">
          <a:xfrm rot="12600000">
            <a:off x="628798" y="267712"/>
            <a:ext cx="166903" cy="731887"/>
          </a:xfrm>
          <a:custGeom>
            <a:avLst/>
            <a:gdLst>
              <a:gd name="connsiteX0" fmla="*/ 260214 w 260214"/>
              <a:gd name="connsiteY0" fmla="*/ 995963 h 1141060"/>
              <a:gd name="connsiteX1" fmla="*/ 0 w 260214"/>
              <a:gd name="connsiteY1" fmla="*/ 1141060 h 1141060"/>
              <a:gd name="connsiteX2" fmla="*/ 0 w 260214"/>
              <a:gd name="connsiteY2" fmla="*/ 146621 h 1141060"/>
              <a:gd name="connsiteX3" fmla="*/ 260214 w 260214"/>
              <a:gd name="connsiteY3" fmla="*/ 0 h 1141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214" h="1141060">
                <a:moveTo>
                  <a:pt x="260214" y="995963"/>
                </a:moveTo>
                <a:lnTo>
                  <a:pt x="0" y="1141060"/>
                </a:lnTo>
                <a:lnTo>
                  <a:pt x="0" y="146621"/>
                </a:lnTo>
                <a:lnTo>
                  <a:pt x="260214" y="0"/>
                </a:lnTo>
                <a:close/>
              </a:path>
            </a:pathLst>
          </a:custGeom>
          <a:solidFill>
            <a:srgbClr val="0075E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AB9DD4DF-91F8-4914-A224-457D65DE73A3}"/>
              </a:ext>
            </a:extLst>
          </p:cNvPr>
          <p:cNvGrpSpPr/>
          <p:nvPr/>
        </p:nvGrpSpPr>
        <p:grpSpPr>
          <a:xfrm>
            <a:off x="908364" y="278225"/>
            <a:ext cx="3924893" cy="830999"/>
            <a:chOff x="908362" y="278221"/>
            <a:chExt cx="3924893" cy="830998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C35DDDE9-6C45-4410-934E-3CA36C467D37}"/>
                </a:ext>
              </a:extLst>
            </p:cNvPr>
            <p:cNvSpPr/>
            <p:nvPr/>
          </p:nvSpPr>
          <p:spPr>
            <a:xfrm>
              <a:off x="908362" y="801442"/>
              <a:ext cx="392489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spc="15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Realization of Directory Protocol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484CD6B2-5B4F-4E5F-BA6B-D9532978C4ED}"/>
                </a:ext>
              </a:extLst>
            </p:cNvPr>
            <p:cNvSpPr/>
            <p:nvPr/>
          </p:nvSpPr>
          <p:spPr>
            <a:xfrm>
              <a:off x="1197484" y="278221"/>
              <a:ext cx="2698175" cy="5232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目录协议的实现</a:t>
              </a: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1EA18EE2-C38B-45E5-B331-3E109C1A8610}"/>
              </a:ext>
            </a:extLst>
          </p:cNvPr>
          <p:cNvSpPr txBox="1"/>
          <p:nvPr/>
        </p:nvSpPr>
        <p:spPr>
          <a:xfrm>
            <a:off x="1061883" y="1282551"/>
            <a:ext cx="10078065" cy="3884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FF9900"/>
              </a:buClr>
              <a:buFont typeface="Wingdings" panose="05000000000000000000" pitchFamily="2" charset="2"/>
              <a:buChar char="p"/>
            </a:pP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在目录协议中，目录承担了一致性协议操作的主要功能：</a:t>
            </a:r>
            <a:endParaRPr lang="en-US" altLang="zh-CN" sz="2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FF9900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本地结点把请求发给宿主结点中的目录，再由目录控制器有选择地向远程结点发出相应的消息。</a:t>
            </a:r>
          </a:p>
          <a:p>
            <a:pPr marL="800100" lvl="1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FF9900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发出的消息会产生</a:t>
            </a:r>
            <a:r>
              <a:rPr lang="zh-CN" altLang="en-US" sz="2400" b="1" dirty="0">
                <a:solidFill>
                  <a:srgbClr val="FF00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两种不同类型的动作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1257300" lvl="2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FF9900"/>
              </a:buClr>
              <a:buFont typeface="Wingdings" panose="05000000000000000000" pitchFamily="2" charset="2"/>
              <a:buChar char="ü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更新目录状态</a:t>
            </a:r>
          </a:p>
          <a:p>
            <a:pPr marL="1257300" lvl="2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FF9900"/>
              </a:buClr>
              <a:buFont typeface="Wingdings" panose="05000000000000000000" pitchFamily="2" charset="2"/>
              <a:buChar char="ü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使远程结点完成相应的操作</a:t>
            </a:r>
          </a:p>
        </p:txBody>
      </p:sp>
    </p:spTree>
    <p:extLst>
      <p:ext uri="{BB962C8B-B14F-4D97-AF65-F5344CB8AC3E}">
        <p14:creationId xmlns:p14="http://schemas.microsoft.com/office/powerpoint/2010/main" val="275054891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自由: 形状 22"/>
          <p:cNvSpPr/>
          <p:nvPr/>
        </p:nvSpPr>
        <p:spPr bwMode="auto">
          <a:xfrm rot="12600000">
            <a:off x="628798" y="267712"/>
            <a:ext cx="166903" cy="731887"/>
          </a:xfrm>
          <a:custGeom>
            <a:avLst/>
            <a:gdLst>
              <a:gd name="connsiteX0" fmla="*/ 260214 w 260214"/>
              <a:gd name="connsiteY0" fmla="*/ 995963 h 1141060"/>
              <a:gd name="connsiteX1" fmla="*/ 0 w 260214"/>
              <a:gd name="connsiteY1" fmla="*/ 1141060 h 1141060"/>
              <a:gd name="connsiteX2" fmla="*/ 0 w 260214"/>
              <a:gd name="connsiteY2" fmla="*/ 146621 h 1141060"/>
              <a:gd name="connsiteX3" fmla="*/ 260214 w 260214"/>
              <a:gd name="connsiteY3" fmla="*/ 0 h 1141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214" h="1141060">
                <a:moveTo>
                  <a:pt x="260214" y="995963"/>
                </a:moveTo>
                <a:lnTo>
                  <a:pt x="0" y="1141060"/>
                </a:lnTo>
                <a:lnTo>
                  <a:pt x="0" y="146621"/>
                </a:lnTo>
                <a:lnTo>
                  <a:pt x="260214" y="0"/>
                </a:lnTo>
                <a:close/>
              </a:path>
            </a:pathLst>
          </a:custGeom>
          <a:solidFill>
            <a:srgbClr val="0075E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AB9DD4DF-91F8-4914-A224-457D65DE73A3}"/>
              </a:ext>
            </a:extLst>
          </p:cNvPr>
          <p:cNvGrpSpPr/>
          <p:nvPr/>
        </p:nvGrpSpPr>
        <p:grpSpPr>
          <a:xfrm>
            <a:off x="908364" y="278225"/>
            <a:ext cx="3924893" cy="830999"/>
            <a:chOff x="908362" y="278221"/>
            <a:chExt cx="3924893" cy="830998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C35DDDE9-6C45-4410-934E-3CA36C467D37}"/>
                </a:ext>
              </a:extLst>
            </p:cNvPr>
            <p:cNvSpPr/>
            <p:nvPr/>
          </p:nvSpPr>
          <p:spPr>
            <a:xfrm>
              <a:off x="908362" y="801442"/>
              <a:ext cx="392489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spc="15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Realization of Directory Protocol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484CD6B2-5B4F-4E5F-BA6B-D9532978C4ED}"/>
                </a:ext>
              </a:extLst>
            </p:cNvPr>
            <p:cNvSpPr/>
            <p:nvPr/>
          </p:nvSpPr>
          <p:spPr>
            <a:xfrm>
              <a:off x="1197484" y="278221"/>
              <a:ext cx="2698175" cy="5232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目录协议的实现</a:t>
              </a: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1EA18EE2-C38B-45E5-B331-3E109C1A8610}"/>
              </a:ext>
            </a:extLst>
          </p:cNvPr>
          <p:cNvSpPr txBox="1"/>
          <p:nvPr/>
        </p:nvSpPr>
        <p:spPr>
          <a:xfrm>
            <a:off x="1061883" y="1282551"/>
            <a:ext cx="10078065" cy="662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FF9900"/>
              </a:buClr>
              <a:buFont typeface="Wingdings" panose="05000000000000000000" pitchFamily="2" charset="2"/>
              <a:buChar char="p"/>
            </a:pPr>
            <a:r>
              <a:rPr lang="zh-CN" altLang="en-US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响应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本地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Cache CPU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请求 </a:t>
            </a:r>
            <a:endParaRPr lang="zh-CN" altLang="en-US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FC88A6D-64EB-43E0-A8F3-89A67696C22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05849" y="2262867"/>
            <a:ext cx="9180301" cy="4077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99819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自由: 形状 22"/>
          <p:cNvSpPr/>
          <p:nvPr/>
        </p:nvSpPr>
        <p:spPr bwMode="auto">
          <a:xfrm rot="12600000">
            <a:off x="628798" y="267712"/>
            <a:ext cx="166903" cy="731887"/>
          </a:xfrm>
          <a:custGeom>
            <a:avLst/>
            <a:gdLst>
              <a:gd name="connsiteX0" fmla="*/ 260214 w 260214"/>
              <a:gd name="connsiteY0" fmla="*/ 995963 h 1141060"/>
              <a:gd name="connsiteX1" fmla="*/ 0 w 260214"/>
              <a:gd name="connsiteY1" fmla="*/ 1141060 h 1141060"/>
              <a:gd name="connsiteX2" fmla="*/ 0 w 260214"/>
              <a:gd name="connsiteY2" fmla="*/ 146621 h 1141060"/>
              <a:gd name="connsiteX3" fmla="*/ 260214 w 260214"/>
              <a:gd name="connsiteY3" fmla="*/ 0 h 1141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214" h="1141060">
                <a:moveTo>
                  <a:pt x="260214" y="995963"/>
                </a:moveTo>
                <a:lnTo>
                  <a:pt x="0" y="1141060"/>
                </a:lnTo>
                <a:lnTo>
                  <a:pt x="0" y="146621"/>
                </a:lnTo>
                <a:lnTo>
                  <a:pt x="260214" y="0"/>
                </a:lnTo>
                <a:close/>
              </a:path>
            </a:pathLst>
          </a:custGeom>
          <a:solidFill>
            <a:srgbClr val="0075E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AB9DD4DF-91F8-4914-A224-457D65DE73A3}"/>
              </a:ext>
            </a:extLst>
          </p:cNvPr>
          <p:cNvGrpSpPr/>
          <p:nvPr/>
        </p:nvGrpSpPr>
        <p:grpSpPr>
          <a:xfrm>
            <a:off x="908364" y="278225"/>
            <a:ext cx="3924893" cy="830999"/>
            <a:chOff x="908362" y="278221"/>
            <a:chExt cx="3924893" cy="830998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C35DDDE9-6C45-4410-934E-3CA36C467D37}"/>
                </a:ext>
              </a:extLst>
            </p:cNvPr>
            <p:cNvSpPr/>
            <p:nvPr/>
          </p:nvSpPr>
          <p:spPr>
            <a:xfrm>
              <a:off x="908362" y="801442"/>
              <a:ext cx="392489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spc="15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Realization of Directory Protocol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484CD6B2-5B4F-4E5F-BA6B-D9532978C4ED}"/>
                </a:ext>
              </a:extLst>
            </p:cNvPr>
            <p:cNvSpPr/>
            <p:nvPr/>
          </p:nvSpPr>
          <p:spPr>
            <a:xfrm>
              <a:off x="1197484" y="278221"/>
              <a:ext cx="2698175" cy="5232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目录协议的实现</a:t>
              </a: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1EA18EE2-C38B-45E5-B331-3E109C1A8610}"/>
              </a:ext>
            </a:extLst>
          </p:cNvPr>
          <p:cNvSpPr txBox="1"/>
          <p:nvPr/>
        </p:nvSpPr>
        <p:spPr>
          <a:xfrm>
            <a:off x="1061883" y="1282551"/>
            <a:ext cx="10078065" cy="662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FF9900"/>
              </a:buClr>
              <a:buFont typeface="Wingdings" panose="05000000000000000000" pitchFamily="2" charset="2"/>
              <a:buChar char="p"/>
            </a:pP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远程结点中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Cache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块响应来自宿主结点的请求的状态转换图 </a:t>
            </a:r>
            <a:endParaRPr lang="zh-CN" altLang="en-US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5E4C5F6-8C04-4EF5-AA09-C655FC7B620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95076" y="2135596"/>
            <a:ext cx="6801847" cy="4307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15354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自由: 形状 22"/>
          <p:cNvSpPr/>
          <p:nvPr/>
        </p:nvSpPr>
        <p:spPr bwMode="auto">
          <a:xfrm rot="12600000">
            <a:off x="628798" y="267712"/>
            <a:ext cx="166903" cy="731887"/>
          </a:xfrm>
          <a:custGeom>
            <a:avLst/>
            <a:gdLst>
              <a:gd name="connsiteX0" fmla="*/ 260214 w 260214"/>
              <a:gd name="connsiteY0" fmla="*/ 995963 h 1141060"/>
              <a:gd name="connsiteX1" fmla="*/ 0 w 260214"/>
              <a:gd name="connsiteY1" fmla="*/ 1141060 h 1141060"/>
              <a:gd name="connsiteX2" fmla="*/ 0 w 260214"/>
              <a:gd name="connsiteY2" fmla="*/ 146621 h 1141060"/>
              <a:gd name="connsiteX3" fmla="*/ 260214 w 260214"/>
              <a:gd name="connsiteY3" fmla="*/ 0 h 1141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214" h="1141060">
                <a:moveTo>
                  <a:pt x="260214" y="995963"/>
                </a:moveTo>
                <a:lnTo>
                  <a:pt x="0" y="1141060"/>
                </a:lnTo>
                <a:lnTo>
                  <a:pt x="0" y="146621"/>
                </a:lnTo>
                <a:lnTo>
                  <a:pt x="260214" y="0"/>
                </a:lnTo>
                <a:close/>
              </a:path>
            </a:pathLst>
          </a:custGeom>
          <a:solidFill>
            <a:srgbClr val="0075E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AB9DD4DF-91F8-4914-A224-457D65DE73A3}"/>
              </a:ext>
            </a:extLst>
          </p:cNvPr>
          <p:cNvGrpSpPr/>
          <p:nvPr/>
        </p:nvGrpSpPr>
        <p:grpSpPr>
          <a:xfrm>
            <a:off x="908364" y="278225"/>
            <a:ext cx="3924893" cy="830999"/>
            <a:chOff x="908362" y="278221"/>
            <a:chExt cx="3924893" cy="830998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C35DDDE9-6C45-4410-934E-3CA36C467D37}"/>
                </a:ext>
              </a:extLst>
            </p:cNvPr>
            <p:cNvSpPr/>
            <p:nvPr/>
          </p:nvSpPr>
          <p:spPr>
            <a:xfrm>
              <a:off x="908362" y="801442"/>
              <a:ext cx="392489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spc="15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Realization of Directory Protocol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484CD6B2-5B4F-4E5F-BA6B-D9532978C4ED}"/>
                </a:ext>
              </a:extLst>
            </p:cNvPr>
            <p:cNvSpPr/>
            <p:nvPr/>
          </p:nvSpPr>
          <p:spPr>
            <a:xfrm>
              <a:off x="1197484" y="278221"/>
              <a:ext cx="2698175" cy="5232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目录协议的实现</a:t>
              </a: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1EA18EE2-C38B-45E5-B331-3E109C1A8610}"/>
              </a:ext>
            </a:extLst>
          </p:cNvPr>
          <p:cNvSpPr txBox="1"/>
          <p:nvPr/>
        </p:nvSpPr>
        <p:spPr>
          <a:xfrm>
            <a:off x="1061883" y="1282551"/>
            <a:ext cx="10078065" cy="4820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ts val="3600"/>
              </a:lnSpc>
              <a:spcBef>
                <a:spcPts val="600"/>
              </a:spcBef>
              <a:spcAft>
                <a:spcPts val="600"/>
              </a:spcAft>
              <a:buClr>
                <a:srgbClr val="FF9900"/>
              </a:buClr>
              <a:buFont typeface="Wingdings" panose="05000000000000000000" pitchFamily="2" charset="2"/>
              <a:buChar char="p"/>
            </a:pP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对于从本地结点发来的请求，目录所进行的操作包括</a:t>
            </a:r>
            <a:endParaRPr lang="en-US" altLang="zh-CN" sz="2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ts val="3600"/>
              </a:lnSpc>
              <a:spcBef>
                <a:spcPts val="600"/>
              </a:spcBef>
              <a:spcAft>
                <a:spcPts val="600"/>
              </a:spcAft>
              <a:buClr>
                <a:srgbClr val="FF9900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向远程结点发送消息以完成相应操作。这些远程结点由共享集指出；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ts val="3600"/>
              </a:lnSpc>
              <a:spcBef>
                <a:spcPts val="600"/>
              </a:spcBef>
              <a:spcAft>
                <a:spcPts val="600"/>
              </a:spcAft>
              <a:buClr>
                <a:srgbClr val="FF9900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修改目录中该块的状态；</a:t>
            </a:r>
          </a:p>
          <a:p>
            <a:pPr marL="800100" lvl="1" indent="-342900" algn="just">
              <a:lnSpc>
                <a:spcPts val="3600"/>
              </a:lnSpc>
              <a:spcBef>
                <a:spcPts val="600"/>
              </a:spcBef>
              <a:spcAft>
                <a:spcPts val="600"/>
              </a:spcAft>
              <a:buClr>
                <a:srgbClr val="FF9900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更新共享集合。 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ts val="3600"/>
              </a:lnSpc>
              <a:spcBef>
                <a:spcPts val="600"/>
              </a:spcBef>
              <a:spcAft>
                <a:spcPts val="600"/>
              </a:spcAft>
              <a:buClr>
                <a:srgbClr val="FF9900"/>
              </a:buClr>
              <a:buFont typeface="Wingdings" panose="05000000000000000000" pitchFamily="2" charset="2"/>
              <a:buChar char="p"/>
            </a:pP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目录可能接收到</a:t>
            </a:r>
            <a:r>
              <a:rPr lang="en-US" altLang="zh-CN" sz="2800" b="1" dirty="0">
                <a:solidFill>
                  <a:srgbClr val="0066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2800" b="1" dirty="0">
                <a:solidFill>
                  <a:srgbClr val="0066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种不同的请求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（假设这些操作都是</a:t>
            </a:r>
            <a:r>
              <a:rPr lang="zh-CN" altLang="en-US" sz="2800" b="1" dirty="0">
                <a:solidFill>
                  <a:srgbClr val="FF00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原子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的）</a:t>
            </a:r>
            <a:endParaRPr lang="en-US" altLang="zh-CN" sz="2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ts val="3600"/>
              </a:lnSpc>
              <a:spcBef>
                <a:spcPts val="600"/>
              </a:spcBef>
              <a:spcAft>
                <a:spcPts val="600"/>
              </a:spcAft>
              <a:buClr>
                <a:srgbClr val="FF9900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读不命中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ts val="3600"/>
              </a:lnSpc>
              <a:spcBef>
                <a:spcPts val="600"/>
              </a:spcBef>
              <a:spcAft>
                <a:spcPts val="600"/>
              </a:spcAft>
              <a:buClr>
                <a:srgbClr val="FF9900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写不命中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ts val="3600"/>
              </a:lnSpc>
              <a:spcBef>
                <a:spcPts val="600"/>
              </a:spcBef>
              <a:spcAft>
                <a:spcPts val="600"/>
              </a:spcAft>
              <a:buClr>
                <a:srgbClr val="FF9900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数据写回</a:t>
            </a:r>
          </a:p>
        </p:txBody>
      </p:sp>
    </p:spTree>
    <p:extLst>
      <p:ext uri="{BB962C8B-B14F-4D97-AF65-F5344CB8AC3E}">
        <p14:creationId xmlns:p14="http://schemas.microsoft.com/office/powerpoint/2010/main" val="220890711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自由: 形状 22"/>
          <p:cNvSpPr/>
          <p:nvPr/>
        </p:nvSpPr>
        <p:spPr bwMode="auto">
          <a:xfrm rot="12600000">
            <a:off x="628798" y="267712"/>
            <a:ext cx="166903" cy="731887"/>
          </a:xfrm>
          <a:custGeom>
            <a:avLst/>
            <a:gdLst>
              <a:gd name="connsiteX0" fmla="*/ 260214 w 260214"/>
              <a:gd name="connsiteY0" fmla="*/ 995963 h 1141060"/>
              <a:gd name="connsiteX1" fmla="*/ 0 w 260214"/>
              <a:gd name="connsiteY1" fmla="*/ 1141060 h 1141060"/>
              <a:gd name="connsiteX2" fmla="*/ 0 w 260214"/>
              <a:gd name="connsiteY2" fmla="*/ 146621 h 1141060"/>
              <a:gd name="connsiteX3" fmla="*/ 260214 w 260214"/>
              <a:gd name="connsiteY3" fmla="*/ 0 h 1141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214" h="1141060">
                <a:moveTo>
                  <a:pt x="260214" y="995963"/>
                </a:moveTo>
                <a:lnTo>
                  <a:pt x="0" y="1141060"/>
                </a:lnTo>
                <a:lnTo>
                  <a:pt x="0" y="146621"/>
                </a:lnTo>
                <a:lnTo>
                  <a:pt x="260214" y="0"/>
                </a:lnTo>
                <a:close/>
              </a:path>
            </a:pathLst>
          </a:custGeom>
          <a:solidFill>
            <a:srgbClr val="0075E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AB9DD4DF-91F8-4914-A224-457D65DE73A3}"/>
              </a:ext>
            </a:extLst>
          </p:cNvPr>
          <p:cNvGrpSpPr/>
          <p:nvPr/>
        </p:nvGrpSpPr>
        <p:grpSpPr>
          <a:xfrm>
            <a:off x="908364" y="278225"/>
            <a:ext cx="3924893" cy="830999"/>
            <a:chOff x="908362" y="278221"/>
            <a:chExt cx="3924893" cy="830998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C35DDDE9-6C45-4410-934E-3CA36C467D37}"/>
                </a:ext>
              </a:extLst>
            </p:cNvPr>
            <p:cNvSpPr/>
            <p:nvPr/>
          </p:nvSpPr>
          <p:spPr>
            <a:xfrm>
              <a:off x="908362" y="801442"/>
              <a:ext cx="392489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spc="15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Realization of Directory Protocol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484CD6B2-5B4F-4E5F-BA6B-D9532978C4ED}"/>
                </a:ext>
              </a:extLst>
            </p:cNvPr>
            <p:cNvSpPr/>
            <p:nvPr/>
          </p:nvSpPr>
          <p:spPr>
            <a:xfrm>
              <a:off x="1197484" y="278221"/>
              <a:ext cx="2698175" cy="5232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目录协议的实现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FBE3A98E-AEB6-4556-9153-C7FAFD35D12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13612" y="1284335"/>
            <a:ext cx="9364776" cy="5038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92650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自由: 形状 22"/>
          <p:cNvSpPr/>
          <p:nvPr/>
        </p:nvSpPr>
        <p:spPr bwMode="auto">
          <a:xfrm rot="12600000">
            <a:off x="628798" y="267712"/>
            <a:ext cx="166903" cy="731887"/>
          </a:xfrm>
          <a:custGeom>
            <a:avLst/>
            <a:gdLst>
              <a:gd name="connsiteX0" fmla="*/ 260214 w 260214"/>
              <a:gd name="connsiteY0" fmla="*/ 995963 h 1141060"/>
              <a:gd name="connsiteX1" fmla="*/ 0 w 260214"/>
              <a:gd name="connsiteY1" fmla="*/ 1141060 h 1141060"/>
              <a:gd name="connsiteX2" fmla="*/ 0 w 260214"/>
              <a:gd name="connsiteY2" fmla="*/ 146621 h 1141060"/>
              <a:gd name="connsiteX3" fmla="*/ 260214 w 260214"/>
              <a:gd name="connsiteY3" fmla="*/ 0 h 1141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214" h="1141060">
                <a:moveTo>
                  <a:pt x="260214" y="995963"/>
                </a:moveTo>
                <a:lnTo>
                  <a:pt x="0" y="1141060"/>
                </a:lnTo>
                <a:lnTo>
                  <a:pt x="0" y="146621"/>
                </a:lnTo>
                <a:lnTo>
                  <a:pt x="260214" y="0"/>
                </a:lnTo>
                <a:close/>
              </a:path>
            </a:pathLst>
          </a:custGeom>
          <a:solidFill>
            <a:srgbClr val="0075E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AB9DD4DF-91F8-4914-A224-457D65DE73A3}"/>
              </a:ext>
            </a:extLst>
          </p:cNvPr>
          <p:cNvGrpSpPr/>
          <p:nvPr/>
        </p:nvGrpSpPr>
        <p:grpSpPr>
          <a:xfrm>
            <a:off x="908364" y="278225"/>
            <a:ext cx="3924893" cy="830999"/>
            <a:chOff x="908362" y="278221"/>
            <a:chExt cx="3924893" cy="830998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C35DDDE9-6C45-4410-934E-3CA36C467D37}"/>
                </a:ext>
              </a:extLst>
            </p:cNvPr>
            <p:cNvSpPr/>
            <p:nvPr/>
          </p:nvSpPr>
          <p:spPr>
            <a:xfrm>
              <a:off x="908362" y="801442"/>
              <a:ext cx="392489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spc="15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Realization of Directory Protocol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484CD6B2-5B4F-4E5F-BA6B-D9532978C4ED}"/>
                </a:ext>
              </a:extLst>
            </p:cNvPr>
            <p:cNvSpPr/>
            <p:nvPr/>
          </p:nvSpPr>
          <p:spPr>
            <a:xfrm>
              <a:off x="1197484" y="278221"/>
              <a:ext cx="2698175" cy="5232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目录协议的实现</a:t>
              </a: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1EA18EE2-C38B-45E5-B331-3E109C1A8610}"/>
              </a:ext>
            </a:extLst>
          </p:cNvPr>
          <p:cNvSpPr txBox="1"/>
          <p:nvPr/>
        </p:nvSpPr>
        <p:spPr>
          <a:xfrm>
            <a:off x="1061883" y="1282551"/>
            <a:ext cx="10078065" cy="4254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FF9900"/>
              </a:buClr>
              <a:buFont typeface="Wingdings" panose="05000000000000000000" pitchFamily="2" charset="2"/>
              <a:buChar char="p"/>
            </a:pP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一个块处于</a:t>
            </a:r>
            <a:r>
              <a:rPr lang="zh-CN" altLang="en-US" sz="2800" b="1" dirty="0">
                <a:solidFill>
                  <a:srgbClr val="0066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未缓存状态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时，对该块发出的请求及处理操作为：</a:t>
            </a:r>
            <a:endParaRPr lang="en-US" altLang="zh-CN" sz="2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FF9900"/>
              </a:buClr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FF00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RdMiss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（读不命中）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1257300" lvl="2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FF9900"/>
              </a:buClr>
              <a:buFont typeface="Wingdings" panose="05000000000000000000" pitchFamily="2" charset="2"/>
              <a:buChar char="ü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将所要访问的存储器数据送往请求方处理机，且该处理机成为该块的唯一共享结点，本块的状态变成共享。</a:t>
            </a:r>
          </a:p>
          <a:p>
            <a:pPr marL="800100" lvl="1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FF9900"/>
              </a:buClr>
              <a:buFont typeface="Wingdings" panose="05000000000000000000" pitchFamily="2" charset="2"/>
              <a:buChar char="Ø"/>
            </a:pPr>
            <a:r>
              <a:rPr lang="en-US" altLang="zh-CN" sz="2400" b="1" dirty="0" err="1">
                <a:solidFill>
                  <a:srgbClr val="FF00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WtMiss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（写不命中）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1257300" lvl="2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FF9900"/>
              </a:buClr>
              <a:buFont typeface="Wingdings" panose="05000000000000000000" pitchFamily="2" charset="2"/>
              <a:buChar char="ü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将所要访问的存储器数据送往请求方处理机，该块的状态变成独占，表示该块仅存在唯一的副本。其共享集合仅包含该处理机，指出该处理机是其拥有者。</a:t>
            </a:r>
          </a:p>
        </p:txBody>
      </p:sp>
    </p:spTree>
    <p:extLst>
      <p:ext uri="{BB962C8B-B14F-4D97-AF65-F5344CB8AC3E}">
        <p14:creationId xmlns:p14="http://schemas.microsoft.com/office/powerpoint/2010/main" val="150265867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自由: 形状 22"/>
          <p:cNvSpPr/>
          <p:nvPr/>
        </p:nvSpPr>
        <p:spPr bwMode="auto">
          <a:xfrm rot="12600000">
            <a:off x="628798" y="267712"/>
            <a:ext cx="166903" cy="731887"/>
          </a:xfrm>
          <a:custGeom>
            <a:avLst/>
            <a:gdLst>
              <a:gd name="connsiteX0" fmla="*/ 260214 w 260214"/>
              <a:gd name="connsiteY0" fmla="*/ 995963 h 1141060"/>
              <a:gd name="connsiteX1" fmla="*/ 0 w 260214"/>
              <a:gd name="connsiteY1" fmla="*/ 1141060 h 1141060"/>
              <a:gd name="connsiteX2" fmla="*/ 0 w 260214"/>
              <a:gd name="connsiteY2" fmla="*/ 146621 h 1141060"/>
              <a:gd name="connsiteX3" fmla="*/ 260214 w 260214"/>
              <a:gd name="connsiteY3" fmla="*/ 0 h 1141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214" h="1141060">
                <a:moveTo>
                  <a:pt x="260214" y="995963"/>
                </a:moveTo>
                <a:lnTo>
                  <a:pt x="0" y="1141060"/>
                </a:lnTo>
                <a:lnTo>
                  <a:pt x="0" y="146621"/>
                </a:lnTo>
                <a:lnTo>
                  <a:pt x="260214" y="0"/>
                </a:lnTo>
                <a:close/>
              </a:path>
            </a:pathLst>
          </a:custGeom>
          <a:solidFill>
            <a:srgbClr val="0075E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AB9DD4DF-91F8-4914-A224-457D65DE73A3}"/>
              </a:ext>
            </a:extLst>
          </p:cNvPr>
          <p:cNvGrpSpPr/>
          <p:nvPr/>
        </p:nvGrpSpPr>
        <p:grpSpPr>
          <a:xfrm>
            <a:off x="908364" y="278225"/>
            <a:ext cx="3924893" cy="830999"/>
            <a:chOff x="908362" y="278221"/>
            <a:chExt cx="3924893" cy="830998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C35DDDE9-6C45-4410-934E-3CA36C467D37}"/>
                </a:ext>
              </a:extLst>
            </p:cNvPr>
            <p:cNvSpPr/>
            <p:nvPr/>
          </p:nvSpPr>
          <p:spPr>
            <a:xfrm>
              <a:off x="908362" y="801442"/>
              <a:ext cx="392489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spc="15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Realization of Directory Protocol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484CD6B2-5B4F-4E5F-BA6B-D9532978C4ED}"/>
                </a:ext>
              </a:extLst>
            </p:cNvPr>
            <p:cNvSpPr/>
            <p:nvPr/>
          </p:nvSpPr>
          <p:spPr>
            <a:xfrm>
              <a:off x="1197484" y="278221"/>
              <a:ext cx="2698175" cy="5232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目录协议的实现</a:t>
              </a: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1EA18EE2-C38B-45E5-B331-3E109C1A8610}"/>
              </a:ext>
            </a:extLst>
          </p:cNvPr>
          <p:cNvSpPr txBox="1"/>
          <p:nvPr/>
        </p:nvSpPr>
        <p:spPr>
          <a:xfrm>
            <a:off x="1061883" y="1282551"/>
            <a:ext cx="10078065" cy="4438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FF9900"/>
              </a:buClr>
              <a:buFont typeface="Wingdings" panose="05000000000000000000" pitchFamily="2" charset="2"/>
              <a:buChar char="p"/>
            </a:pP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一个块处于</a:t>
            </a:r>
            <a:r>
              <a:rPr lang="zh-CN" altLang="en-US" sz="2800" b="1" dirty="0">
                <a:solidFill>
                  <a:srgbClr val="0066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共享状态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时，其在存储器中的数据是当前最新的，对该块发出的请求及其处理操作为：</a:t>
            </a:r>
            <a:endParaRPr lang="en-US" altLang="zh-CN" sz="2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FF9900"/>
              </a:buClr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FF00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RdMiss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（读不命中）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1257300" lvl="2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FF9900"/>
              </a:buClr>
              <a:buFont typeface="Wingdings" panose="05000000000000000000" pitchFamily="2" charset="2"/>
              <a:buChar char="ü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将存储器数据送往请求方处理机，并将其加入共享集合。</a:t>
            </a:r>
          </a:p>
          <a:p>
            <a:pPr marL="800100" lvl="1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FF9900"/>
              </a:buClr>
              <a:buFont typeface="Wingdings" panose="05000000000000000000" pitchFamily="2" charset="2"/>
              <a:buChar char="Ø"/>
            </a:pPr>
            <a:r>
              <a:rPr lang="en-US" altLang="zh-CN" sz="2400" b="1" dirty="0" err="1">
                <a:solidFill>
                  <a:srgbClr val="FF00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WtMiss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（写不命中）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1257300" lvl="2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FF9900"/>
              </a:buClr>
              <a:buFont typeface="Wingdings" panose="05000000000000000000" pitchFamily="2" charset="2"/>
              <a:buChar char="ü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将数据送往请求方处理机，对共享集合中所有的处理机发送作废消息，且将共享集合改为仅含有该处理机，该块的状态变为独占。</a:t>
            </a:r>
          </a:p>
        </p:txBody>
      </p:sp>
    </p:spTree>
    <p:extLst>
      <p:ext uri="{BB962C8B-B14F-4D97-AF65-F5344CB8AC3E}">
        <p14:creationId xmlns:p14="http://schemas.microsoft.com/office/powerpoint/2010/main" val="321654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自由: 形状 22"/>
          <p:cNvSpPr/>
          <p:nvPr/>
        </p:nvSpPr>
        <p:spPr bwMode="auto">
          <a:xfrm rot="12600000">
            <a:off x="628798" y="267712"/>
            <a:ext cx="166903" cy="731887"/>
          </a:xfrm>
          <a:custGeom>
            <a:avLst/>
            <a:gdLst>
              <a:gd name="connsiteX0" fmla="*/ 260214 w 260214"/>
              <a:gd name="connsiteY0" fmla="*/ 995963 h 1141060"/>
              <a:gd name="connsiteX1" fmla="*/ 0 w 260214"/>
              <a:gd name="connsiteY1" fmla="*/ 1141060 h 1141060"/>
              <a:gd name="connsiteX2" fmla="*/ 0 w 260214"/>
              <a:gd name="connsiteY2" fmla="*/ 146621 h 1141060"/>
              <a:gd name="connsiteX3" fmla="*/ 260214 w 260214"/>
              <a:gd name="connsiteY3" fmla="*/ 0 h 1141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214" h="1141060">
                <a:moveTo>
                  <a:pt x="260214" y="995963"/>
                </a:moveTo>
                <a:lnTo>
                  <a:pt x="0" y="1141060"/>
                </a:lnTo>
                <a:lnTo>
                  <a:pt x="0" y="146621"/>
                </a:lnTo>
                <a:lnTo>
                  <a:pt x="260214" y="0"/>
                </a:lnTo>
                <a:close/>
              </a:path>
            </a:pathLst>
          </a:custGeom>
          <a:solidFill>
            <a:srgbClr val="0075E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9E97838B-C666-4FF3-AB50-8BCC39D2D6CE}"/>
              </a:ext>
            </a:extLst>
          </p:cNvPr>
          <p:cNvGrpSpPr/>
          <p:nvPr/>
        </p:nvGrpSpPr>
        <p:grpSpPr>
          <a:xfrm>
            <a:off x="908364" y="278225"/>
            <a:ext cx="3948771" cy="830999"/>
            <a:chOff x="908362" y="278221"/>
            <a:chExt cx="3948771" cy="830998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C2A05078-9393-4A56-B4A0-40E0462BC455}"/>
                </a:ext>
              </a:extLst>
            </p:cNvPr>
            <p:cNvSpPr/>
            <p:nvPr/>
          </p:nvSpPr>
          <p:spPr>
            <a:xfrm>
              <a:off x="908362" y="801441"/>
              <a:ext cx="3948771" cy="30777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spc="15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Magnetic Random Access Memory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0313CE6E-0260-41DC-B741-6644E41D0F86}"/>
                </a:ext>
              </a:extLst>
            </p:cNvPr>
            <p:cNvSpPr/>
            <p:nvPr/>
          </p:nvSpPr>
          <p:spPr>
            <a:xfrm>
              <a:off x="1197484" y="278221"/>
              <a:ext cx="1620957" cy="5232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磁存储器</a:t>
              </a: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8A908DF5-BF6D-4443-BA5C-32901756B0EA}"/>
              </a:ext>
            </a:extLst>
          </p:cNvPr>
          <p:cNvSpPr txBox="1"/>
          <p:nvPr/>
        </p:nvSpPr>
        <p:spPr>
          <a:xfrm>
            <a:off x="1061883" y="1282547"/>
            <a:ext cx="10078065" cy="4828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FF9900"/>
              </a:buClr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磁存储器（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MRAM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）采用“三明治”结构的磁性隧道结（</a:t>
            </a:r>
            <a:r>
              <a:rPr lang="en-US" altLang="zh-CN" sz="24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MTJ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）构成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FF9900"/>
              </a:buClr>
              <a:buFont typeface="Wingdings" panose="05000000000000000000" pitchFamily="2" charset="2"/>
              <a:buChar char="p"/>
            </a:pP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FF9900"/>
              </a:buClr>
              <a:buFont typeface="Wingdings" panose="05000000000000000000" pitchFamily="2" charset="2"/>
              <a:buChar char="p"/>
            </a:pP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FF9900"/>
              </a:buClr>
              <a:buFont typeface="Wingdings" panose="05000000000000000000" pitchFamily="2" charset="2"/>
              <a:buChar char="p"/>
            </a:pP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FF9900"/>
              </a:buClr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利用垂直自旋转移矩（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spin-transfer torque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STT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）来实现磁化翻转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FF9900"/>
              </a:buClr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当上、下两层中电子自旋方向相同时，阻值较小，实现了写入信息“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”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FF9900"/>
              </a:buClr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当上、下两层中电子自旋方向相反时，阻值较大，实现了写入信息“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”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B5AFEA82-880B-4560-94F4-9A1D83CC082C}"/>
              </a:ext>
            </a:extLst>
          </p:cNvPr>
          <p:cNvGrpSpPr/>
          <p:nvPr/>
        </p:nvGrpSpPr>
        <p:grpSpPr>
          <a:xfrm>
            <a:off x="2396618" y="1759355"/>
            <a:ext cx="2273702" cy="2446711"/>
            <a:chOff x="2278634" y="1759355"/>
            <a:chExt cx="2273702" cy="2446711"/>
          </a:xfrm>
        </p:grpSpPr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5512F227-2C88-4EA2-8472-BEE1B8EF0D5C}"/>
                </a:ext>
              </a:extLst>
            </p:cNvPr>
            <p:cNvGrpSpPr/>
            <p:nvPr/>
          </p:nvGrpSpPr>
          <p:grpSpPr>
            <a:xfrm>
              <a:off x="2369574" y="1858298"/>
              <a:ext cx="2182762" cy="2113936"/>
              <a:chOff x="1809135" y="1907460"/>
              <a:chExt cx="2182762" cy="2113936"/>
            </a:xfrm>
          </p:grpSpPr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1217F281-797E-47B6-B909-14C68F814EB6}"/>
                  </a:ext>
                </a:extLst>
              </p:cNvPr>
              <p:cNvSpPr/>
              <p:nvPr/>
            </p:nvSpPr>
            <p:spPr>
              <a:xfrm>
                <a:off x="1809135" y="2251590"/>
                <a:ext cx="2182762" cy="511277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reference layer</a:t>
                </a:r>
                <a:endPara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B72A2352-13CF-4381-B323-CDF174586F9D}"/>
                  </a:ext>
                </a:extLst>
              </p:cNvPr>
              <p:cNvSpPr/>
              <p:nvPr/>
            </p:nvSpPr>
            <p:spPr>
              <a:xfrm>
                <a:off x="1809135" y="2762867"/>
                <a:ext cx="2182762" cy="5112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tunnel barrier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A56499EC-4AAD-47EE-993E-022DC38A24BE}"/>
                  </a:ext>
                </a:extLst>
              </p:cNvPr>
              <p:cNvSpPr/>
              <p:nvPr/>
            </p:nvSpPr>
            <p:spPr>
              <a:xfrm>
                <a:off x="1809135" y="3274144"/>
                <a:ext cx="2182762" cy="511277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free layer</a:t>
                </a:r>
                <a:endParaRPr lang="zh-CN" alt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4" name="直接连接符 3">
                <a:extLst>
                  <a:ext uri="{FF2B5EF4-FFF2-40B4-BE49-F238E27FC236}">
                    <a16:creationId xmlns:a16="http://schemas.microsoft.com/office/drawing/2014/main" id="{5AF3F9D7-2DEC-4050-9B78-33784DE257EC}"/>
                  </a:ext>
                </a:extLst>
              </p:cNvPr>
              <p:cNvCxnSpPr>
                <a:stCxn id="2" idx="0"/>
              </p:cNvCxnSpPr>
              <p:nvPr/>
            </p:nvCxnSpPr>
            <p:spPr>
              <a:xfrm flipV="1">
                <a:off x="2900516" y="2015615"/>
                <a:ext cx="0" cy="23597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C162582E-B022-445B-8F29-26558E85362B}"/>
                  </a:ext>
                </a:extLst>
              </p:cNvPr>
              <p:cNvSpPr/>
              <p:nvPr/>
            </p:nvSpPr>
            <p:spPr>
              <a:xfrm>
                <a:off x="2846438" y="1907460"/>
                <a:ext cx="108155" cy="108155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14" name="直接连接符 13">
                <a:extLst>
                  <a:ext uri="{FF2B5EF4-FFF2-40B4-BE49-F238E27FC236}">
                    <a16:creationId xmlns:a16="http://schemas.microsoft.com/office/drawing/2014/main" id="{21A515EB-FFB0-444D-8E0E-3AFA94013D44}"/>
                  </a:ext>
                </a:extLst>
              </p:cNvPr>
              <p:cNvCxnSpPr/>
              <p:nvPr/>
            </p:nvCxnSpPr>
            <p:spPr>
              <a:xfrm flipV="1">
                <a:off x="2900515" y="3785421"/>
                <a:ext cx="0" cy="23597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57F34159-9CAD-489F-8075-457DB77128A7}"/>
                </a:ext>
              </a:extLst>
            </p:cNvPr>
            <p:cNvSpPr txBox="1"/>
            <p:nvPr/>
          </p:nvSpPr>
          <p:spPr>
            <a:xfrm>
              <a:off x="3566662" y="1759355"/>
              <a:ext cx="8799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anode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7CCAC381-A776-4E65-AEFB-E058B77747B7}"/>
                </a:ext>
              </a:extLst>
            </p:cNvPr>
            <p:cNvSpPr/>
            <p:nvPr/>
          </p:nvSpPr>
          <p:spPr>
            <a:xfrm>
              <a:off x="3401962" y="3967323"/>
              <a:ext cx="108155" cy="10815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C287B2C0-47E6-46FE-9AA4-2014C589DFCE}"/>
                </a:ext>
              </a:extLst>
            </p:cNvPr>
            <p:cNvSpPr txBox="1"/>
            <p:nvPr/>
          </p:nvSpPr>
          <p:spPr>
            <a:xfrm>
              <a:off x="2278634" y="3836734"/>
              <a:ext cx="9856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cathod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F1D00FF4-EFBB-403B-95CF-4A12FE7A741C}"/>
                </a:ext>
              </a:extLst>
            </p:cNvPr>
            <p:cNvCxnSpPr/>
            <p:nvPr/>
          </p:nvCxnSpPr>
          <p:spPr>
            <a:xfrm>
              <a:off x="3082412" y="3655143"/>
              <a:ext cx="757084" cy="0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箭头连接符 64">
              <a:extLst>
                <a:ext uri="{FF2B5EF4-FFF2-40B4-BE49-F238E27FC236}">
                  <a16:creationId xmlns:a16="http://schemas.microsoft.com/office/drawing/2014/main" id="{AC58C165-0584-4562-ADB7-C8B956AE112C}"/>
                </a:ext>
              </a:extLst>
            </p:cNvPr>
            <p:cNvCxnSpPr/>
            <p:nvPr/>
          </p:nvCxnSpPr>
          <p:spPr>
            <a:xfrm>
              <a:off x="3077496" y="2303204"/>
              <a:ext cx="757084" cy="0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69FCB2B7-F95A-447B-ADCC-CA9AC74A785F}"/>
              </a:ext>
            </a:extLst>
          </p:cNvPr>
          <p:cNvGrpSpPr/>
          <p:nvPr/>
        </p:nvGrpSpPr>
        <p:grpSpPr>
          <a:xfrm>
            <a:off x="7435669" y="1764272"/>
            <a:ext cx="2273702" cy="2446711"/>
            <a:chOff x="2278634" y="1759355"/>
            <a:chExt cx="2273702" cy="2446711"/>
          </a:xfrm>
        </p:grpSpPr>
        <p:grpSp>
          <p:nvGrpSpPr>
            <p:cNvPr id="70" name="组合 69">
              <a:extLst>
                <a:ext uri="{FF2B5EF4-FFF2-40B4-BE49-F238E27FC236}">
                  <a16:creationId xmlns:a16="http://schemas.microsoft.com/office/drawing/2014/main" id="{8CF7C5C5-E7B7-4189-B576-C7C79DFCD380}"/>
                </a:ext>
              </a:extLst>
            </p:cNvPr>
            <p:cNvGrpSpPr/>
            <p:nvPr/>
          </p:nvGrpSpPr>
          <p:grpSpPr>
            <a:xfrm>
              <a:off x="2369574" y="1858298"/>
              <a:ext cx="2182762" cy="2113936"/>
              <a:chOff x="1809135" y="1907460"/>
              <a:chExt cx="2182762" cy="2113936"/>
            </a:xfrm>
          </p:grpSpPr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EFE641C8-1EAC-4D8A-ABF9-64F20BCAB52F}"/>
                  </a:ext>
                </a:extLst>
              </p:cNvPr>
              <p:cNvSpPr/>
              <p:nvPr/>
            </p:nvSpPr>
            <p:spPr>
              <a:xfrm>
                <a:off x="1809135" y="2251590"/>
                <a:ext cx="2182762" cy="511277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reference layer</a:t>
                </a:r>
                <a:endPara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61C2D5CD-0B03-40E7-AB96-87A329A9993D}"/>
                  </a:ext>
                </a:extLst>
              </p:cNvPr>
              <p:cNvSpPr/>
              <p:nvPr/>
            </p:nvSpPr>
            <p:spPr>
              <a:xfrm>
                <a:off x="1809135" y="2762867"/>
                <a:ext cx="2182762" cy="5112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tunnel barrier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CAD37CBE-6ED0-4F8B-8C41-1E39783A2BFA}"/>
                  </a:ext>
                </a:extLst>
              </p:cNvPr>
              <p:cNvSpPr/>
              <p:nvPr/>
            </p:nvSpPr>
            <p:spPr>
              <a:xfrm>
                <a:off x="1809135" y="3274144"/>
                <a:ext cx="2182762" cy="511277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free layer</a:t>
                </a:r>
                <a:endParaRPr lang="zh-CN" alt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79" name="直接连接符 78">
                <a:extLst>
                  <a:ext uri="{FF2B5EF4-FFF2-40B4-BE49-F238E27FC236}">
                    <a16:creationId xmlns:a16="http://schemas.microsoft.com/office/drawing/2014/main" id="{5263A441-B0DE-42B0-AE06-7182D7B0C73E}"/>
                  </a:ext>
                </a:extLst>
              </p:cNvPr>
              <p:cNvCxnSpPr>
                <a:stCxn id="76" idx="0"/>
              </p:cNvCxnSpPr>
              <p:nvPr/>
            </p:nvCxnSpPr>
            <p:spPr>
              <a:xfrm flipV="1">
                <a:off x="2900516" y="2015615"/>
                <a:ext cx="0" cy="23597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椭圆 79">
                <a:extLst>
                  <a:ext uri="{FF2B5EF4-FFF2-40B4-BE49-F238E27FC236}">
                    <a16:creationId xmlns:a16="http://schemas.microsoft.com/office/drawing/2014/main" id="{BFF6B43E-5CE0-4266-A0E9-4C84B92DF830}"/>
                  </a:ext>
                </a:extLst>
              </p:cNvPr>
              <p:cNvSpPr/>
              <p:nvPr/>
            </p:nvSpPr>
            <p:spPr>
              <a:xfrm>
                <a:off x="2846438" y="1907460"/>
                <a:ext cx="108155" cy="108155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81" name="直接连接符 80">
                <a:extLst>
                  <a:ext uri="{FF2B5EF4-FFF2-40B4-BE49-F238E27FC236}">
                    <a16:creationId xmlns:a16="http://schemas.microsoft.com/office/drawing/2014/main" id="{2FC80FAC-AC3B-4552-BD14-D82CFBF49A65}"/>
                  </a:ext>
                </a:extLst>
              </p:cNvPr>
              <p:cNvCxnSpPr/>
              <p:nvPr/>
            </p:nvCxnSpPr>
            <p:spPr>
              <a:xfrm flipV="1">
                <a:off x="2900515" y="3785421"/>
                <a:ext cx="0" cy="23597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1" name="文本框 70">
              <a:extLst>
                <a:ext uri="{FF2B5EF4-FFF2-40B4-BE49-F238E27FC236}">
                  <a16:creationId xmlns:a16="http://schemas.microsoft.com/office/drawing/2014/main" id="{3B80E15F-1FDB-44C6-8076-9862014D616D}"/>
                </a:ext>
              </a:extLst>
            </p:cNvPr>
            <p:cNvSpPr txBox="1"/>
            <p:nvPr/>
          </p:nvSpPr>
          <p:spPr>
            <a:xfrm>
              <a:off x="3566662" y="1759355"/>
              <a:ext cx="8799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anode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2" name="椭圆 71">
              <a:extLst>
                <a:ext uri="{FF2B5EF4-FFF2-40B4-BE49-F238E27FC236}">
                  <a16:creationId xmlns:a16="http://schemas.microsoft.com/office/drawing/2014/main" id="{F93299C7-D0FF-4CB7-BAD0-A31964A1B54E}"/>
                </a:ext>
              </a:extLst>
            </p:cNvPr>
            <p:cNvSpPr/>
            <p:nvPr/>
          </p:nvSpPr>
          <p:spPr>
            <a:xfrm>
              <a:off x="3401962" y="3967323"/>
              <a:ext cx="108155" cy="10815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EF60CBC7-9494-428E-88E8-AF2D2E2AEF6C}"/>
                </a:ext>
              </a:extLst>
            </p:cNvPr>
            <p:cNvSpPr txBox="1"/>
            <p:nvPr/>
          </p:nvSpPr>
          <p:spPr>
            <a:xfrm>
              <a:off x="2278634" y="3836734"/>
              <a:ext cx="9856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cathod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74" name="直接箭头连接符 73">
              <a:extLst>
                <a:ext uri="{FF2B5EF4-FFF2-40B4-BE49-F238E27FC236}">
                  <a16:creationId xmlns:a16="http://schemas.microsoft.com/office/drawing/2014/main" id="{C505C9DC-E630-4FCC-86F3-5EF7E8D6AB33}"/>
                </a:ext>
              </a:extLst>
            </p:cNvPr>
            <p:cNvCxnSpPr/>
            <p:nvPr/>
          </p:nvCxnSpPr>
          <p:spPr>
            <a:xfrm>
              <a:off x="3082412" y="3655143"/>
              <a:ext cx="757084" cy="0"/>
            </a:xfrm>
            <a:prstGeom prst="straightConnector1">
              <a:avLst/>
            </a:prstGeom>
            <a:ln w="38100">
              <a:solidFill>
                <a:schemeClr val="bg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箭头连接符 74">
              <a:extLst>
                <a:ext uri="{FF2B5EF4-FFF2-40B4-BE49-F238E27FC236}">
                  <a16:creationId xmlns:a16="http://schemas.microsoft.com/office/drawing/2014/main" id="{1BAFC0C1-E589-41B6-9883-9B873581F83B}"/>
                </a:ext>
              </a:extLst>
            </p:cNvPr>
            <p:cNvCxnSpPr/>
            <p:nvPr/>
          </p:nvCxnSpPr>
          <p:spPr>
            <a:xfrm>
              <a:off x="3077496" y="2303204"/>
              <a:ext cx="757084" cy="0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文本框 81">
            <a:extLst>
              <a:ext uri="{FF2B5EF4-FFF2-40B4-BE49-F238E27FC236}">
                <a16:creationId xmlns:a16="http://schemas.microsoft.com/office/drawing/2014/main" id="{219F7C14-759E-4DC2-8BFC-16718F811A11}"/>
              </a:ext>
            </a:extLst>
          </p:cNvPr>
          <p:cNvSpPr txBox="1"/>
          <p:nvPr/>
        </p:nvSpPr>
        <p:spPr>
          <a:xfrm>
            <a:off x="1792888" y="2536723"/>
            <a:ext cx="4301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5E4C5086-8598-41BD-870F-E19DCB9807B7}"/>
              </a:ext>
            </a:extLst>
          </p:cNvPr>
          <p:cNvSpPr txBox="1"/>
          <p:nvPr/>
        </p:nvSpPr>
        <p:spPr>
          <a:xfrm>
            <a:off x="9978273" y="2541640"/>
            <a:ext cx="4301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3499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自由: 形状 22"/>
          <p:cNvSpPr/>
          <p:nvPr/>
        </p:nvSpPr>
        <p:spPr bwMode="auto">
          <a:xfrm rot="12600000">
            <a:off x="628798" y="267712"/>
            <a:ext cx="166903" cy="731887"/>
          </a:xfrm>
          <a:custGeom>
            <a:avLst/>
            <a:gdLst>
              <a:gd name="connsiteX0" fmla="*/ 260214 w 260214"/>
              <a:gd name="connsiteY0" fmla="*/ 995963 h 1141060"/>
              <a:gd name="connsiteX1" fmla="*/ 0 w 260214"/>
              <a:gd name="connsiteY1" fmla="*/ 1141060 h 1141060"/>
              <a:gd name="connsiteX2" fmla="*/ 0 w 260214"/>
              <a:gd name="connsiteY2" fmla="*/ 146621 h 1141060"/>
              <a:gd name="connsiteX3" fmla="*/ 260214 w 260214"/>
              <a:gd name="connsiteY3" fmla="*/ 0 h 1141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214" h="1141060">
                <a:moveTo>
                  <a:pt x="260214" y="995963"/>
                </a:moveTo>
                <a:lnTo>
                  <a:pt x="0" y="1141060"/>
                </a:lnTo>
                <a:lnTo>
                  <a:pt x="0" y="146621"/>
                </a:lnTo>
                <a:lnTo>
                  <a:pt x="260214" y="0"/>
                </a:lnTo>
                <a:close/>
              </a:path>
            </a:pathLst>
          </a:custGeom>
          <a:solidFill>
            <a:srgbClr val="0075E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AB9DD4DF-91F8-4914-A224-457D65DE73A3}"/>
              </a:ext>
            </a:extLst>
          </p:cNvPr>
          <p:cNvGrpSpPr/>
          <p:nvPr/>
        </p:nvGrpSpPr>
        <p:grpSpPr>
          <a:xfrm>
            <a:off x="908364" y="278225"/>
            <a:ext cx="3924893" cy="830999"/>
            <a:chOff x="908362" y="278221"/>
            <a:chExt cx="3924893" cy="830998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C35DDDE9-6C45-4410-934E-3CA36C467D37}"/>
                </a:ext>
              </a:extLst>
            </p:cNvPr>
            <p:cNvSpPr/>
            <p:nvPr/>
          </p:nvSpPr>
          <p:spPr>
            <a:xfrm>
              <a:off x="908362" y="801442"/>
              <a:ext cx="392489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spc="15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Realization of Directory Protocol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484CD6B2-5B4F-4E5F-BA6B-D9532978C4ED}"/>
                </a:ext>
              </a:extLst>
            </p:cNvPr>
            <p:cNvSpPr/>
            <p:nvPr/>
          </p:nvSpPr>
          <p:spPr>
            <a:xfrm>
              <a:off x="1197484" y="278221"/>
              <a:ext cx="2698175" cy="5232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目录协议的实现</a:t>
              </a: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1EA18EE2-C38B-45E5-B331-3E109C1A8610}"/>
              </a:ext>
            </a:extLst>
          </p:cNvPr>
          <p:cNvSpPr txBox="1"/>
          <p:nvPr/>
        </p:nvSpPr>
        <p:spPr>
          <a:xfrm>
            <a:off x="1061883" y="1282551"/>
            <a:ext cx="10078065" cy="4346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FF9900"/>
              </a:buClr>
              <a:buFont typeface="Wingdings" panose="05000000000000000000" pitchFamily="2" charset="2"/>
              <a:buChar char="p"/>
            </a:pP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一个块处于</a:t>
            </a:r>
            <a:r>
              <a:rPr lang="zh-CN" altLang="en-US" sz="2800" b="1" dirty="0">
                <a:solidFill>
                  <a:srgbClr val="0066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独占状态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时，该块的最新值保存在共享集合所指出的唯一处理机（拥有者）中，有三种可能的请求：</a:t>
            </a:r>
            <a:endParaRPr lang="en-US" altLang="zh-CN" sz="2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FF9900"/>
              </a:buClr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FF00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RdMiss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（读不命中）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1257300" lvl="2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FF9900"/>
              </a:buClr>
              <a:buFont typeface="Wingdings" panose="05000000000000000000" pitchFamily="2" charset="2"/>
              <a:buChar char="ü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将“取数据”的消息发往拥有者处理机，将它所返回给宿主结点的数据写入存储器，并进而把该数据送回请求方处理机，将请求方处理机加入共享集合。</a:t>
            </a:r>
          </a:p>
          <a:p>
            <a:pPr marL="1257300" lvl="2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FF9900"/>
              </a:buClr>
              <a:buFont typeface="Wingdings" panose="05000000000000000000" pitchFamily="2" charset="2"/>
              <a:buChar char="ü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此时共享集合中仍保留原拥有者处理机（因为它仍有一个可读的副本）。</a:t>
            </a:r>
          </a:p>
          <a:p>
            <a:pPr marL="1257300" lvl="2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FF9900"/>
              </a:buClr>
              <a:buFont typeface="Wingdings" panose="05000000000000000000" pitchFamily="2" charset="2"/>
              <a:buChar char="ü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将该块的状态变为共享。</a:t>
            </a:r>
          </a:p>
        </p:txBody>
      </p:sp>
    </p:spTree>
    <p:extLst>
      <p:ext uri="{BB962C8B-B14F-4D97-AF65-F5344CB8AC3E}">
        <p14:creationId xmlns:p14="http://schemas.microsoft.com/office/powerpoint/2010/main" val="318613521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自由: 形状 22"/>
          <p:cNvSpPr/>
          <p:nvPr/>
        </p:nvSpPr>
        <p:spPr bwMode="auto">
          <a:xfrm rot="12600000">
            <a:off x="628798" y="267712"/>
            <a:ext cx="166903" cy="731887"/>
          </a:xfrm>
          <a:custGeom>
            <a:avLst/>
            <a:gdLst>
              <a:gd name="connsiteX0" fmla="*/ 260214 w 260214"/>
              <a:gd name="connsiteY0" fmla="*/ 995963 h 1141060"/>
              <a:gd name="connsiteX1" fmla="*/ 0 w 260214"/>
              <a:gd name="connsiteY1" fmla="*/ 1141060 h 1141060"/>
              <a:gd name="connsiteX2" fmla="*/ 0 w 260214"/>
              <a:gd name="connsiteY2" fmla="*/ 146621 h 1141060"/>
              <a:gd name="connsiteX3" fmla="*/ 260214 w 260214"/>
              <a:gd name="connsiteY3" fmla="*/ 0 h 1141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214" h="1141060">
                <a:moveTo>
                  <a:pt x="260214" y="995963"/>
                </a:moveTo>
                <a:lnTo>
                  <a:pt x="0" y="1141060"/>
                </a:lnTo>
                <a:lnTo>
                  <a:pt x="0" y="146621"/>
                </a:lnTo>
                <a:lnTo>
                  <a:pt x="260214" y="0"/>
                </a:lnTo>
                <a:close/>
              </a:path>
            </a:pathLst>
          </a:custGeom>
          <a:solidFill>
            <a:srgbClr val="0075E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AB9DD4DF-91F8-4914-A224-457D65DE73A3}"/>
              </a:ext>
            </a:extLst>
          </p:cNvPr>
          <p:cNvGrpSpPr/>
          <p:nvPr/>
        </p:nvGrpSpPr>
        <p:grpSpPr>
          <a:xfrm>
            <a:off x="908364" y="278225"/>
            <a:ext cx="3924893" cy="830999"/>
            <a:chOff x="908362" y="278221"/>
            <a:chExt cx="3924893" cy="830998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C35DDDE9-6C45-4410-934E-3CA36C467D37}"/>
                </a:ext>
              </a:extLst>
            </p:cNvPr>
            <p:cNvSpPr/>
            <p:nvPr/>
          </p:nvSpPr>
          <p:spPr>
            <a:xfrm>
              <a:off x="908362" y="801442"/>
              <a:ext cx="392489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spc="15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Realization of Directory Protocol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484CD6B2-5B4F-4E5F-BA6B-D9532978C4ED}"/>
                </a:ext>
              </a:extLst>
            </p:cNvPr>
            <p:cNvSpPr/>
            <p:nvPr/>
          </p:nvSpPr>
          <p:spPr>
            <a:xfrm>
              <a:off x="1197484" y="278221"/>
              <a:ext cx="2698175" cy="5232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目录协议的实现</a:t>
              </a: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1EA18EE2-C38B-45E5-B331-3E109C1A8610}"/>
              </a:ext>
            </a:extLst>
          </p:cNvPr>
          <p:cNvSpPr txBox="1"/>
          <p:nvPr/>
        </p:nvSpPr>
        <p:spPr>
          <a:xfrm>
            <a:off x="1061883" y="1282551"/>
            <a:ext cx="10078065" cy="5449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just">
              <a:lnSpc>
                <a:spcPts val="2800"/>
              </a:lnSpc>
              <a:spcBef>
                <a:spcPts val="600"/>
              </a:spcBef>
              <a:spcAft>
                <a:spcPts val="600"/>
              </a:spcAft>
              <a:buClr>
                <a:srgbClr val="FF9900"/>
              </a:buClr>
              <a:buFont typeface="Wingdings" panose="05000000000000000000" pitchFamily="2" charset="2"/>
              <a:buChar char="Ø"/>
            </a:pPr>
            <a:r>
              <a:rPr lang="en-US" altLang="zh-CN" sz="2400" b="1" dirty="0" err="1">
                <a:solidFill>
                  <a:srgbClr val="FF00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WtMiss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（写不命中）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1257300" lvl="2" indent="-342900" algn="just">
              <a:lnSpc>
                <a:spcPts val="2800"/>
              </a:lnSpc>
              <a:spcBef>
                <a:spcPts val="600"/>
              </a:spcBef>
              <a:spcAft>
                <a:spcPts val="600"/>
              </a:spcAft>
              <a:buClr>
                <a:srgbClr val="FF9900"/>
              </a:buClr>
              <a:buFont typeface="Wingdings" panose="05000000000000000000" pitchFamily="2" charset="2"/>
              <a:buChar char="ü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该块将有一个新的拥有者。</a:t>
            </a:r>
          </a:p>
          <a:p>
            <a:pPr marL="1257300" lvl="2" indent="-342900" algn="just">
              <a:lnSpc>
                <a:spcPts val="2800"/>
              </a:lnSpc>
              <a:spcBef>
                <a:spcPts val="600"/>
              </a:spcBef>
              <a:spcAft>
                <a:spcPts val="600"/>
              </a:spcAft>
              <a:buClr>
                <a:srgbClr val="FF9900"/>
              </a:buClr>
              <a:buFont typeface="Wingdings" panose="05000000000000000000" pitchFamily="2" charset="2"/>
              <a:buChar char="ü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给旧的拥有者处理机发送消息，要求它将数据块送回宿主结点写入存储器，然后再从该结点送给请求方处理机。</a:t>
            </a:r>
          </a:p>
          <a:p>
            <a:pPr marL="1257300" lvl="2" indent="-342900" algn="just">
              <a:lnSpc>
                <a:spcPts val="2800"/>
              </a:lnSpc>
              <a:spcBef>
                <a:spcPts val="600"/>
              </a:spcBef>
              <a:spcAft>
                <a:spcPts val="600"/>
              </a:spcAft>
              <a:buClr>
                <a:srgbClr val="FF9900"/>
              </a:buClr>
              <a:buFont typeface="Wingdings" panose="05000000000000000000" pitchFamily="2" charset="2"/>
              <a:buChar char="ü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同时还要把旧拥有者处理机中的该块作废。把请求处理机加入共享者集合，使之成为新的拥有者。</a:t>
            </a:r>
          </a:p>
          <a:p>
            <a:pPr marL="1257300" lvl="2" indent="-342900" algn="just">
              <a:lnSpc>
                <a:spcPts val="2800"/>
              </a:lnSpc>
              <a:spcBef>
                <a:spcPts val="600"/>
              </a:spcBef>
              <a:spcAft>
                <a:spcPts val="600"/>
              </a:spcAft>
              <a:buClr>
                <a:srgbClr val="FF9900"/>
              </a:buClr>
              <a:buFont typeface="Wingdings" panose="05000000000000000000" pitchFamily="2" charset="2"/>
              <a:buChar char="ü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该块的状态仍旧是独占。</a:t>
            </a:r>
          </a:p>
          <a:p>
            <a:pPr marL="800100" lvl="1" indent="-342900" algn="just">
              <a:lnSpc>
                <a:spcPts val="2800"/>
              </a:lnSpc>
              <a:spcBef>
                <a:spcPts val="600"/>
              </a:spcBef>
              <a:spcAft>
                <a:spcPts val="600"/>
              </a:spcAft>
              <a:buClr>
                <a:srgbClr val="FF9900"/>
              </a:buClr>
              <a:buFont typeface="Wingdings" panose="05000000000000000000" pitchFamily="2" charset="2"/>
              <a:buChar char="Ø"/>
            </a:pPr>
            <a:r>
              <a:rPr lang="en-US" altLang="zh-CN" sz="2400" b="1" dirty="0" err="1">
                <a:solidFill>
                  <a:srgbClr val="FF00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WtBack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（写回）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1257300" lvl="2" indent="-342900" algn="just">
              <a:lnSpc>
                <a:spcPts val="2800"/>
              </a:lnSpc>
              <a:spcBef>
                <a:spcPts val="600"/>
              </a:spcBef>
              <a:spcAft>
                <a:spcPts val="600"/>
              </a:spcAft>
              <a:buClr>
                <a:srgbClr val="FF9900"/>
              </a:buClr>
              <a:buFont typeface="Wingdings" panose="05000000000000000000" pitchFamily="2" charset="2"/>
              <a:buChar char="ü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当一个块的拥有者处理机要从其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Cache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中把该块替换出去时，必须将该块写回其宿主结点的存储器中，从而使存储器中相应的块中存放的数据是最新的（宿主结点实际上成为拥有者）。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1257300" lvl="2" indent="-342900" algn="just">
              <a:lnSpc>
                <a:spcPts val="2800"/>
              </a:lnSpc>
              <a:spcBef>
                <a:spcPts val="600"/>
              </a:spcBef>
              <a:spcAft>
                <a:spcPts val="600"/>
              </a:spcAft>
              <a:buClr>
                <a:srgbClr val="FF9900"/>
              </a:buClr>
              <a:buFont typeface="Wingdings" panose="05000000000000000000" pitchFamily="2" charset="2"/>
              <a:buChar char="ü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该块的状态变成未缓冲，其共享集合为空。</a:t>
            </a:r>
          </a:p>
        </p:txBody>
      </p:sp>
    </p:spTree>
    <p:extLst>
      <p:ext uri="{BB962C8B-B14F-4D97-AF65-F5344CB8AC3E}">
        <p14:creationId xmlns:p14="http://schemas.microsoft.com/office/powerpoint/2010/main" val="332255171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自由: 形状 22"/>
          <p:cNvSpPr/>
          <p:nvPr/>
        </p:nvSpPr>
        <p:spPr bwMode="auto">
          <a:xfrm rot="12600000">
            <a:off x="628798" y="267712"/>
            <a:ext cx="166903" cy="731887"/>
          </a:xfrm>
          <a:custGeom>
            <a:avLst/>
            <a:gdLst>
              <a:gd name="connsiteX0" fmla="*/ 260214 w 260214"/>
              <a:gd name="connsiteY0" fmla="*/ 995963 h 1141060"/>
              <a:gd name="connsiteX1" fmla="*/ 0 w 260214"/>
              <a:gd name="connsiteY1" fmla="*/ 1141060 h 1141060"/>
              <a:gd name="connsiteX2" fmla="*/ 0 w 260214"/>
              <a:gd name="connsiteY2" fmla="*/ 146621 h 1141060"/>
              <a:gd name="connsiteX3" fmla="*/ 260214 w 260214"/>
              <a:gd name="connsiteY3" fmla="*/ 0 h 1141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214" h="1141060">
                <a:moveTo>
                  <a:pt x="260214" y="995963"/>
                </a:moveTo>
                <a:lnTo>
                  <a:pt x="0" y="1141060"/>
                </a:lnTo>
                <a:lnTo>
                  <a:pt x="0" y="146621"/>
                </a:lnTo>
                <a:lnTo>
                  <a:pt x="260214" y="0"/>
                </a:lnTo>
                <a:close/>
              </a:path>
            </a:pathLst>
          </a:custGeom>
          <a:solidFill>
            <a:srgbClr val="0075E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AB9DD4DF-91F8-4914-A224-457D65DE73A3}"/>
              </a:ext>
            </a:extLst>
          </p:cNvPr>
          <p:cNvGrpSpPr/>
          <p:nvPr/>
        </p:nvGrpSpPr>
        <p:grpSpPr>
          <a:xfrm>
            <a:off x="908364" y="278225"/>
            <a:ext cx="3924893" cy="830999"/>
            <a:chOff x="908362" y="278221"/>
            <a:chExt cx="3924893" cy="830998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C35DDDE9-6C45-4410-934E-3CA36C467D37}"/>
                </a:ext>
              </a:extLst>
            </p:cNvPr>
            <p:cNvSpPr/>
            <p:nvPr/>
          </p:nvSpPr>
          <p:spPr>
            <a:xfrm>
              <a:off x="908362" y="801442"/>
              <a:ext cx="392489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spc="15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Realization of Directory Protocol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484CD6B2-5B4F-4E5F-BA6B-D9532978C4ED}"/>
                </a:ext>
              </a:extLst>
            </p:cNvPr>
            <p:cNvSpPr/>
            <p:nvPr/>
          </p:nvSpPr>
          <p:spPr>
            <a:xfrm>
              <a:off x="1197484" y="278221"/>
              <a:ext cx="2698175" cy="5232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目录协议的实现</a:t>
              </a: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1EA18EE2-C38B-45E5-B331-3E109C1A8610}"/>
              </a:ext>
            </a:extLst>
          </p:cNvPr>
          <p:cNvSpPr txBox="1"/>
          <p:nvPr/>
        </p:nvSpPr>
        <p:spPr>
          <a:xfrm>
            <a:off x="1061883" y="1282551"/>
            <a:ext cx="10078065" cy="3946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FF9900"/>
              </a:buClr>
              <a:buFont typeface="Wingdings" panose="05000000000000000000" pitchFamily="2" charset="2"/>
              <a:buChar char="p"/>
            </a:pP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目录的三种结构</a:t>
            </a:r>
            <a:endParaRPr lang="en-US" altLang="zh-CN" sz="2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FF9900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不同目录协议的主要区别主要有两个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1257300" lvl="2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FF9900"/>
              </a:buClr>
              <a:buFont typeface="Wingdings" panose="05000000000000000000" pitchFamily="2" charset="2"/>
              <a:buChar char="ü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所设置的存储器块的状态及其个数不同</a:t>
            </a:r>
          </a:p>
          <a:p>
            <a:pPr marL="1257300" lvl="2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FF9900"/>
              </a:buClr>
              <a:buFont typeface="Wingdings" panose="05000000000000000000" pitchFamily="2" charset="2"/>
              <a:buChar char="ü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目录的结构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FF9900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目录协议分为</a:t>
            </a:r>
            <a:r>
              <a:rPr lang="en-US" altLang="zh-CN" sz="2400" b="1" dirty="0">
                <a:solidFill>
                  <a:srgbClr val="0066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类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1257300" lvl="2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FF9900"/>
              </a:buClr>
              <a:buFont typeface="Wingdings" panose="05000000000000000000" pitchFamily="2" charset="2"/>
              <a:buChar char="ü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全映象目录、有限映象目录、链式目录</a:t>
            </a:r>
          </a:p>
        </p:txBody>
      </p:sp>
    </p:spTree>
    <p:extLst>
      <p:ext uri="{BB962C8B-B14F-4D97-AF65-F5344CB8AC3E}">
        <p14:creationId xmlns:p14="http://schemas.microsoft.com/office/powerpoint/2010/main" val="70844046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自由: 形状 22"/>
          <p:cNvSpPr/>
          <p:nvPr/>
        </p:nvSpPr>
        <p:spPr bwMode="auto">
          <a:xfrm rot="12600000">
            <a:off x="628798" y="267712"/>
            <a:ext cx="166903" cy="731887"/>
          </a:xfrm>
          <a:custGeom>
            <a:avLst/>
            <a:gdLst>
              <a:gd name="connsiteX0" fmla="*/ 260214 w 260214"/>
              <a:gd name="connsiteY0" fmla="*/ 995963 h 1141060"/>
              <a:gd name="connsiteX1" fmla="*/ 0 w 260214"/>
              <a:gd name="connsiteY1" fmla="*/ 1141060 h 1141060"/>
              <a:gd name="connsiteX2" fmla="*/ 0 w 260214"/>
              <a:gd name="connsiteY2" fmla="*/ 146621 h 1141060"/>
              <a:gd name="connsiteX3" fmla="*/ 260214 w 260214"/>
              <a:gd name="connsiteY3" fmla="*/ 0 h 1141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214" h="1141060">
                <a:moveTo>
                  <a:pt x="260214" y="995963"/>
                </a:moveTo>
                <a:lnTo>
                  <a:pt x="0" y="1141060"/>
                </a:lnTo>
                <a:lnTo>
                  <a:pt x="0" y="146621"/>
                </a:lnTo>
                <a:lnTo>
                  <a:pt x="260214" y="0"/>
                </a:lnTo>
                <a:close/>
              </a:path>
            </a:pathLst>
          </a:custGeom>
          <a:solidFill>
            <a:srgbClr val="0075E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AB9DD4DF-91F8-4914-A224-457D65DE73A3}"/>
              </a:ext>
            </a:extLst>
          </p:cNvPr>
          <p:cNvGrpSpPr/>
          <p:nvPr/>
        </p:nvGrpSpPr>
        <p:grpSpPr>
          <a:xfrm>
            <a:off x="908364" y="278225"/>
            <a:ext cx="3924893" cy="830999"/>
            <a:chOff x="908362" y="278221"/>
            <a:chExt cx="3924893" cy="830998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C35DDDE9-6C45-4410-934E-3CA36C467D37}"/>
                </a:ext>
              </a:extLst>
            </p:cNvPr>
            <p:cNvSpPr/>
            <p:nvPr/>
          </p:nvSpPr>
          <p:spPr>
            <a:xfrm>
              <a:off x="908362" y="801442"/>
              <a:ext cx="392489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spc="15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Realization of Directory Protocol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484CD6B2-5B4F-4E5F-BA6B-D9532978C4ED}"/>
                </a:ext>
              </a:extLst>
            </p:cNvPr>
            <p:cNvSpPr/>
            <p:nvPr/>
          </p:nvSpPr>
          <p:spPr>
            <a:xfrm>
              <a:off x="1197484" y="278221"/>
              <a:ext cx="2698175" cy="5232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目录协议的实现</a:t>
              </a: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1EA18EE2-C38B-45E5-B331-3E109C1A8610}"/>
              </a:ext>
            </a:extLst>
          </p:cNvPr>
          <p:cNvSpPr txBox="1"/>
          <p:nvPr/>
        </p:nvSpPr>
        <p:spPr>
          <a:xfrm>
            <a:off x="1061883" y="1282551"/>
            <a:ext cx="10078065" cy="5208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spcBef>
                <a:spcPts val="600"/>
              </a:spcBef>
              <a:buClr>
                <a:srgbClr val="FF9900"/>
              </a:buClr>
              <a:buFont typeface="Wingdings" panose="05000000000000000000" pitchFamily="2" charset="2"/>
              <a:buChar char="p"/>
            </a:pP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全映象目录</a:t>
            </a:r>
            <a:endParaRPr lang="en-US" altLang="zh-CN" sz="2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spcBef>
                <a:spcPts val="600"/>
              </a:spcBef>
              <a:buClr>
                <a:srgbClr val="FF9900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每一个目录项都包含一个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位（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为处理机的个数）的位向量，其每一位对应于一个处理器。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spcBef>
                <a:spcPts val="600"/>
              </a:spcBef>
              <a:buClr>
                <a:srgbClr val="FF9900"/>
              </a:buClr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FF00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优点：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处理比较简单，速度也比较快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spcBef>
                <a:spcPts val="600"/>
              </a:spcBef>
              <a:buClr>
                <a:srgbClr val="FF9900"/>
              </a:buClr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FF00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缺点：</a:t>
            </a:r>
            <a:endParaRPr lang="en-US" altLang="zh-CN" sz="2400" b="1" dirty="0">
              <a:solidFill>
                <a:srgbClr val="FF0066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1257300" lvl="2" indent="-342900" algn="just">
              <a:lnSpc>
                <a:spcPct val="150000"/>
              </a:lnSpc>
              <a:spcBef>
                <a:spcPts val="600"/>
              </a:spcBef>
              <a:buClr>
                <a:srgbClr val="FF9900"/>
              </a:buClr>
              <a:buFont typeface="Wingdings" panose="05000000000000000000" pitchFamily="2" charset="2"/>
              <a:buChar char="ü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存储空间的开销很大。</a:t>
            </a:r>
          </a:p>
          <a:p>
            <a:pPr marL="1257300" lvl="2" indent="-342900" algn="just">
              <a:lnSpc>
                <a:spcPct val="150000"/>
              </a:lnSpc>
              <a:spcBef>
                <a:spcPts val="600"/>
              </a:spcBef>
              <a:buClr>
                <a:srgbClr val="FF9900"/>
              </a:buClr>
              <a:buFont typeface="Wingdings" panose="05000000000000000000" pitchFamily="2" charset="2"/>
              <a:buChar char="ü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目录项的数目与处理机的个数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成正比，而目录项的大小（位数）也与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成正比，因此目录所占用的空间与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0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成正比。</a:t>
            </a:r>
          </a:p>
          <a:p>
            <a:pPr marL="1257300" lvl="2" indent="-342900" algn="just">
              <a:lnSpc>
                <a:spcPct val="150000"/>
              </a:lnSpc>
              <a:spcBef>
                <a:spcPts val="600"/>
              </a:spcBef>
              <a:buClr>
                <a:srgbClr val="FF9900"/>
              </a:buClr>
              <a:buFont typeface="Wingdings" panose="05000000000000000000" pitchFamily="2" charset="2"/>
              <a:buChar char="ü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可扩放性很差。</a:t>
            </a:r>
          </a:p>
        </p:txBody>
      </p:sp>
    </p:spTree>
    <p:extLst>
      <p:ext uri="{BB962C8B-B14F-4D97-AF65-F5344CB8AC3E}">
        <p14:creationId xmlns:p14="http://schemas.microsoft.com/office/powerpoint/2010/main" val="290798500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自由: 形状 22"/>
          <p:cNvSpPr/>
          <p:nvPr/>
        </p:nvSpPr>
        <p:spPr bwMode="auto">
          <a:xfrm rot="12600000">
            <a:off x="628798" y="267712"/>
            <a:ext cx="166903" cy="731887"/>
          </a:xfrm>
          <a:custGeom>
            <a:avLst/>
            <a:gdLst>
              <a:gd name="connsiteX0" fmla="*/ 260214 w 260214"/>
              <a:gd name="connsiteY0" fmla="*/ 995963 h 1141060"/>
              <a:gd name="connsiteX1" fmla="*/ 0 w 260214"/>
              <a:gd name="connsiteY1" fmla="*/ 1141060 h 1141060"/>
              <a:gd name="connsiteX2" fmla="*/ 0 w 260214"/>
              <a:gd name="connsiteY2" fmla="*/ 146621 h 1141060"/>
              <a:gd name="connsiteX3" fmla="*/ 260214 w 260214"/>
              <a:gd name="connsiteY3" fmla="*/ 0 h 1141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214" h="1141060">
                <a:moveTo>
                  <a:pt x="260214" y="995963"/>
                </a:moveTo>
                <a:lnTo>
                  <a:pt x="0" y="1141060"/>
                </a:lnTo>
                <a:lnTo>
                  <a:pt x="0" y="146621"/>
                </a:lnTo>
                <a:lnTo>
                  <a:pt x="260214" y="0"/>
                </a:lnTo>
                <a:close/>
              </a:path>
            </a:pathLst>
          </a:custGeom>
          <a:solidFill>
            <a:srgbClr val="0075E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AB9DD4DF-91F8-4914-A224-457D65DE73A3}"/>
              </a:ext>
            </a:extLst>
          </p:cNvPr>
          <p:cNvGrpSpPr/>
          <p:nvPr/>
        </p:nvGrpSpPr>
        <p:grpSpPr>
          <a:xfrm>
            <a:off x="908364" y="278225"/>
            <a:ext cx="3924893" cy="830999"/>
            <a:chOff x="908362" y="278221"/>
            <a:chExt cx="3924893" cy="830998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C35DDDE9-6C45-4410-934E-3CA36C467D37}"/>
                </a:ext>
              </a:extLst>
            </p:cNvPr>
            <p:cNvSpPr/>
            <p:nvPr/>
          </p:nvSpPr>
          <p:spPr>
            <a:xfrm>
              <a:off x="908362" y="801442"/>
              <a:ext cx="392489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spc="15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Realization of Directory Protocol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484CD6B2-5B4F-4E5F-BA6B-D9532978C4ED}"/>
                </a:ext>
              </a:extLst>
            </p:cNvPr>
            <p:cNvSpPr/>
            <p:nvPr/>
          </p:nvSpPr>
          <p:spPr>
            <a:xfrm>
              <a:off x="1197484" y="278221"/>
              <a:ext cx="2698175" cy="5232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目录协议的实现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0CC09CB2-56CD-4082-92E4-DB5CFA92B6F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05000" y="1327879"/>
            <a:ext cx="8382000" cy="5207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54674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自由: 形状 22"/>
          <p:cNvSpPr/>
          <p:nvPr/>
        </p:nvSpPr>
        <p:spPr bwMode="auto">
          <a:xfrm rot="12600000">
            <a:off x="628798" y="267712"/>
            <a:ext cx="166903" cy="731887"/>
          </a:xfrm>
          <a:custGeom>
            <a:avLst/>
            <a:gdLst>
              <a:gd name="connsiteX0" fmla="*/ 260214 w 260214"/>
              <a:gd name="connsiteY0" fmla="*/ 995963 h 1141060"/>
              <a:gd name="connsiteX1" fmla="*/ 0 w 260214"/>
              <a:gd name="connsiteY1" fmla="*/ 1141060 h 1141060"/>
              <a:gd name="connsiteX2" fmla="*/ 0 w 260214"/>
              <a:gd name="connsiteY2" fmla="*/ 146621 h 1141060"/>
              <a:gd name="connsiteX3" fmla="*/ 260214 w 260214"/>
              <a:gd name="connsiteY3" fmla="*/ 0 h 1141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214" h="1141060">
                <a:moveTo>
                  <a:pt x="260214" y="995963"/>
                </a:moveTo>
                <a:lnTo>
                  <a:pt x="0" y="1141060"/>
                </a:lnTo>
                <a:lnTo>
                  <a:pt x="0" y="146621"/>
                </a:lnTo>
                <a:lnTo>
                  <a:pt x="260214" y="0"/>
                </a:lnTo>
                <a:close/>
              </a:path>
            </a:pathLst>
          </a:custGeom>
          <a:solidFill>
            <a:srgbClr val="0075E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AB9DD4DF-91F8-4914-A224-457D65DE73A3}"/>
              </a:ext>
            </a:extLst>
          </p:cNvPr>
          <p:cNvGrpSpPr/>
          <p:nvPr/>
        </p:nvGrpSpPr>
        <p:grpSpPr>
          <a:xfrm>
            <a:off x="908364" y="278225"/>
            <a:ext cx="3924893" cy="830999"/>
            <a:chOff x="908362" y="278221"/>
            <a:chExt cx="3924893" cy="830998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C35DDDE9-6C45-4410-934E-3CA36C467D37}"/>
                </a:ext>
              </a:extLst>
            </p:cNvPr>
            <p:cNvSpPr/>
            <p:nvPr/>
          </p:nvSpPr>
          <p:spPr>
            <a:xfrm>
              <a:off x="908362" y="801442"/>
              <a:ext cx="392489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spc="15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Realization of Directory Protocol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484CD6B2-5B4F-4E5F-BA6B-D9532978C4ED}"/>
                </a:ext>
              </a:extLst>
            </p:cNvPr>
            <p:cNvSpPr/>
            <p:nvPr/>
          </p:nvSpPr>
          <p:spPr>
            <a:xfrm>
              <a:off x="1197484" y="278221"/>
              <a:ext cx="2698175" cy="5232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目录协议的实现</a:t>
              </a: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1EA18EE2-C38B-45E5-B331-3E109C1A8610}"/>
              </a:ext>
            </a:extLst>
          </p:cNvPr>
          <p:cNvSpPr txBox="1"/>
          <p:nvPr/>
        </p:nvSpPr>
        <p:spPr>
          <a:xfrm>
            <a:off x="1061883" y="1282551"/>
            <a:ext cx="10078065" cy="5038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ts val="3200"/>
              </a:lnSpc>
              <a:spcBef>
                <a:spcPts val="600"/>
              </a:spcBef>
              <a:buClr>
                <a:srgbClr val="FF9900"/>
              </a:buClr>
              <a:buFont typeface="Wingdings" panose="05000000000000000000" pitchFamily="2" charset="2"/>
              <a:buChar char="p"/>
            </a:pP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有限映象目录</a:t>
            </a:r>
            <a:endParaRPr lang="en-US" altLang="zh-CN" sz="2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ts val="3200"/>
              </a:lnSpc>
              <a:spcBef>
                <a:spcPts val="600"/>
              </a:spcBef>
              <a:buClr>
                <a:srgbClr val="FF9900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提高其可扩放性和减少目录所占用的空间。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ts val="3200"/>
              </a:lnSpc>
              <a:spcBef>
                <a:spcPts val="600"/>
              </a:spcBef>
              <a:buClr>
                <a:srgbClr val="FF9900"/>
              </a:buClr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FF00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核心思想：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采用位数固定的目录项目</a:t>
            </a:r>
            <a:endParaRPr lang="en-US" altLang="zh-CN" sz="2400" b="1" dirty="0">
              <a:solidFill>
                <a:srgbClr val="FF0066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1257300" lvl="2" indent="-342900" algn="just">
              <a:lnSpc>
                <a:spcPts val="3200"/>
              </a:lnSpc>
              <a:spcBef>
                <a:spcPts val="600"/>
              </a:spcBef>
              <a:buClr>
                <a:srgbClr val="FF9900"/>
              </a:buClr>
              <a:buFont typeface="Wingdings" panose="05000000000000000000" pitchFamily="2" charset="2"/>
              <a:buChar char="ü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限制同一数据块在所有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Cache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中的副本总数。 </a:t>
            </a:r>
          </a:p>
          <a:p>
            <a:pPr marL="1257300" lvl="2" indent="-342900" algn="just">
              <a:lnSpc>
                <a:spcPts val="3200"/>
              </a:lnSpc>
              <a:spcBef>
                <a:spcPts val="600"/>
              </a:spcBef>
              <a:buClr>
                <a:srgbClr val="FF9900"/>
              </a:buClr>
              <a:buFont typeface="Wingdings" panose="05000000000000000000" pitchFamily="2" charset="2"/>
              <a:buChar char="ü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例如，限定为常数</a:t>
            </a:r>
            <a:r>
              <a:rPr lang="en-US" altLang="zh-CN" sz="2000" b="1" dirty="0">
                <a:solidFill>
                  <a:srgbClr val="FF00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。则目录项中用于表示共享集合所需的二进制位数为：</a:t>
            </a:r>
            <a:r>
              <a:rPr lang="en-US" altLang="zh-CN" sz="2000" b="1" dirty="0">
                <a:solidFill>
                  <a:srgbClr val="FF00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m×log</a:t>
            </a:r>
            <a:r>
              <a:rPr lang="en-US" altLang="zh-CN" sz="2000" b="1" baseline="-25000" dirty="0">
                <a:solidFill>
                  <a:srgbClr val="FF00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000" b="1" dirty="0">
                <a:solidFill>
                  <a:srgbClr val="FF00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 </a:t>
            </a:r>
          </a:p>
          <a:p>
            <a:pPr marL="1257300" lvl="2" indent="-342900" algn="just">
              <a:lnSpc>
                <a:spcPts val="3200"/>
              </a:lnSpc>
              <a:spcBef>
                <a:spcPts val="600"/>
              </a:spcBef>
              <a:buClr>
                <a:srgbClr val="FF9900"/>
              </a:buClr>
              <a:buFont typeface="Wingdings" panose="05000000000000000000" pitchFamily="2" charset="2"/>
              <a:buChar char="ü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目录所占用的空间与</a:t>
            </a:r>
            <a:r>
              <a:rPr lang="en-US" altLang="zh-CN" sz="2000" dirty="0">
                <a:latin typeface="Times New Roman" panose="02020603050405020304" pitchFamily="18" charset="0"/>
              </a:rPr>
              <a:t>N×</a:t>
            </a:r>
            <a:r>
              <a:rPr lang="en-US" altLang="zh-CN" sz="2800" dirty="0">
                <a:latin typeface="Times New Roman" panose="02020603050405020304" pitchFamily="18" charset="0"/>
              </a:rPr>
              <a:t>          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成正比。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ts val="3200"/>
              </a:lnSpc>
              <a:spcBef>
                <a:spcPts val="600"/>
              </a:spcBef>
              <a:buClr>
                <a:srgbClr val="FF9900"/>
              </a:buClr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FF00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缺点：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当同一数据的副本个数大于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时，必须做特殊处理。当目录项中的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个指针都已经全被占满，而某处理机又需要新调入该块时，就需要在其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个指针中选择一个，将之驱逐，以便腾出位置，存放指向新调入块的处理机的指针 。</a:t>
            </a:r>
          </a:p>
        </p:txBody>
      </p:sp>
      <p:graphicFrame>
        <p:nvGraphicFramePr>
          <p:cNvPr id="10" name="Object 7">
            <a:extLst>
              <a:ext uri="{FF2B5EF4-FFF2-40B4-BE49-F238E27FC236}">
                <a16:creationId xmlns:a16="http://schemas.microsoft.com/office/drawing/2014/main" id="{0169BEC1-277B-4D66-8EFA-060161654F5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7735728"/>
              </p:ext>
            </p:extLst>
          </p:nvPr>
        </p:nvGraphicFramePr>
        <p:xfrm>
          <a:off x="5020581" y="4232049"/>
          <a:ext cx="868467" cy="35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4" name="公式" r:id="rId4" imgW="444114" imgH="177646" progId="Equation.3">
                  <p:embed/>
                </p:oleObj>
              </mc:Choice>
              <mc:Fallback>
                <p:oleObj name="公式" r:id="rId4" imgW="444114" imgH="177646" progId="Equation.3">
                  <p:embed/>
                  <p:pic>
                    <p:nvPicPr>
                      <p:cNvPr id="7475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0581" y="4232049"/>
                        <a:ext cx="868467" cy="350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7106717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自由: 形状 22"/>
          <p:cNvSpPr/>
          <p:nvPr/>
        </p:nvSpPr>
        <p:spPr bwMode="auto">
          <a:xfrm rot="12600000">
            <a:off x="628798" y="267712"/>
            <a:ext cx="166903" cy="731887"/>
          </a:xfrm>
          <a:custGeom>
            <a:avLst/>
            <a:gdLst>
              <a:gd name="connsiteX0" fmla="*/ 260214 w 260214"/>
              <a:gd name="connsiteY0" fmla="*/ 995963 h 1141060"/>
              <a:gd name="connsiteX1" fmla="*/ 0 w 260214"/>
              <a:gd name="connsiteY1" fmla="*/ 1141060 h 1141060"/>
              <a:gd name="connsiteX2" fmla="*/ 0 w 260214"/>
              <a:gd name="connsiteY2" fmla="*/ 146621 h 1141060"/>
              <a:gd name="connsiteX3" fmla="*/ 260214 w 260214"/>
              <a:gd name="connsiteY3" fmla="*/ 0 h 1141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214" h="1141060">
                <a:moveTo>
                  <a:pt x="260214" y="995963"/>
                </a:moveTo>
                <a:lnTo>
                  <a:pt x="0" y="1141060"/>
                </a:lnTo>
                <a:lnTo>
                  <a:pt x="0" y="146621"/>
                </a:lnTo>
                <a:lnTo>
                  <a:pt x="260214" y="0"/>
                </a:lnTo>
                <a:close/>
              </a:path>
            </a:pathLst>
          </a:custGeom>
          <a:solidFill>
            <a:srgbClr val="0075E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AB9DD4DF-91F8-4914-A224-457D65DE73A3}"/>
              </a:ext>
            </a:extLst>
          </p:cNvPr>
          <p:cNvGrpSpPr/>
          <p:nvPr/>
        </p:nvGrpSpPr>
        <p:grpSpPr>
          <a:xfrm>
            <a:off x="908364" y="278225"/>
            <a:ext cx="3924893" cy="830999"/>
            <a:chOff x="908362" y="278221"/>
            <a:chExt cx="3924893" cy="830998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C35DDDE9-6C45-4410-934E-3CA36C467D37}"/>
                </a:ext>
              </a:extLst>
            </p:cNvPr>
            <p:cNvSpPr/>
            <p:nvPr/>
          </p:nvSpPr>
          <p:spPr>
            <a:xfrm>
              <a:off x="908362" y="801442"/>
              <a:ext cx="392489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spc="15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Realization of Directory Protocol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484CD6B2-5B4F-4E5F-BA6B-D9532978C4ED}"/>
                </a:ext>
              </a:extLst>
            </p:cNvPr>
            <p:cNvSpPr/>
            <p:nvPr/>
          </p:nvSpPr>
          <p:spPr>
            <a:xfrm>
              <a:off x="1197484" y="278221"/>
              <a:ext cx="2698175" cy="5232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目录协议的实现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E29CA826-010C-48A6-9E0F-1545D0B3576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71658" y="1311472"/>
            <a:ext cx="8455154" cy="516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64718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自由: 形状 22"/>
          <p:cNvSpPr/>
          <p:nvPr/>
        </p:nvSpPr>
        <p:spPr bwMode="auto">
          <a:xfrm rot="12600000">
            <a:off x="628798" y="267712"/>
            <a:ext cx="166903" cy="731887"/>
          </a:xfrm>
          <a:custGeom>
            <a:avLst/>
            <a:gdLst>
              <a:gd name="connsiteX0" fmla="*/ 260214 w 260214"/>
              <a:gd name="connsiteY0" fmla="*/ 995963 h 1141060"/>
              <a:gd name="connsiteX1" fmla="*/ 0 w 260214"/>
              <a:gd name="connsiteY1" fmla="*/ 1141060 h 1141060"/>
              <a:gd name="connsiteX2" fmla="*/ 0 w 260214"/>
              <a:gd name="connsiteY2" fmla="*/ 146621 h 1141060"/>
              <a:gd name="connsiteX3" fmla="*/ 260214 w 260214"/>
              <a:gd name="connsiteY3" fmla="*/ 0 h 1141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214" h="1141060">
                <a:moveTo>
                  <a:pt x="260214" y="995963"/>
                </a:moveTo>
                <a:lnTo>
                  <a:pt x="0" y="1141060"/>
                </a:lnTo>
                <a:lnTo>
                  <a:pt x="0" y="146621"/>
                </a:lnTo>
                <a:lnTo>
                  <a:pt x="260214" y="0"/>
                </a:lnTo>
                <a:close/>
              </a:path>
            </a:pathLst>
          </a:custGeom>
          <a:solidFill>
            <a:srgbClr val="0075E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AB9DD4DF-91F8-4914-A224-457D65DE73A3}"/>
              </a:ext>
            </a:extLst>
          </p:cNvPr>
          <p:cNvGrpSpPr/>
          <p:nvPr/>
        </p:nvGrpSpPr>
        <p:grpSpPr>
          <a:xfrm>
            <a:off x="908364" y="278225"/>
            <a:ext cx="3924893" cy="830999"/>
            <a:chOff x="908362" y="278221"/>
            <a:chExt cx="3924893" cy="830998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C35DDDE9-6C45-4410-934E-3CA36C467D37}"/>
                </a:ext>
              </a:extLst>
            </p:cNvPr>
            <p:cNvSpPr/>
            <p:nvPr/>
          </p:nvSpPr>
          <p:spPr>
            <a:xfrm>
              <a:off x="908362" y="801442"/>
              <a:ext cx="392489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spc="15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Realization of Directory Protocol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484CD6B2-5B4F-4E5F-BA6B-D9532978C4ED}"/>
                </a:ext>
              </a:extLst>
            </p:cNvPr>
            <p:cNvSpPr/>
            <p:nvPr/>
          </p:nvSpPr>
          <p:spPr>
            <a:xfrm>
              <a:off x="1197484" y="278221"/>
              <a:ext cx="2698175" cy="5232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目录协议的实现</a:t>
              </a: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1EA18EE2-C38B-45E5-B331-3E109C1A8610}"/>
              </a:ext>
            </a:extLst>
          </p:cNvPr>
          <p:cNvSpPr txBox="1"/>
          <p:nvPr/>
        </p:nvSpPr>
        <p:spPr>
          <a:xfrm>
            <a:off x="1061883" y="1282551"/>
            <a:ext cx="10078065" cy="3196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FF9900"/>
              </a:buClr>
              <a:buFont typeface="Wingdings" panose="05000000000000000000" pitchFamily="2" charset="2"/>
              <a:buChar char="p"/>
            </a:pP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链式目录</a:t>
            </a:r>
            <a:endParaRPr lang="en-US" altLang="zh-CN" sz="2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FF9900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用一个</a:t>
            </a:r>
            <a:r>
              <a:rPr lang="zh-CN" altLang="en-US" sz="2400" b="1" dirty="0">
                <a:solidFill>
                  <a:srgbClr val="FF00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目录指针链表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来表示共享集合。当一个数据块的副本数增加（或减少）时，其指针链表就跟着变长（或变短）。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FF9900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由于链表的长度不受限制，因而带来了以下</a:t>
            </a:r>
            <a:r>
              <a:rPr lang="zh-CN" altLang="en-US" sz="2400" b="1" dirty="0">
                <a:solidFill>
                  <a:srgbClr val="FF00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优点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：既不限制副本的个数，又保持了可扩展性。</a:t>
            </a:r>
            <a:endParaRPr lang="zh-CN" altLang="en-US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880384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自由: 形状 22"/>
          <p:cNvSpPr/>
          <p:nvPr/>
        </p:nvSpPr>
        <p:spPr bwMode="auto">
          <a:xfrm rot="12600000">
            <a:off x="628798" y="267712"/>
            <a:ext cx="166903" cy="731887"/>
          </a:xfrm>
          <a:custGeom>
            <a:avLst/>
            <a:gdLst>
              <a:gd name="connsiteX0" fmla="*/ 260214 w 260214"/>
              <a:gd name="connsiteY0" fmla="*/ 995963 h 1141060"/>
              <a:gd name="connsiteX1" fmla="*/ 0 w 260214"/>
              <a:gd name="connsiteY1" fmla="*/ 1141060 h 1141060"/>
              <a:gd name="connsiteX2" fmla="*/ 0 w 260214"/>
              <a:gd name="connsiteY2" fmla="*/ 146621 h 1141060"/>
              <a:gd name="connsiteX3" fmla="*/ 260214 w 260214"/>
              <a:gd name="connsiteY3" fmla="*/ 0 h 1141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214" h="1141060">
                <a:moveTo>
                  <a:pt x="260214" y="995963"/>
                </a:moveTo>
                <a:lnTo>
                  <a:pt x="0" y="1141060"/>
                </a:lnTo>
                <a:lnTo>
                  <a:pt x="0" y="146621"/>
                </a:lnTo>
                <a:lnTo>
                  <a:pt x="260214" y="0"/>
                </a:lnTo>
                <a:close/>
              </a:path>
            </a:pathLst>
          </a:custGeom>
          <a:solidFill>
            <a:srgbClr val="0075E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AB9DD4DF-91F8-4914-A224-457D65DE73A3}"/>
              </a:ext>
            </a:extLst>
          </p:cNvPr>
          <p:cNvGrpSpPr/>
          <p:nvPr/>
        </p:nvGrpSpPr>
        <p:grpSpPr>
          <a:xfrm>
            <a:off x="908364" y="278225"/>
            <a:ext cx="3924893" cy="830999"/>
            <a:chOff x="908362" y="278221"/>
            <a:chExt cx="3924893" cy="830998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C35DDDE9-6C45-4410-934E-3CA36C467D37}"/>
                </a:ext>
              </a:extLst>
            </p:cNvPr>
            <p:cNvSpPr/>
            <p:nvPr/>
          </p:nvSpPr>
          <p:spPr>
            <a:xfrm>
              <a:off x="908362" y="801442"/>
              <a:ext cx="392489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spc="15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Realization of Directory Protocol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484CD6B2-5B4F-4E5F-BA6B-D9532978C4ED}"/>
                </a:ext>
              </a:extLst>
            </p:cNvPr>
            <p:cNvSpPr/>
            <p:nvPr/>
          </p:nvSpPr>
          <p:spPr>
            <a:xfrm>
              <a:off x="1197484" y="278221"/>
              <a:ext cx="2698175" cy="5232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目录协议的实现</a:t>
              </a: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1EA18EE2-C38B-45E5-B331-3E109C1A8610}"/>
              </a:ext>
            </a:extLst>
          </p:cNvPr>
          <p:cNvSpPr txBox="1"/>
          <p:nvPr/>
        </p:nvSpPr>
        <p:spPr>
          <a:xfrm>
            <a:off x="1061883" y="1282551"/>
            <a:ext cx="10078065" cy="5008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spcBef>
                <a:spcPts val="600"/>
              </a:spcBef>
              <a:buClr>
                <a:srgbClr val="FF9900"/>
              </a:buClr>
              <a:buFont typeface="Wingdings" panose="05000000000000000000" pitchFamily="2" charset="2"/>
              <a:buChar char="p"/>
            </a:pP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链式目录有两种实现方法</a:t>
            </a:r>
            <a:endParaRPr lang="en-US" altLang="zh-CN" sz="2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spcBef>
                <a:spcPts val="600"/>
              </a:spcBef>
              <a:buClr>
                <a:srgbClr val="FF9900"/>
              </a:buClr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66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单链法</a:t>
            </a:r>
            <a:endParaRPr lang="en-US" altLang="zh-CN" sz="2400" b="1" dirty="0">
              <a:solidFill>
                <a:srgbClr val="0066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1257300" lvl="2" indent="-342900" algn="just">
              <a:lnSpc>
                <a:spcPct val="150000"/>
              </a:lnSpc>
              <a:spcBef>
                <a:spcPts val="600"/>
              </a:spcBef>
              <a:buClr>
                <a:srgbClr val="FF9900"/>
              </a:buClr>
              <a:buFont typeface="Wingdings" panose="05000000000000000000" pitchFamily="2" charset="2"/>
              <a:buChar char="ü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当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Cache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中的块被替换出去时，需要对相应的链表进行操作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——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把相应的链表元素（假设是链表中的第</a:t>
            </a:r>
            <a:r>
              <a:rPr lang="en-US" altLang="zh-CN" sz="2000" b="1" dirty="0" err="1">
                <a:solidFill>
                  <a:srgbClr val="FF00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个）删除。实现方法有以下两种：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1714500" lvl="3" indent="-342900" algn="just">
              <a:lnSpc>
                <a:spcPct val="150000"/>
              </a:lnSpc>
              <a:spcBef>
                <a:spcPts val="600"/>
              </a:spcBef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沿着链表往下寻找第</a:t>
            </a:r>
            <a:r>
              <a:rPr lang="en-US" altLang="zh-CN" b="1" dirty="0" err="1">
                <a:solidFill>
                  <a:srgbClr val="FF00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个元素，找到后，修改其前后的链接指针，跳过该元素。</a:t>
            </a:r>
          </a:p>
          <a:p>
            <a:pPr marL="1714500" lvl="3" indent="-342900" algn="just">
              <a:lnSpc>
                <a:spcPct val="150000"/>
              </a:lnSpc>
              <a:spcBef>
                <a:spcPts val="600"/>
              </a:spcBef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找到第</a:t>
            </a:r>
            <a:r>
              <a:rPr lang="en-US" altLang="zh-CN" b="1" dirty="0" err="1">
                <a:solidFill>
                  <a:srgbClr val="FF00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个元素后，作废它及其后的所有元素所对应的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Cache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副本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spcBef>
                <a:spcPts val="600"/>
              </a:spcBef>
              <a:buClr>
                <a:srgbClr val="FF9900"/>
              </a:buClr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66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双链法</a:t>
            </a:r>
            <a:endParaRPr lang="en-US" altLang="zh-CN" sz="2400" b="1" dirty="0">
              <a:solidFill>
                <a:srgbClr val="0066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1257300" lvl="2" indent="-342900" algn="just">
              <a:lnSpc>
                <a:spcPct val="150000"/>
              </a:lnSpc>
              <a:spcBef>
                <a:spcPts val="600"/>
              </a:spcBef>
              <a:buClr>
                <a:srgbClr val="FF9900"/>
              </a:buClr>
              <a:buFont typeface="Wingdings" panose="05000000000000000000" pitchFamily="2" charset="2"/>
              <a:buChar char="ü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在替换时不需要遍历整个链表。</a:t>
            </a:r>
          </a:p>
          <a:p>
            <a:pPr marL="1257300" lvl="2" indent="-342900" algn="just">
              <a:lnSpc>
                <a:spcPct val="150000"/>
              </a:lnSpc>
              <a:spcBef>
                <a:spcPts val="600"/>
              </a:spcBef>
              <a:buClr>
                <a:srgbClr val="FF9900"/>
              </a:buClr>
              <a:buFont typeface="Wingdings" panose="05000000000000000000" pitchFamily="2" charset="2"/>
              <a:buChar char="ü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节省了处理时间，但其指针增加了一倍，而且一致性协议也更复杂了。</a:t>
            </a:r>
          </a:p>
        </p:txBody>
      </p:sp>
    </p:spTree>
    <p:extLst>
      <p:ext uri="{BB962C8B-B14F-4D97-AF65-F5344CB8AC3E}">
        <p14:creationId xmlns:p14="http://schemas.microsoft.com/office/powerpoint/2010/main" val="378273207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自由: 形状 22"/>
          <p:cNvSpPr/>
          <p:nvPr/>
        </p:nvSpPr>
        <p:spPr bwMode="auto">
          <a:xfrm rot="12600000">
            <a:off x="628798" y="267712"/>
            <a:ext cx="166903" cy="731887"/>
          </a:xfrm>
          <a:custGeom>
            <a:avLst/>
            <a:gdLst>
              <a:gd name="connsiteX0" fmla="*/ 260214 w 260214"/>
              <a:gd name="connsiteY0" fmla="*/ 995963 h 1141060"/>
              <a:gd name="connsiteX1" fmla="*/ 0 w 260214"/>
              <a:gd name="connsiteY1" fmla="*/ 1141060 h 1141060"/>
              <a:gd name="connsiteX2" fmla="*/ 0 w 260214"/>
              <a:gd name="connsiteY2" fmla="*/ 146621 h 1141060"/>
              <a:gd name="connsiteX3" fmla="*/ 260214 w 260214"/>
              <a:gd name="connsiteY3" fmla="*/ 0 h 1141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214" h="1141060">
                <a:moveTo>
                  <a:pt x="260214" y="995963"/>
                </a:moveTo>
                <a:lnTo>
                  <a:pt x="0" y="1141060"/>
                </a:lnTo>
                <a:lnTo>
                  <a:pt x="0" y="146621"/>
                </a:lnTo>
                <a:lnTo>
                  <a:pt x="260214" y="0"/>
                </a:lnTo>
                <a:close/>
              </a:path>
            </a:pathLst>
          </a:custGeom>
          <a:solidFill>
            <a:srgbClr val="0075E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AB9DD4DF-91F8-4914-A224-457D65DE73A3}"/>
              </a:ext>
            </a:extLst>
          </p:cNvPr>
          <p:cNvGrpSpPr/>
          <p:nvPr/>
        </p:nvGrpSpPr>
        <p:grpSpPr>
          <a:xfrm>
            <a:off x="908364" y="278225"/>
            <a:ext cx="3924893" cy="830999"/>
            <a:chOff x="908362" y="278221"/>
            <a:chExt cx="3924893" cy="830998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C35DDDE9-6C45-4410-934E-3CA36C467D37}"/>
                </a:ext>
              </a:extLst>
            </p:cNvPr>
            <p:cNvSpPr/>
            <p:nvPr/>
          </p:nvSpPr>
          <p:spPr>
            <a:xfrm>
              <a:off x="908362" y="801442"/>
              <a:ext cx="392489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spc="15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Realization of Directory Protocol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484CD6B2-5B4F-4E5F-BA6B-D9532978C4ED}"/>
                </a:ext>
              </a:extLst>
            </p:cNvPr>
            <p:cNvSpPr/>
            <p:nvPr/>
          </p:nvSpPr>
          <p:spPr>
            <a:xfrm>
              <a:off x="1197484" y="278221"/>
              <a:ext cx="2698175" cy="5232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目录协议的实现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D7561057-0D5E-499D-AFB3-6C3DC3BD925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23104" y="1327879"/>
            <a:ext cx="7145792" cy="5209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992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自由: 形状 22"/>
          <p:cNvSpPr/>
          <p:nvPr/>
        </p:nvSpPr>
        <p:spPr bwMode="auto">
          <a:xfrm rot="12600000">
            <a:off x="628798" y="267712"/>
            <a:ext cx="166903" cy="731887"/>
          </a:xfrm>
          <a:custGeom>
            <a:avLst/>
            <a:gdLst>
              <a:gd name="connsiteX0" fmla="*/ 260214 w 260214"/>
              <a:gd name="connsiteY0" fmla="*/ 995963 h 1141060"/>
              <a:gd name="connsiteX1" fmla="*/ 0 w 260214"/>
              <a:gd name="connsiteY1" fmla="*/ 1141060 h 1141060"/>
              <a:gd name="connsiteX2" fmla="*/ 0 w 260214"/>
              <a:gd name="connsiteY2" fmla="*/ 146621 h 1141060"/>
              <a:gd name="connsiteX3" fmla="*/ 260214 w 260214"/>
              <a:gd name="connsiteY3" fmla="*/ 0 h 1141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214" h="1141060">
                <a:moveTo>
                  <a:pt x="260214" y="995963"/>
                </a:moveTo>
                <a:lnTo>
                  <a:pt x="0" y="1141060"/>
                </a:lnTo>
                <a:lnTo>
                  <a:pt x="0" y="146621"/>
                </a:lnTo>
                <a:lnTo>
                  <a:pt x="260214" y="0"/>
                </a:lnTo>
                <a:close/>
              </a:path>
            </a:pathLst>
          </a:custGeom>
          <a:solidFill>
            <a:srgbClr val="0075E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9E97838B-C666-4FF3-AB50-8BCC39D2D6CE}"/>
              </a:ext>
            </a:extLst>
          </p:cNvPr>
          <p:cNvGrpSpPr/>
          <p:nvPr/>
        </p:nvGrpSpPr>
        <p:grpSpPr>
          <a:xfrm>
            <a:off x="908364" y="278225"/>
            <a:ext cx="3948771" cy="830999"/>
            <a:chOff x="908362" y="278221"/>
            <a:chExt cx="3948771" cy="830998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C2A05078-9393-4A56-B4A0-40E0462BC455}"/>
                </a:ext>
              </a:extLst>
            </p:cNvPr>
            <p:cNvSpPr/>
            <p:nvPr/>
          </p:nvSpPr>
          <p:spPr>
            <a:xfrm>
              <a:off x="908362" y="801441"/>
              <a:ext cx="3948771" cy="30777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spc="15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Magnetic Random Access Memory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0313CE6E-0260-41DC-B741-6644E41D0F86}"/>
                </a:ext>
              </a:extLst>
            </p:cNvPr>
            <p:cNvSpPr/>
            <p:nvPr/>
          </p:nvSpPr>
          <p:spPr>
            <a:xfrm>
              <a:off x="1197484" y="278221"/>
              <a:ext cx="1620957" cy="5232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磁存储器</a:t>
              </a:r>
            </a:p>
          </p:txBody>
        </p:sp>
      </p:grpSp>
      <p:sp>
        <p:nvSpPr>
          <p:cNvPr id="35" name="文本框 34">
            <a:extLst>
              <a:ext uri="{FF2B5EF4-FFF2-40B4-BE49-F238E27FC236}">
                <a16:creationId xmlns:a16="http://schemas.microsoft.com/office/drawing/2014/main" id="{3465A755-7F2D-4004-A1DE-182AF913FA74}"/>
              </a:ext>
            </a:extLst>
          </p:cNvPr>
          <p:cNvSpPr txBox="1"/>
          <p:nvPr/>
        </p:nvSpPr>
        <p:spPr>
          <a:xfrm>
            <a:off x="1061883" y="1641072"/>
            <a:ext cx="10078065" cy="445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spcBef>
                <a:spcPts val="600"/>
              </a:spcBef>
              <a:buClr>
                <a:srgbClr val="FF9900"/>
              </a:buClr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优点：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spcBef>
                <a:spcPts val="600"/>
              </a:spcBef>
              <a:buClr>
                <a:srgbClr val="FF9900"/>
              </a:buClr>
              <a:buFont typeface="Wingdings" panose="05000000000000000000" pitchFamily="2" charset="2"/>
              <a:buChar char="ü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存储密度大，容量大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spcBef>
                <a:spcPts val="600"/>
              </a:spcBef>
              <a:buClr>
                <a:srgbClr val="FF9900"/>
              </a:buClr>
              <a:buFont typeface="Wingdings" panose="05000000000000000000" pitchFamily="2" charset="2"/>
              <a:buChar char="ü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无漏电流，静态功耗低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spcBef>
                <a:spcPts val="600"/>
              </a:spcBef>
              <a:buClr>
                <a:srgbClr val="FF9900"/>
              </a:buClr>
              <a:buFont typeface="Wingdings" panose="05000000000000000000" pitchFamily="2" charset="2"/>
              <a:buChar char="ü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可接近无限次的写入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spcBef>
                <a:spcPts val="600"/>
              </a:spcBef>
              <a:buClr>
                <a:srgbClr val="FF9900"/>
              </a:buClr>
              <a:buFont typeface="Wingdings" panose="05000000000000000000" pitchFamily="2" charset="2"/>
              <a:buChar char="ü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可作为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SRAM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DRAM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Nand Flash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的替代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Clr>
                <a:srgbClr val="FF9900"/>
              </a:buClr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缺点：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spcBef>
                <a:spcPts val="600"/>
              </a:spcBef>
              <a:buClr>
                <a:srgbClr val="FF9900"/>
              </a:buClr>
              <a:buFont typeface="Wingdings" panose="05000000000000000000" pitchFamily="2" charset="2"/>
              <a:buChar char="ü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写速度慢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spcBef>
                <a:spcPts val="600"/>
              </a:spcBef>
              <a:buClr>
                <a:srgbClr val="FF9900"/>
              </a:buClr>
              <a:buFont typeface="Wingdings" panose="05000000000000000000" pitchFamily="2" charset="2"/>
              <a:buChar char="ü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写能耗大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3281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自由: 形状 22"/>
          <p:cNvSpPr/>
          <p:nvPr/>
        </p:nvSpPr>
        <p:spPr bwMode="auto">
          <a:xfrm rot="12600000">
            <a:off x="628798" y="267712"/>
            <a:ext cx="166903" cy="731887"/>
          </a:xfrm>
          <a:custGeom>
            <a:avLst/>
            <a:gdLst>
              <a:gd name="connsiteX0" fmla="*/ 260214 w 260214"/>
              <a:gd name="connsiteY0" fmla="*/ 995963 h 1141060"/>
              <a:gd name="connsiteX1" fmla="*/ 0 w 260214"/>
              <a:gd name="connsiteY1" fmla="*/ 1141060 h 1141060"/>
              <a:gd name="connsiteX2" fmla="*/ 0 w 260214"/>
              <a:gd name="connsiteY2" fmla="*/ 146621 h 1141060"/>
              <a:gd name="connsiteX3" fmla="*/ 260214 w 260214"/>
              <a:gd name="connsiteY3" fmla="*/ 0 h 1141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214" h="1141060">
                <a:moveTo>
                  <a:pt x="260214" y="995963"/>
                </a:moveTo>
                <a:lnTo>
                  <a:pt x="0" y="1141060"/>
                </a:lnTo>
                <a:lnTo>
                  <a:pt x="0" y="146621"/>
                </a:lnTo>
                <a:lnTo>
                  <a:pt x="260214" y="0"/>
                </a:lnTo>
                <a:close/>
              </a:path>
            </a:pathLst>
          </a:custGeom>
          <a:solidFill>
            <a:srgbClr val="0075E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9E97838B-C666-4FF3-AB50-8BCC39D2D6CE}"/>
              </a:ext>
            </a:extLst>
          </p:cNvPr>
          <p:cNvGrpSpPr/>
          <p:nvPr/>
        </p:nvGrpSpPr>
        <p:grpSpPr>
          <a:xfrm>
            <a:off x="908364" y="278225"/>
            <a:ext cx="4410888" cy="838594"/>
            <a:chOff x="908362" y="278221"/>
            <a:chExt cx="4410888" cy="838593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C2A05078-9393-4A56-B4A0-40E0462BC455}"/>
                </a:ext>
              </a:extLst>
            </p:cNvPr>
            <p:cNvSpPr/>
            <p:nvPr/>
          </p:nvSpPr>
          <p:spPr>
            <a:xfrm>
              <a:off x="908362" y="809037"/>
              <a:ext cx="441088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spc="15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Phase Change Random Access Memory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0313CE6E-0260-41DC-B741-6644E41D0F86}"/>
                </a:ext>
              </a:extLst>
            </p:cNvPr>
            <p:cNvSpPr/>
            <p:nvPr/>
          </p:nvSpPr>
          <p:spPr>
            <a:xfrm>
              <a:off x="1197484" y="278221"/>
              <a:ext cx="1980029" cy="5232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相变存储器</a:t>
              </a: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8A908DF5-BF6D-4443-BA5C-32901756B0EA}"/>
              </a:ext>
            </a:extLst>
          </p:cNvPr>
          <p:cNvSpPr txBox="1"/>
          <p:nvPr/>
        </p:nvSpPr>
        <p:spPr>
          <a:xfrm>
            <a:off x="1061883" y="1282547"/>
            <a:ext cx="10078065" cy="4828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FF9900"/>
              </a:buClr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相变存储器（</a:t>
            </a:r>
            <a:r>
              <a:rPr lang="en-US" altLang="zh-CN" sz="24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PCRAM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）利用相变材料（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GST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）状态来存储数据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FF9900"/>
              </a:buClr>
              <a:buFont typeface="Wingdings" panose="05000000000000000000" pitchFamily="2" charset="2"/>
              <a:buChar char="p"/>
            </a:pP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FF9900"/>
              </a:buClr>
              <a:buFont typeface="Wingdings" panose="05000000000000000000" pitchFamily="2" charset="2"/>
              <a:buChar char="p"/>
            </a:pP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FF9900"/>
              </a:buClr>
              <a:buFont typeface="Wingdings" panose="05000000000000000000" pitchFamily="2" charset="2"/>
              <a:buChar char="p"/>
            </a:pP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FF9900"/>
              </a:buClr>
              <a:buFont typeface="Wingdings" panose="05000000000000000000" pitchFamily="2" charset="2"/>
              <a:buChar char="p"/>
            </a:pP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FF9900"/>
              </a:buClr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当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GST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处于晶体态时，表现为低阻率，存储信息“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”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FF9900"/>
              </a:buClr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当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GST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处于挥发态时，表现为高阻率，存储信息“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”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35" name="Picture 2">
            <a:extLst>
              <a:ext uri="{FF2B5EF4-FFF2-40B4-BE49-F238E27FC236}">
                <a16:creationId xmlns:a16="http://schemas.microsoft.com/office/drawing/2014/main" id="{F80B6EF1-1E27-4631-8398-6128093C88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0606" y="1916906"/>
            <a:ext cx="6361214" cy="2907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4044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自由: 形状 22"/>
          <p:cNvSpPr/>
          <p:nvPr/>
        </p:nvSpPr>
        <p:spPr bwMode="auto">
          <a:xfrm rot="12600000">
            <a:off x="628798" y="267712"/>
            <a:ext cx="166903" cy="731887"/>
          </a:xfrm>
          <a:custGeom>
            <a:avLst/>
            <a:gdLst>
              <a:gd name="connsiteX0" fmla="*/ 260214 w 260214"/>
              <a:gd name="connsiteY0" fmla="*/ 995963 h 1141060"/>
              <a:gd name="connsiteX1" fmla="*/ 0 w 260214"/>
              <a:gd name="connsiteY1" fmla="*/ 1141060 h 1141060"/>
              <a:gd name="connsiteX2" fmla="*/ 0 w 260214"/>
              <a:gd name="connsiteY2" fmla="*/ 146621 h 1141060"/>
              <a:gd name="connsiteX3" fmla="*/ 260214 w 260214"/>
              <a:gd name="connsiteY3" fmla="*/ 0 h 1141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214" h="1141060">
                <a:moveTo>
                  <a:pt x="260214" y="995963"/>
                </a:moveTo>
                <a:lnTo>
                  <a:pt x="0" y="1141060"/>
                </a:lnTo>
                <a:lnTo>
                  <a:pt x="0" y="146621"/>
                </a:lnTo>
                <a:lnTo>
                  <a:pt x="260214" y="0"/>
                </a:lnTo>
                <a:close/>
              </a:path>
            </a:pathLst>
          </a:custGeom>
          <a:solidFill>
            <a:srgbClr val="0075E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9E97838B-C666-4FF3-AB50-8BCC39D2D6CE}"/>
              </a:ext>
            </a:extLst>
          </p:cNvPr>
          <p:cNvGrpSpPr/>
          <p:nvPr/>
        </p:nvGrpSpPr>
        <p:grpSpPr>
          <a:xfrm>
            <a:off x="908364" y="278225"/>
            <a:ext cx="4410888" cy="838594"/>
            <a:chOff x="908362" y="278221"/>
            <a:chExt cx="4410888" cy="838593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C2A05078-9393-4A56-B4A0-40E0462BC455}"/>
                </a:ext>
              </a:extLst>
            </p:cNvPr>
            <p:cNvSpPr/>
            <p:nvPr/>
          </p:nvSpPr>
          <p:spPr>
            <a:xfrm>
              <a:off x="908362" y="809037"/>
              <a:ext cx="441088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spc="15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Phase Change Random Access Memory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0313CE6E-0260-41DC-B741-6644E41D0F86}"/>
                </a:ext>
              </a:extLst>
            </p:cNvPr>
            <p:cNvSpPr/>
            <p:nvPr/>
          </p:nvSpPr>
          <p:spPr>
            <a:xfrm>
              <a:off x="1197484" y="278221"/>
              <a:ext cx="1980029" cy="5232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相变存储器</a:t>
              </a:r>
            </a:p>
          </p:txBody>
        </p: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9E706AFF-B4AE-43F2-9B03-F399B177E6DE}"/>
              </a:ext>
            </a:extLst>
          </p:cNvPr>
          <p:cNvSpPr txBox="1"/>
          <p:nvPr/>
        </p:nvSpPr>
        <p:spPr>
          <a:xfrm>
            <a:off x="1061883" y="2000303"/>
            <a:ext cx="5034117" cy="4453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spcBef>
                <a:spcPts val="600"/>
              </a:spcBef>
              <a:buClr>
                <a:srgbClr val="FF9900"/>
              </a:buClr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优点：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spcBef>
                <a:spcPts val="600"/>
              </a:spcBef>
              <a:buClr>
                <a:srgbClr val="FF9900"/>
              </a:buClr>
              <a:buFont typeface="Wingdings" panose="05000000000000000000" pitchFamily="2" charset="2"/>
              <a:buChar char="ü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可扩展性好，容量大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spcBef>
                <a:spcPts val="600"/>
              </a:spcBef>
              <a:buClr>
                <a:srgbClr val="FF9900"/>
              </a:buClr>
              <a:buFont typeface="Wingdings" panose="05000000000000000000" pitchFamily="2" charset="2"/>
              <a:buChar char="ü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无漏电流，静态功耗低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spcBef>
                <a:spcPts val="600"/>
              </a:spcBef>
              <a:buClr>
                <a:srgbClr val="FF9900"/>
              </a:buClr>
              <a:buFont typeface="Wingdings" panose="05000000000000000000" pitchFamily="2" charset="2"/>
              <a:buChar char="ü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相近的读速率，可靠性高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Clr>
                <a:srgbClr val="FF9900"/>
              </a:buClr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缺点：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spcBef>
                <a:spcPts val="600"/>
              </a:spcBef>
              <a:buClr>
                <a:srgbClr val="FF9900"/>
              </a:buClr>
              <a:buFont typeface="Wingdings" panose="05000000000000000000" pitchFamily="2" charset="2"/>
              <a:buChar char="ü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写入速率慢（慢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个数量级）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spcBef>
                <a:spcPts val="600"/>
              </a:spcBef>
              <a:buClr>
                <a:srgbClr val="FF9900"/>
              </a:buClr>
              <a:buFont typeface="Wingdings" panose="05000000000000000000" pitchFamily="2" charset="2"/>
              <a:buChar char="ü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动态功耗大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spcBef>
                <a:spcPts val="600"/>
              </a:spcBef>
              <a:buClr>
                <a:srgbClr val="FF9900"/>
              </a:buClr>
              <a:buFont typeface="Wingdings" panose="05000000000000000000" pitchFamily="2" charset="2"/>
              <a:buChar char="ü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寿命低（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10</a:t>
            </a:r>
            <a:r>
              <a:rPr lang="en-US" altLang="zh-CN" sz="20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-10</a:t>
            </a:r>
            <a:r>
              <a:rPr lang="en-US" altLang="zh-CN" sz="20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8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次写）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97EA33E-3790-44B1-8591-9E7FB162C9C7}"/>
              </a:ext>
            </a:extLst>
          </p:cNvPr>
          <p:cNvSpPr txBox="1"/>
          <p:nvPr/>
        </p:nvSpPr>
        <p:spPr>
          <a:xfrm>
            <a:off x="6112867" y="2022073"/>
            <a:ext cx="5034117" cy="3376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spcBef>
                <a:spcPts val="600"/>
              </a:spcBef>
              <a:buClr>
                <a:srgbClr val="FF9900"/>
              </a:buClr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优点：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spcBef>
                <a:spcPts val="600"/>
              </a:spcBef>
              <a:buClr>
                <a:srgbClr val="FF9900"/>
              </a:buClr>
              <a:buFont typeface="Wingdings" panose="05000000000000000000" pitchFamily="2" charset="2"/>
              <a:buChar char="ü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字节寻址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spcBef>
                <a:spcPts val="600"/>
              </a:spcBef>
              <a:buClr>
                <a:srgbClr val="FF9900"/>
              </a:buClr>
              <a:buFont typeface="Wingdings" panose="05000000000000000000" pitchFamily="2" charset="2"/>
              <a:buChar char="ü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读写速度快（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~</a:t>
            </a:r>
            <a:r>
              <a:rPr lang="en-US" altLang="zh-CN" sz="20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1us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vs. ~</a:t>
            </a:r>
            <a:r>
              <a:rPr lang="en-US" altLang="zh-CN" sz="20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500us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spcBef>
                <a:spcPts val="600"/>
              </a:spcBef>
              <a:buClr>
                <a:srgbClr val="FF9900"/>
              </a:buClr>
              <a:buFont typeface="Wingdings" panose="05000000000000000000" pitchFamily="2" charset="2"/>
              <a:buChar char="ü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寿命高（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10</a:t>
            </a:r>
            <a:r>
              <a:rPr lang="en-US" altLang="zh-CN" sz="20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vs. 10</a:t>
            </a:r>
            <a:r>
              <a:rPr lang="en-US" altLang="zh-CN" sz="20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Clr>
                <a:srgbClr val="FF9900"/>
              </a:buClr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缺点：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spcBef>
                <a:spcPts val="600"/>
              </a:spcBef>
              <a:buClr>
                <a:srgbClr val="FF9900"/>
              </a:buClr>
              <a:buFont typeface="Wingdings" panose="05000000000000000000" pitchFamily="2" charset="2"/>
              <a:buChar char="ü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无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58C2F02-F546-4045-A89B-A8C16853FB33}"/>
              </a:ext>
            </a:extLst>
          </p:cNvPr>
          <p:cNvSpPr txBox="1"/>
          <p:nvPr/>
        </p:nvSpPr>
        <p:spPr>
          <a:xfrm>
            <a:off x="2435181" y="1582022"/>
            <a:ext cx="15665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相比</a:t>
            </a:r>
            <a:r>
              <a:rPr lang="en-US" altLang="zh-CN" sz="2000" b="1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DRAM</a:t>
            </a:r>
            <a:endParaRPr lang="zh-CN" altLang="en-US" sz="2000" b="1" dirty="0">
              <a:solidFill>
                <a:srgbClr val="0066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85ACD62-97B3-486C-8584-000DF7E176D6}"/>
              </a:ext>
            </a:extLst>
          </p:cNvPr>
          <p:cNvSpPr txBox="1"/>
          <p:nvPr/>
        </p:nvSpPr>
        <p:spPr>
          <a:xfrm>
            <a:off x="8201818" y="1586938"/>
            <a:ext cx="15665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相比</a:t>
            </a:r>
            <a:r>
              <a:rPr lang="en-US" altLang="zh-CN" sz="2000" b="1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Flash</a:t>
            </a:r>
            <a:endParaRPr lang="zh-CN" altLang="en-US" sz="2000" b="1" dirty="0">
              <a:solidFill>
                <a:srgbClr val="0066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73524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自由: 形状 22"/>
          <p:cNvSpPr/>
          <p:nvPr/>
        </p:nvSpPr>
        <p:spPr bwMode="auto">
          <a:xfrm rot="12600000">
            <a:off x="628798" y="267712"/>
            <a:ext cx="166903" cy="731887"/>
          </a:xfrm>
          <a:custGeom>
            <a:avLst/>
            <a:gdLst>
              <a:gd name="connsiteX0" fmla="*/ 260214 w 260214"/>
              <a:gd name="connsiteY0" fmla="*/ 995963 h 1141060"/>
              <a:gd name="connsiteX1" fmla="*/ 0 w 260214"/>
              <a:gd name="connsiteY1" fmla="*/ 1141060 h 1141060"/>
              <a:gd name="connsiteX2" fmla="*/ 0 w 260214"/>
              <a:gd name="connsiteY2" fmla="*/ 146621 h 1141060"/>
              <a:gd name="connsiteX3" fmla="*/ 260214 w 260214"/>
              <a:gd name="connsiteY3" fmla="*/ 0 h 1141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214" h="1141060">
                <a:moveTo>
                  <a:pt x="260214" y="995963"/>
                </a:moveTo>
                <a:lnTo>
                  <a:pt x="0" y="1141060"/>
                </a:lnTo>
                <a:lnTo>
                  <a:pt x="0" y="146621"/>
                </a:lnTo>
                <a:lnTo>
                  <a:pt x="260214" y="0"/>
                </a:lnTo>
                <a:close/>
              </a:path>
            </a:pathLst>
          </a:custGeom>
          <a:solidFill>
            <a:srgbClr val="0075E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E63137F-1545-4A23-8985-F45AD0E643AA}"/>
              </a:ext>
            </a:extLst>
          </p:cNvPr>
          <p:cNvSpPr txBox="1"/>
          <p:nvPr/>
        </p:nvSpPr>
        <p:spPr>
          <a:xfrm>
            <a:off x="904459" y="1287946"/>
            <a:ext cx="8941157" cy="4145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8200"/>
              </a:lnSpc>
              <a:buClr>
                <a:srgbClr val="0055D2"/>
              </a:buClr>
              <a:buFont typeface="Wingdings" panose="05000000000000000000" pitchFamily="2" charset="2"/>
              <a:buChar char="Ø"/>
            </a:pPr>
            <a:r>
              <a:rPr lang="zh-CN" altLang="en-US" sz="3200" dirty="0">
                <a:solidFill>
                  <a:schemeClr val="bg1">
                    <a:lumMod val="75000"/>
                  </a:schemeClr>
                </a:solidFill>
              </a:rPr>
              <a:t>主存系统</a:t>
            </a:r>
            <a:endParaRPr lang="en-US" altLang="zh-CN" sz="3200" dirty="0">
              <a:solidFill>
                <a:schemeClr val="bg1">
                  <a:lumMod val="75000"/>
                </a:schemeClr>
              </a:solidFill>
            </a:endParaRPr>
          </a:p>
          <a:p>
            <a:pPr marL="457200" indent="-457200">
              <a:lnSpc>
                <a:spcPts val="8200"/>
              </a:lnSpc>
              <a:buClr>
                <a:srgbClr val="0055D2"/>
              </a:buClr>
              <a:buFont typeface="Wingdings" panose="05000000000000000000" pitchFamily="2" charset="2"/>
              <a:buChar char="Ø"/>
            </a:pPr>
            <a:r>
              <a:rPr lang="zh-CN" altLang="en-US" sz="3200" dirty="0">
                <a:solidFill>
                  <a:schemeClr val="bg1">
                    <a:lumMod val="75000"/>
                  </a:schemeClr>
                </a:solidFill>
              </a:rPr>
              <a:t>硬盘及</a:t>
            </a:r>
            <a:r>
              <a:rPr lang="en-US" altLang="zh-CN" sz="3200" dirty="0">
                <a:solidFill>
                  <a:schemeClr val="bg1">
                    <a:lumMod val="75000"/>
                  </a:schemeClr>
                </a:solidFill>
              </a:rPr>
              <a:t>RAID</a:t>
            </a:r>
          </a:p>
          <a:p>
            <a:pPr marL="457200" indent="-457200">
              <a:lnSpc>
                <a:spcPts val="8200"/>
              </a:lnSpc>
              <a:buClr>
                <a:srgbClr val="0055D2"/>
              </a:buClr>
              <a:buFont typeface="Wingdings" panose="05000000000000000000" pitchFamily="2" charset="2"/>
              <a:buChar char="Ø"/>
            </a:pPr>
            <a:r>
              <a:rPr lang="zh-CN" altLang="en-US" sz="3200" dirty="0">
                <a:solidFill>
                  <a:schemeClr val="bg1">
                    <a:lumMod val="75000"/>
                  </a:schemeClr>
                </a:solidFill>
              </a:rPr>
              <a:t>新型存储器</a:t>
            </a:r>
            <a:endParaRPr lang="en-US" altLang="zh-CN" sz="3200" dirty="0">
              <a:solidFill>
                <a:schemeClr val="bg1">
                  <a:lumMod val="75000"/>
                </a:schemeClr>
              </a:solidFill>
            </a:endParaRPr>
          </a:p>
          <a:p>
            <a:pPr marL="457200" indent="-457200">
              <a:lnSpc>
                <a:spcPts val="8200"/>
              </a:lnSpc>
              <a:buClr>
                <a:srgbClr val="0055D2"/>
              </a:buClr>
              <a:buFont typeface="Wingdings" panose="05000000000000000000" pitchFamily="2" charset="2"/>
              <a:buChar char="Ø"/>
            </a:pPr>
            <a:r>
              <a:rPr lang="en-US" altLang="zh-CN" sz="3200" dirty="0"/>
              <a:t>Cache</a:t>
            </a:r>
            <a:r>
              <a:rPr lang="zh-CN" altLang="en-US" sz="3200" dirty="0"/>
              <a:t>一致性</a:t>
            </a:r>
            <a:endParaRPr lang="en-US" altLang="zh-CN" sz="3200" dirty="0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9E97838B-C666-4FF3-AB50-8BCC39D2D6CE}"/>
              </a:ext>
            </a:extLst>
          </p:cNvPr>
          <p:cNvGrpSpPr/>
          <p:nvPr/>
        </p:nvGrpSpPr>
        <p:grpSpPr>
          <a:xfrm>
            <a:off x="908365" y="278225"/>
            <a:ext cx="2287119" cy="830998"/>
            <a:chOff x="908363" y="278221"/>
            <a:chExt cx="2287119" cy="830997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C2A05078-9393-4A56-B4A0-40E0462BC455}"/>
                </a:ext>
              </a:extLst>
            </p:cNvPr>
            <p:cNvSpPr/>
            <p:nvPr/>
          </p:nvSpPr>
          <p:spPr>
            <a:xfrm>
              <a:off x="908363" y="801441"/>
              <a:ext cx="2287119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spc="15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Memory System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0313CE6E-0260-41DC-B741-6644E41D0F86}"/>
                </a:ext>
              </a:extLst>
            </p:cNvPr>
            <p:cNvSpPr/>
            <p:nvPr/>
          </p:nvSpPr>
          <p:spPr>
            <a:xfrm>
              <a:off x="1197484" y="278221"/>
              <a:ext cx="1698414" cy="5232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spc="15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存储系统</a:t>
              </a:r>
              <a:endPara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3838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>
          <a:gsLst>
            <a:gs pos="100000">
              <a:schemeClr val="tx1"/>
            </a:gs>
            <a:gs pos="57000">
              <a:srgbClr val="000000">
                <a:alpha val="92000"/>
              </a:srgbClr>
            </a:gs>
            <a:gs pos="0">
              <a:schemeClr val="tx1">
                <a:alpha val="23000"/>
              </a:schemeClr>
            </a:gs>
          </a:gsLst>
          <a:lin ang="0" scaled="1"/>
        </a:gradFill>
        <a:ln>
          <a:noFill/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提纲页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tju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1_tju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ju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ju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ju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ju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ju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ju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ju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ju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ju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ju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ju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46321</TotalTime>
  <Words>4669</Words>
  <Application>Microsoft Office PowerPoint</Application>
  <PresentationFormat>宽屏</PresentationFormat>
  <Paragraphs>474</Paragraphs>
  <Slides>59</Slides>
  <Notes>59</Notes>
  <HiddenSlides>8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59</vt:i4>
      </vt:variant>
    </vt:vector>
  </HeadingPairs>
  <TitlesOfParts>
    <vt:vector size="73" baseType="lpstr">
      <vt:lpstr>等线</vt:lpstr>
      <vt:lpstr>等线 Light</vt:lpstr>
      <vt:lpstr>微软雅黑</vt:lpstr>
      <vt:lpstr>Arial</vt:lpstr>
      <vt:lpstr>Tahoma</vt:lpstr>
      <vt:lpstr>Times New Roman</vt:lpstr>
      <vt:lpstr>Verdana</vt:lpstr>
      <vt:lpstr>Wingdings</vt:lpstr>
      <vt:lpstr>Office 主题​​</vt:lpstr>
      <vt:lpstr>提纲页</vt:lpstr>
      <vt:lpstr>Document</vt:lpstr>
      <vt:lpstr>文档</vt:lpstr>
      <vt:lpstr>图片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陈冠宏</dc:creator>
  <cp:lastModifiedBy>WJZ</cp:lastModifiedBy>
  <cp:revision>3004</cp:revision>
  <dcterms:created xsi:type="dcterms:W3CDTF">2016-08-12T08:20:00Z</dcterms:created>
  <dcterms:modified xsi:type="dcterms:W3CDTF">2022-04-10T07:59:15Z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