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83" r:id="rId10"/>
    <p:sldId id="284" r:id="rId11"/>
    <p:sldId id="285" r:id="rId12"/>
    <p:sldId id="270" r:id="rId13"/>
    <p:sldId id="262" r:id="rId14"/>
    <p:sldId id="264" r:id="rId15"/>
    <p:sldId id="265" r:id="rId16"/>
    <p:sldId id="268" r:id="rId17"/>
    <p:sldId id="272" r:id="rId18"/>
    <p:sldId id="271" r:id="rId19"/>
    <p:sldId id="277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Hypocaust, a RISC-V Type-1 Hypervisor</a:t>
            </a:r>
            <a:endParaRPr lang="en-US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28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天津大学</a:t>
            </a:r>
            <a:r>
              <a:rPr lang="en-US" altLang="zh-CN" sz="28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zh-CN" sz="28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齐呈祥</a:t>
            </a:r>
            <a:endParaRPr lang="zh-CN" altLang="zh-CN" sz="2800" kern="1200" baseline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en-US" altLang="zh-CN" sz="24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&lt;kuangjux@outlook.com&gt;</a:t>
            </a:r>
            <a:endParaRPr lang="en-US" altLang="zh-CN" sz="2400" kern="1200" baseline="0"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Hypocaust/Hypocaust-2 Overview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Hypocaust/Hypocaust-2 Overview</a:t>
            </a:r>
            <a:endParaRPr lang="en-US" altLang="zh-CN" sz="3600"/>
          </a:p>
        </p:txBody>
      </p:sp>
      <p:pic>
        <p:nvPicPr>
          <p:cNvPr id="4" name="内容占位符 3" descr="hypocau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995" y="3789045"/>
            <a:ext cx="3347720" cy="2606040"/>
          </a:xfrm>
          <a:prstGeom prst="rect">
            <a:avLst/>
          </a:prstGeom>
        </p:spPr>
      </p:pic>
      <p:pic>
        <p:nvPicPr>
          <p:cNvPr id="5" name="图片 4" descr="hypocaust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3822700"/>
            <a:ext cx="3728720" cy="2646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5" y="1307465"/>
            <a:ext cx="41382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Hypocaust: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S-mode </a:t>
            </a:r>
            <a:r>
              <a:rPr lang="zh-CN" altLang="en-US" sz="2000"/>
              <a:t>陷入</a:t>
            </a:r>
            <a:r>
              <a:rPr lang="en-US" altLang="zh-CN" sz="2000"/>
              <a:t> &amp; </a:t>
            </a:r>
            <a:r>
              <a:rPr lang="zh-CN" altLang="en-US" sz="2000"/>
              <a:t>模拟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S-mode Shadow CSRs </a:t>
            </a:r>
            <a:r>
              <a:rPr lang="zh-CN" altLang="en-US" sz="2000"/>
              <a:t>模拟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Shadow Page Table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中断</a:t>
            </a:r>
            <a:r>
              <a:rPr lang="en-US" altLang="zh-CN" sz="2000"/>
              <a:t>/</a:t>
            </a:r>
            <a:r>
              <a:rPr lang="zh-CN" altLang="en-US" sz="2000"/>
              <a:t>异常注入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设备透传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4428490" y="1358900"/>
            <a:ext cx="4175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Hypocaust-2: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基于设备树配置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RISC-V H </a:t>
            </a:r>
            <a:r>
              <a:rPr lang="zh-CN" altLang="en-US"/>
              <a:t>扩展辅助虚拟化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两阶段页表翻译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异常代理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中断注入</a:t>
            </a:r>
            <a:r>
              <a:rPr lang="en-US" altLang="zh-CN"/>
              <a:t>(PLIC </a:t>
            </a:r>
            <a:r>
              <a:rPr lang="zh-CN" altLang="en-US"/>
              <a:t>模拟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设备透传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Hypocaust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第一版使用</a:t>
            </a:r>
            <a:r>
              <a:rPr lang="en-US" altLang="zh-CN" sz="2000"/>
              <a:t> Rust </a:t>
            </a:r>
            <a:r>
              <a:rPr lang="zh-CN" altLang="en-US" sz="2000"/>
              <a:t>编写的</a:t>
            </a:r>
            <a:r>
              <a:rPr lang="en-US" altLang="zh-CN" sz="2000"/>
              <a:t> Type-1 RISC-V hypervisor</a:t>
            </a:r>
            <a:r>
              <a:rPr lang="zh-CN" altLang="en-US" sz="2000"/>
              <a:t>，使用</a:t>
            </a:r>
            <a:r>
              <a:rPr lang="en-US" altLang="zh-CN" sz="2000"/>
              <a:t> S mode trap &amp; emulate </a:t>
            </a:r>
            <a:r>
              <a:rPr lang="zh-CN" altLang="en-US" sz="2000"/>
              <a:t>技术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优点：</a:t>
            </a:r>
            <a:endParaRPr lang="zh-CN" altLang="en-US" sz="2000"/>
          </a:p>
          <a:p>
            <a:r>
              <a:rPr lang="zh-CN" altLang="en-US" sz="2000"/>
              <a:t>可以在任何</a:t>
            </a:r>
            <a:r>
              <a:rPr lang="en-US" altLang="zh-CN" sz="2000"/>
              <a:t> RISC-V </a:t>
            </a:r>
            <a:r>
              <a:rPr lang="zh-CN" altLang="en-US" sz="2000"/>
              <a:t>平台运行，无需支持</a:t>
            </a:r>
            <a:r>
              <a:rPr lang="en-US" altLang="zh-CN" sz="2000"/>
              <a:t> H extension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缺点：</a:t>
            </a:r>
            <a:endParaRPr lang="zh-CN" altLang="en-US" sz="2000"/>
          </a:p>
          <a:p>
            <a:r>
              <a:rPr lang="zh-CN" altLang="en-US" sz="2000"/>
              <a:t>需要单独维护</a:t>
            </a:r>
            <a:r>
              <a:rPr lang="en-US" altLang="zh-CN" sz="2000"/>
              <a:t> vCPU CSR </a:t>
            </a:r>
            <a:r>
              <a:rPr lang="zh-CN" altLang="en-US" sz="2000"/>
              <a:t>的</a:t>
            </a:r>
            <a:r>
              <a:rPr lang="en-US" altLang="zh-CN" sz="2000"/>
              <a:t> Shadow State</a:t>
            </a:r>
            <a:endParaRPr lang="zh-CN" altLang="en-US" sz="2000"/>
          </a:p>
          <a:p>
            <a:r>
              <a:rPr lang="zh-CN" altLang="en-US" sz="2000"/>
              <a:t>维护</a:t>
            </a:r>
            <a:r>
              <a:rPr lang="en-US" altLang="zh-CN" sz="2000"/>
              <a:t> Shadow Page Table </a:t>
            </a:r>
            <a:r>
              <a:rPr lang="zh-CN" altLang="en-US" sz="2000"/>
              <a:t>和</a:t>
            </a:r>
            <a:r>
              <a:rPr lang="en-US" altLang="zh-CN" sz="2000"/>
              <a:t> Guest Page Table </a:t>
            </a:r>
            <a:r>
              <a:rPr lang="zh-CN" altLang="en-US" sz="2000"/>
              <a:t>的同步关系较为复杂</a:t>
            </a:r>
            <a:endParaRPr lang="zh-CN" altLang="en-US" sz="2000"/>
          </a:p>
          <a:p>
            <a:r>
              <a:rPr lang="zh-CN" altLang="en-US" sz="2000"/>
              <a:t>每次读写</a:t>
            </a:r>
            <a:r>
              <a:rPr lang="en-US" altLang="zh-CN" sz="2000"/>
              <a:t> CSRs/SFENCE.VMA </a:t>
            </a:r>
            <a:r>
              <a:rPr lang="zh-CN" altLang="en-US" sz="2000"/>
              <a:t>都需要进行陷入处理，性能低</a:t>
            </a:r>
            <a:endParaRPr lang="zh-CN" altLang="en-US" sz="2000"/>
          </a:p>
          <a:p>
            <a:r>
              <a:rPr lang="zh-CN" altLang="en-US" sz="2000"/>
              <a:t>需要为每个</a:t>
            </a:r>
            <a:r>
              <a:rPr lang="en-US" altLang="zh-CN" sz="2000"/>
              <a:t> VM </a:t>
            </a:r>
            <a:r>
              <a:rPr lang="zh-CN" altLang="en-US" sz="2000"/>
              <a:t>的每个进程都维护一个</a:t>
            </a:r>
            <a:r>
              <a:rPr lang="en-US" altLang="zh-CN" sz="2000"/>
              <a:t> Shadow Page Table</a:t>
            </a:r>
            <a:r>
              <a:rPr lang="zh-CN" altLang="en-US" sz="2000"/>
              <a:t>，浪费内存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Hypocaust-2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第二版使用</a:t>
            </a:r>
            <a:r>
              <a:rPr lang="en-US" altLang="zh-CN" sz="2000"/>
              <a:t> Rust </a:t>
            </a:r>
            <a:r>
              <a:rPr lang="zh-CN" altLang="en-US" sz="2000"/>
              <a:t>编写的</a:t>
            </a:r>
            <a:r>
              <a:rPr lang="en-US" altLang="zh-CN" sz="2000"/>
              <a:t> Type-1 RISC-V hypervisor</a:t>
            </a:r>
            <a:r>
              <a:rPr lang="zh-CN" altLang="en-US" sz="2000"/>
              <a:t>，使用</a:t>
            </a:r>
            <a:r>
              <a:rPr lang="en-US" altLang="zh-CN" sz="2000"/>
              <a:t> RISC-V H extension </a:t>
            </a:r>
            <a:r>
              <a:rPr lang="zh-CN" altLang="en-US" sz="2000"/>
              <a:t>提供的硬件辅助虚拟化技术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优点：</a:t>
            </a:r>
            <a:endParaRPr lang="zh-CN" altLang="en-US" sz="2000"/>
          </a:p>
          <a:p>
            <a:r>
              <a:rPr lang="zh-CN" altLang="en-US" sz="2000"/>
              <a:t>使用硬件辅助虚拟化技术，不需要单独为</a:t>
            </a:r>
            <a:r>
              <a:rPr lang="en-US" altLang="zh-CN" sz="2000"/>
              <a:t> vCPU </a:t>
            </a:r>
            <a:r>
              <a:rPr lang="zh-CN" altLang="en-US" sz="2000"/>
              <a:t>维护状态</a:t>
            </a:r>
            <a:endParaRPr lang="zh-CN" altLang="en-US" sz="2000"/>
          </a:p>
          <a:p>
            <a:r>
              <a:rPr lang="zh-CN" altLang="en-US" sz="2000"/>
              <a:t>使用</a:t>
            </a:r>
            <a:r>
              <a:rPr lang="en-US" altLang="zh-CN" sz="2000"/>
              <a:t> H extension </a:t>
            </a:r>
            <a:r>
              <a:rPr lang="zh-CN" altLang="en-US" sz="2000"/>
              <a:t>提供的两阶段页表翻译功能，不需要维护</a:t>
            </a:r>
            <a:r>
              <a:rPr lang="en-US" altLang="zh-CN" sz="2000"/>
              <a:t> Shadow Page Table</a:t>
            </a:r>
            <a:endParaRPr lang="zh-CN" altLang="en-US" sz="2000"/>
          </a:p>
          <a:p>
            <a:r>
              <a:rPr lang="zh-CN" altLang="en-US" sz="2000"/>
              <a:t>可以选择代理</a:t>
            </a:r>
            <a:r>
              <a:rPr lang="en-US" altLang="zh-CN" sz="2000"/>
              <a:t> VS-mode </a:t>
            </a:r>
            <a:r>
              <a:rPr lang="zh-CN" altLang="en-US" sz="2000"/>
              <a:t>的中断</a:t>
            </a:r>
            <a:r>
              <a:rPr lang="en-US" altLang="zh-CN" sz="2000"/>
              <a:t>/</a:t>
            </a:r>
            <a:r>
              <a:rPr lang="zh-CN" altLang="en-US" sz="2000"/>
              <a:t>异常，不需要每次都陷入并处理</a:t>
            </a:r>
            <a:r>
              <a:rPr lang="en-US" altLang="zh-CN" sz="2000"/>
              <a:t>/</a:t>
            </a:r>
            <a:r>
              <a:rPr lang="zh-CN" altLang="en-US" sz="2000"/>
              <a:t>转发中断、异常</a:t>
            </a:r>
            <a:endParaRPr lang="zh-CN" altLang="en-US" sz="2000"/>
          </a:p>
          <a:p>
            <a:r>
              <a:rPr lang="zh-CN" altLang="en-US" sz="2000"/>
              <a:t>实现更简单，性能更强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缺点：</a:t>
            </a:r>
            <a:endParaRPr lang="zh-CN" altLang="en-US" sz="2000"/>
          </a:p>
          <a:p>
            <a:r>
              <a:rPr lang="zh-CN" altLang="en-US" sz="2000"/>
              <a:t>只能在实现了</a:t>
            </a:r>
            <a:r>
              <a:rPr lang="en-US" altLang="zh-CN" sz="2000"/>
              <a:t> H extension </a:t>
            </a:r>
            <a:r>
              <a:rPr lang="zh-CN" altLang="en-US" sz="2000"/>
              <a:t>的平台上使用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Hypocaust-2 Design &amp; Implement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Device tree based configuration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两种类型设备树：</a:t>
            </a:r>
            <a:endParaRPr lang="zh-CN" altLang="en-US" sz="2000"/>
          </a:p>
          <a:p>
            <a:pPr lvl="1"/>
            <a:r>
              <a:rPr lang="en-US" altLang="zh-CN" sz="2000"/>
              <a:t>Host Device Tree:</a:t>
            </a:r>
            <a:endParaRPr lang="en-US" altLang="zh-CN" sz="2000"/>
          </a:p>
          <a:p>
            <a:pPr lvl="2"/>
            <a:r>
              <a:rPr lang="en-US" altLang="zh-CN" sz="2000"/>
              <a:t>hypocaust-2 </a:t>
            </a:r>
            <a:r>
              <a:rPr lang="zh-CN" altLang="en-US" sz="2000"/>
              <a:t>启动时配置，用于初始化内存以及外设</a:t>
            </a:r>
            <a:endParaRPr lang="zh-CN" altLang="en-US" sz="2000"/>
          </a:p>
          <a:p>
            <a:pPr lvl="2"/>
            <a:r>
              <a:rPr lang="zh-CN" altLang="en-US" sz="2000"/>
              <a:t>由</a:t>
            </a:r>
            <a:r>
              <a:rPr lang="en-US" altLang="zh-CN" sz="2000"/>
              <a:t> SBI </a:t>
            </a:r>
            <a:r>
              <a:rPr lang="zh-CN" altLang="en-US" sz="2000"/>
              <a:t>提供</a:t>
            </a:r>
            <a:endParaRPr lang="zh-CN" altLang="en-US" sz="2000"/>
          </a:p>
          <a:p>
            <a:pPr marL="914400" lvl="2" indent="0">
              <a:buNone/>
            </a:pPr>
            <a:endParaRPr lang="zh-CN" altLang="en-US" sz="2000"/>
          </a:p>
          <a:p>
            <a:pPr marL="742950" lvl="1" indent="-285750">
              <a:buChar char="–"/>
            </a:pPr>
            <a:r>
              <a:rPr lang="en-US" altLang="zh-CN" sz="2000">
                <a:solidFill>
                  <a:schemeClr val="tx1"/>
                </a:solidFill>
              </a:rPr>
              <a:t>Guest Device Tree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endParaRPr lang="zh-CN" altLang="en-US" sz="2000">
              <a:solidFill>
                <a:schemeClr val="tx1"/>
              </a:solidFill>
            </a:endParaRPr>
          </a:p>
          <a:p>
            <a:pPr marL="1143000" lvl="2" indent="-2286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由</a:t>
            </a:r>
            <a:r>
              <a:rPr lang="en-US" altLang="zh-CN" sz="2000">
                <a:solidFill>
                  <a:schemeClr val="tx1"/>
                </a:solidFill>
              </a:rPr>
              <a:t> hypocaust-2 </a:t>
            </a:r>
            <a:r>
              <a:rPr lang="zh-CN" altLang="en-US" sz="2000">
                <a:solidFill>
                  <a:schemeClr val="tx1"/>
                </a:solidFill>
              </a:rPr>
              <a:t>在初始化</a:t>
            </a:r>
            <a:r>
              <a:rPr lang="en-US" altLang="zh-CN" sz="2000">
                <a:solidFill>
                  <a:schemeClr val="tx1"/>
                </a:solidFill>
              </a:rPr>
              <a:t> guest </a:t>
            </a:r>
            <a:r>
              <a:rPr lang="zh-CN" altLang="en-US" sz="2000">
                <a:solidFill>
                  <a:schemeClr val="tx1"/>
                </a:solidFill>
              </a:rPr>
              <a:t>的时候使用，用于构建</a:t>
            </a:r>
            <a:r>
              <a:rPr lang="en-US" altLang="zh-CN" sz="2000">
                <a:solidFill>
                  <a:schemeClr val="tx1"/>
                </a:solidFill>
              </a:rPr>
              <a:t> guest </a:t>
            </a:r>
            <a:r>
              <a:rPr lang="zh-CN" altLang="en-US" sz="2000">
                <a:solidFill>
                  <a:schemeClr val="tx1"/>
                </a:solidFill>
              </a:rPr>
              <a:t>页表以及初始化</a:t>
            </a:r>
            <a:r>
              <a:rPr lang="en-US" altLang="zh-CN" sz="2000">
                <a:solidFill>
                  <a:schemeClr val="tx1"/>
                </a:solidFill>
              </a:rPr>
              <a:t> guest </a:t>
            </a:r>
            <a:r>
              <a:rPr lang="zh-CN" altLang="en-US" sz="2000">
                <a:solidFill>
                  <a:schemeClr val="tx1"/>
                </a:solidFill>
              </a:rPr>
              <a:t>设备</a:t>
            </a:r>
            <a:endParaRPr lang="zh-CN" altLang="en-US" sz="2000">
              <a:solidFill>
                <a:schemeClr val="tx1"/>
              </a:solidFill>
            </a:endParaRPr>
          </a:p>
          <a:p>
            <a:pPr marL="1143000" lvl="2" indent="-2286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需要预先放在某个地址或者从文件系统中加载</a:t>
            </a:r>
            <a:endParaRPr lang="zh-CN" altLang="en-US" sz="200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CPU Virtualization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000"/>
          </a:p>
          <a:p>
            <a:endParaRPr lang="en-US" altLang="zh-CN" sz="2000"/>
          </a:p>
        </p:txBody>
      </p:sp>
      <p:pic>
        <p:nvPicPr>
          <p:cNvPr id="4" name="图片 3" descr="vcp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1600200"/>
            <a:ext cx="3919855" cy="3564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460" y="1757045"/>
            <a:ext cx="455803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硬件实现了</a:t>
            </a:r>
            <a:r>
              <a:rPr lang="en-US" altLang="zh-CN" sz="2000"/>
              <a:t> H extension</a:t>
            </a:r>
            <a:r>
              <a:rPr lang="zh-CN" altLang="en-US" sz="2000"/>
              <a:t>，</a:t>
            </a:r>
            <a:r>
              <a:rPr lang="en-US" altLang="zh-CN" sz="2000"/>
              <a:t>CPU </a:t>
            </a:r>
            <a:r>
              <a:rPr lang="zh-CN" altLang="en-US" sz="2000"/>
              <a:t>自动为</a:t>
            </a:r>
            <a:r>
              <a:rPr lang="en-US" altLang="zh-CN" sz="2000"/>
              <a:t> S-mode </a:t>
            </a:r>
            <a:r>
              <a:rPr lang="zh-CN" altLang="en-US" sz="2000"/>
              <a:t>维护</a:t>
            </a:r>
            <a:r>
              <a:rPr lang="en-US" altLang="zh-CN" sz="2000"/>
              <a:t> vs-&lt;xyz&gt; </a:t>
            </a:r>
            <a:r>
              <a:rPr lang="zh-CN" altLang="en-US" sz="2000"/>
              <a:t>寄存器，当</a:t>
            </a:r>
            <a:r>
              <a:rPr lang="en-US" altLang="zh-CN" sz="2000"/>
              <a:t> guest </a:t>
            </a:r>
            <a:r>
              <a:rPr lang="zh-CN" altLang="en-US" sz="2000"/>
              <a:t>写入</a:t>
            </a:r>
            <a:r>
              <a:rPr lang="en-US" altLang="zh-CN" sz="2000"/>
              <a:t> s-&lt;xyz&gt; </a:t>
            </a:r>
            <a:r>
              <a:rPr lang="zh-CN" altLang="en-US" sz="2000"/>
              <a:t>的时候自动写入</a:t>
            </a:r>
            <a:r>
              <a:rPr lang="en-US" altLang="zh-CN" sz="2000"/>
              <a:t> vs-&lt;xyz&gt; </a:t>
            </a:r>
            <a:r>
              <a:rPr lang="zh-CN" altLang="en-US" sz="2000"/>
              <a:t>寄存器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当发生</a:t>
            </a:r>
            <a:r>
              <a:rPr lang="en-US" altLang="zh-CN" sz="2000"/>
              <a:t> vmentry/vmexit </a:t>
            </a:r>
            <a:r>
              <a:rPr lang="zh-CN" altLang="en-US" sz="2000"/>
              <a:t>切换时对某些必要的寄存器进行保存</a:t>
            </a:r>
            <a:endParaRPr lang="zh-CN" altLang="en-US" sz="2000"/>
          </a:p>
          <a:p>
            <a:pPr>
              <a:buFont typeface="Arial" panose="020B0604020202020204" pitchFamily="34" charset="0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1-1 vCPU : pCPU </a:t>
            </a:r>
            <a:r>
              <a:rPr lang="zh-CN" altLang="en-US" sz="2000"/>
              <a:t>映射，无需</a:t>
            </a:r>
            <a:r>
              <a:rPr lang="en-US" altLang="zh-CN" sz="2000"/>
              <a:t> hypervisor </a:t>
            </a:r>
            <a:r>
              <a:rPr lang="zh-CN" altLang="en-US" sz="2000"/>
              <a:t>进行</a:t>
            </a:r>
            <a:r>
              <a:rPr lang="en-US" altLang="zh-CN" sz="2000"/>
              <a:t> guest </a:t>
            </a:r>
            <a:r>
              <a:rPr lang="zh-CN" altLang="en-US" sz="2000"/>
              <a:t>调度，更为简单高效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Memory Virtualization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为</a:t>
            </a:r>
            <a:r>
              <a:rPr lang="en-US" altLang="zh-CN" sz="2000"/>
              <a:t> Host </a:t>
            </a:r>
            <a:r>
              <a:rPr lang="zh-CN" altLang="en-US" sz="2000"/>
              <a:t>和</a:t>
            </a:r>
            <a:r>
              <a:rPr lang="en-US" altLang="zh-CN" sz="2000"/>
              <a:t> Guest </a:t>
            </a:r>
            <a:r>
              <a:rPr lang="zh-CN" altLang="en-US" sz="2000"/>
              <a:t>分别维护不同的</a:t>
            </a:r>
            <a:r>
              <a:rPr lang="en-US" altLang="zh-CN" sz="2000"/>
              <a:t> MemorySet </a:t>
            </a:r>
            <a:r>
              <a:rPr lang="zh-CN" altLang="en-US" sz="2000"/>
              <a:t>以隔离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hypocaust-2 </a:t>
            </a:r>
            <a:r>
              <a:rPr lang="zh-CN" altLang="en-US" sz="2000"/>
              <a:t>根据设备树配置为</a:t>
            </a:r>
            <a:r>
              <a:rPr lang="en-US" altLang="zh-CN" sz="2000"/>
              <a:t> Guest </a:t>
            </a:r>
            <a:r>
              <a:rPr lang="zh-CN" altLang="en-US" sz="2000"/>
              <a:t>分配内存并进行页表映射，根据</a:t>
            </a:r>
            <a:r>
              <a:rPr lang="en-US" altLang="zh-CN" sz="2000"/>
              <a:t> RISC-V H Extension</a:t>
            </a:r>
            <a:r>
              <a:rPr lang="zh-CN" altLang="en-US" sz="2000"/>
              <a:t>，根页表需要</a:t>
            </a:r>
            <a:r>
              <a:rPr lang="en-US" altLang="zh-CN" sz="2000"/>
              <a:t> 16KiB </a:t>
            </a:r>
            <a:r>
              <a:rPr lang="zh-CN" altLang="en-US" sz="2000"/>
              <a:t>对齐并且大小应该为</a:t>
            </a:r>
            <a:r>
              <a:rPr lang="en-US" altLang="zh-CN" sz="2000"/>
              <a:t> 16KiB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将第二阶段页表的标志位全部设置为</a:t>
            </a:r>
            <a:r>
              <a:rPr lang="en-US" altLang="zh-CN" sz="2000"/>
              <a:t> RWXU</a:t>
            </a:r>
            <a:r>
              <a:rPr lang="zh-CN" altLang="en-US" sz="2000"/>
              <a:t>，维护起来较为简单但安全性不高，最终需要修改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Interrupt Virtualization</a:t>
            </a:r>
            <a:endParaRPr lang="en-US" altLang="zh-CN" sz="3200"/>
          </a:p>
        </p:txBody>
      </p:sp>
      <p:pic>
        <p:nvPicPr>
          <p:cNvPr id="6" name="内容占位符 5" descr="interrupt_virtual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996565"/>
            <a:ext cx="7589520" cy="3262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5695" y="1101090"/>
            <a:ext cx="73367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未实现</a:t>
            </a:r>
            <a:r>
              <a:rPr lang="en-US" altLang="zh-CN" sz="2000"/>
              <a:t> AIA</a:t>
            </a:r>
            <a:r>
              <a:rPr lang="zh-CN" altLang="en-US" sz="2000"/>
              <a:t>，无法将中断代理到</a:t>
            </a:r>
            <a:r>
              <a:rPr lang="en-US" altLang="zh-CN" sz="2000"/>
              <a:t> VS-mode</a:t>
            </a:r>
            <a:r>
              <a:rPr lang="zh-CN" altLang="en-US" sz="2000"/>
              <a:t>，需要进行中断注入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时钟中断：接收中断</a:t>
            </a:r>
            <a:r>
              <a:rPr lang="en-US" altLang="zh-CN" sz="2000"/>
              <a:t> -&gt; </a:t>
            </a:r>
            <a:r>
              <a:rPr lang="zh-CN" altLang="en-US" sz="2000"/>
              <a:t>关闭中断</a:t>
            </a:r>
            <a:r>
              <a:rPr lang="en-US" altLang="zh-CN" sz="2000"/>
              <a:t> -&gt; </a:t>
            </a:r>
            <a:r>
              <a:rPr lang="zh-CN" altLang="en-US" sz="2000"/>
              <a:t>中断注入</a:t>
            </a:r>
            <a:r>
              <a:rPr lang="en-US" altLang="zh-CN" sz="2000"/>
              <a:t> -&gt; </a:t>
            </a:r>
            <a:r>
              <a:rPr lang="zh-CN" altLang="en-US" sz="2000"/>
              <a:t>收到</a:t>
            </a:r>
            <a:r>
              <a:rPr lang="en-US" altLang="zh-CN" sz="2000"/>
              <a:t> SBI Call -&gt; </a:t>
            </a:r>
            <a:r>
              <a:rPr lang="zh-CN" altLang="en-US" sz="2000"/>
              <a:t>打开中断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外部中断：接收中断</a:t>
            </a:r>
            <a:r>
              <a:rPr lang="en-US" altLang="zh-CN" sz="2000"/>
              <a:t> -&gt; </a:t>
            </a:r>
            <a:r>
              <a:rPr lang="zh-CN" altLang="en-US" sz="2000"/>
              <a:t>模拟</a:t>
            </a:r>
            <a:r>
              <a:rPr lang="en-US" altLang="zh-CN" sz="2000"/>
              <a:t> PLIC -&gt; </a:t>
            </a:r>
            <a:r>
              <a:rPr lang="zh-CN" altLang="en-US" sz="2000"/>
              <a:t>中断注入</a:t>
            </a:r>
            <a:r>
              <a:rPr lang="en-US" altLang="zh-CN" sz="2000"/>
              <a:t> IRQ ID -&gt; </a:t>
            </a:r>
            <a:r>
              <a:rPr lang="zh-CN" altLang="en-US" sz="2000"/>
              <a:t>接收</a:t>
            </a:r>
            <a:r>
              <a:rPr lang="en-US" altLang="zh-CN" sz="2000"/>
              <a:t> Guest </a:t>
            </a:r>
            <a:r>
              <a:rPr lang="zh-CN" altLang="en-US" sz="2000"/>
              <a:t>写</a:t>
            </a:r>
            <a:r>
              <a:rPr lang="en-US" altLang="zh-CN" sz="2000"/>
              <a:t> complete </a:t>
            </a:r>
            <a:r>
              <a:rPr lang="zh-CN" altLang="en-US" sz="2000"/>
              <a:t>寄存器</a:t>
            </a:r>
            <a:r>
              <a:rPr lang="en-US" altLang="zh-CN" sz="2000"/>
              <a:t> -&gt; </a:t>
            </a:r>
            <a:r>
              <a:rPr lang="zh-CN" altLang="en-US" sz="2000"/>
              <a:t>告知</a:t>
            </a:r>
            <a:r>
              <a:rPr lang="en-US" altLang="zh-CN" sz="2000"/>
              <a:t> PLIC </a:t>
            </a:r>
            <a:r>
              <a:rPr lang="zh-CN" altLang="en-US" sz="2000"/>
              <a:t>中断完成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Device Virtualization</a:t>
            </a:r>
            <a:endParaRPr lang="en-US" altLang="zh-CN" sz="3200"/>
          </a:p>
        </p:txBody>
      </p:sp>
      <p:pic>
        <p:nvPicPr>
          <p:cNvPr id="4" name="内容占位符 3" descr="memo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9655" y="1700530"/>
            <a:ext cx="4004310" cy="4095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115" y="1729740"/>
            <a:ext cx="4122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 PassThrough </a:t>
            </a:r>
            <a:r>
              <a:rPr lang="zh-CN" altLang="en-US" sz="2000"/>
              <a:t>实现设备虚拟化</a:t>
            </a:r>
            <a:endParaRPr lang="zh-CN" altLang="en-US" sz="2000"/>
          </a:p>
          <a:p>
            <a:pPr>
              <a:buFont typeface="Arial" panose="020B0604020202020204" pitchFamily="34" charset="0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未实现</a:t>
            </a:r>
            <a:r>
              <a:rPr lang="en-US" altLang="zh-CN" sz="2000"/>
              <a:t> IOMMU</a:t>
            </a:r>
            <a:r>
              <a:rPr lang="zh-CN" altLang="en-US" sz="2000"/>
              <a:t>，需要根据设备树内存配置，将</a:t>
            </a:r>
            <a:r>
              <a:rPr lang="en-US" altLang="zh-CN" sz="2000"/>
              <a:t> Guest </a:t>
            </a:r>
            <a:r>
              <a:rPr lang="zh-CN" altLang="en-US" sz="2000"/>
              <a:t>放在高地址进行恒等映射，从而使用</a:t>
            </a:r>
            <a:r>
              <a:rPr lang="en-US" altLang="zh-CN" sz="2000"/>
              <a:t> DMA allocation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600"/>
              <a:t>Overview</a:t>
            </a:r>
            <a:endParaRPr lang="en-US" altLang="zh-CN" sz="3600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2800"/>
              <a:t>RISC-V H Extension Overview</a:t>
            </a:r>
            <a:endParaRPr lang="en-US" altLang="zh-CN" sz="2800"/>
          </a:p>
          <a:p>
            <a:r>
              <a:rPr lang="en-US" altLang="zh-CN" sz="2800"/>
              <a:t>Hypocaust/Hypocaust-2 Overview</a:t>
            </a:r>
            <a:endParaRPr lang="en-US" altLang="zh-CN" sz="2800"/>
          </a:p>
          <a:p>
            <a:r>
              <a:rPr lang="en-US" altLang="zh-CN" sz="2800"/>
              <a:t>Hypocaust-2 Design &amp; Implement</a:t>
            </a:r>
            <a:endParaRPr lang="en-US" altLang="zh-CN" sz="2800"/>
          </a:p>
          <a:p>
            <a:r>
              <a:rPr lang="en-US" altLang="zh-CN" sz="2800"/>
              <a:t>Status &amp; Future Work</a:t>
            </a:r>
            <a:endParaRPr lang="en-US" altLang="zh-CN" sz="2800"/>
          </a:p>
          <a:p>
            <a:r>
              <a:rPr lang="en-US" altLang="zh-CN" sz="2800"/>
              <a:t>Questions</a:t>
            </a:r>
            <a:endParaRPr lang="en-US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8130" y="2852420"/>
            <a:ext cx="56476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500"/>
              <a:t>Status &amp; Future Work</a:t>
            </a:r>
            <a:endParaRPr lang="en-US" altLang="zh-CN"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Current Satus &amp; Future Works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2023 </a:t>
            </a:r>
            <a:r>
              <a:rPr lang="zh-CN" altLang="en-US" sz="2000"/>
              <a:t>年</a:t>
            </a:r>
            <a:r>
              <a:rPr lang="en-US" altLang="zh-CN" sz="2000"/>
              <a:t> 2 </a:t>
            </a:r>
            <a:r>
              <a:rPr lang="zh-CN" altLang="en-US" sz="2000"/>
              <a:t>月开始开发，当前：</a:t>
            </a:r>
            <a:endParaRPr lang="zh-CN" altLang="en-US" sz="2000"/>
          </a:p>
          <a:p>
            <a:pPr lvl="1"/>
            <a:r>
              <a:rPr lang="zh-CN" altLang="en-US" sz="2000"/>
              <a:t>仅仅可以在</a:t>
            </a:r>
            <a:r>
              <a:rPr lang="en-US" altLang="zh-CN" sz="2000"/>
              <a:t> QEMU &gt;= 7.0.0 </a:t>
            </a:r>
            <a:r>
              <a:rPr lang="zh-CN" altLang="en-US" sz="2000"/>
              <a:t>版本中启动</a:t>
            </a:r>
            <a:endParaRPr lang="zh-CN" altLang="en-US" sz="2000"/>
          </a:p>
          <a:p>
            <a:pPr lvl="1"/>
            <a:r>
              <a:rPr lang="zh-CN" altLang="en-US" sz="2000"/>
              <a:t>可以启动</a:t>
            </a:r>
            <a:r>
              <a:rPr lang="en-US" altLang="zh-CN" sz="2000"/>
              <a:t> rCore-Tutorual-v3</a:t>
            </a:r>
            <a:r>
              <a:rPr lang="zh-CN" altLang="en-US" sz="2000"/>
              <a:t>，</a:t>
            </a:r>
            <a:r>
              <a:rPr lang="en-US" altLang="zh-CN" sz="2000"/>
              <a:t>RT-Thread</a:t>
            </a:r>
            <a:r>
              <a:rPr lang="zh-CN" altLang="en-US" sz="2000"/>
              <a:t>，</a:t>
            </a:r>
            <a:r>
              <a:rPr lang="en-US" altLang="zh-CN" sz="2000"/>
              <a:t>Linux mainline</a:t>
            </a:r>
            <a:endParaRPr lang="en-US" altLang="zh-CN" sz="2000"/>
          </a:p>
          <a:p>
            <a:pPr lvl="1"/>
            <a:r>
              <a:rPr lang="zh-CN" altLang="en-US" sz="2000"/>
              <a:t>使用</a:t>
            </a:r>
            <a:r>
              <a:rPr lang="en-US" altLang="zh-CN" sz="2000"/>
              <a:t> Rust </a:t>
            </a:r>
            <a:r>
              <a:rPr lang="zh-CN" altLang="en-US" sz="2000"/>
              <a:t>编写，抽象度高，代码量小，易于维护和扩展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marL="342900" lvl="0" indent="-3429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展望：</a:t>
            </a:r>
            <a:endParaRPr lang="en-US" altLang="zh-CN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扩展为多核，多</a:t>
            </a:r>
            <a:r>
              <a:rPr lang="en-US" altLang="zh-CN" sz="1750">
                <a:solidFill>
                  <a:schemeClr val="tx1"/>
                </a:solidFill>
              </a:rPr>
              <a:t> guest</a:t>
            </a:r>
            <a:endParaRPr lang="en-US" altLang="zh-CN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为</a:t>
            </a:r>
            <a:r>
              <a:rPr lang="en-US" altLang="zh-CN" sz="1750">
                <a:solidFill>
                  <a:schemeClr val="tx1"/>
                </a:solidFill>
              </a:rPr>
              <a:t> hypocaust-2 </a:t>
            </a:r>
            <a:r>
              <a:rPr lang="zh-CN" altLang="en-US" sz="1750">
                <a:solidFill>
                  <a:schemeClr val="tx1"/>
                </a:solidFill>
              </a:rPr>
              <a:t>实现</a:t>
            </a:r>
            <a:r>
              <a:rPr lang="en-US" altLang="zh-CN" sz="1750">
                <a:solidFill>
                  <a:schemeClr val="tx1"/>
                </a:solidFill>
              </a:rPr>
              <a:t> IOMMU/AIA</a:t>
            </a:r>
            <a:endParaRPr lang="en-US" altLang="zh-CN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等待支持</a:t>
            </a:r>
            <a:r>
              <a:rPr lang="en-US" altLang="zh-CN" sz="1750">
                <a:solidFill>
                  <a:schemeClr val="tx1"/>
                </a:solidFill>
              </a:rPr>
              <a:t> RISC-V H extension </a:t>
            </a:r>
            <a:r>
              <a:rPr lang="zh-CN" altLang="en-US" sz="1750">
                <a:solidFill>
                  <a:schemeClr val="tx1"/>
                </a:solidFill>
              </a:rPr>
              <a:t>的芯片并移植</a:t>
            </a:r>
            <a:endParaRPr lang="zh-CN" altLang="en-US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将</a:t>
            </a:r>
            <a:r>
              <a:rPr lang="en-US" altLang="zh-CN" sz="1750">
                <a:solidFill>
                  <a:schemeClr val="tx1"/>
                </a:solidFill>
              </a:rPr>
              <a:t> hypocaust-2 </a:t>
            </a:r>
            <a:r>
              <a:rPr lang="zh-CN" altLang="en-US" sz="1750">
                <a:solidFill>
                  <a:schemeClr val="tx1"/>
                </a:solidFill>
              </a:rPr>
              <a:t>做成</a:t>
            </a:r>
            <a:r>
              <a:rPr lang="en-US" altLang="zh-CN" sz="1750">
                <a:solidFill>
                  <a:schemeClr val="tx1"/>
                </a:solidFill>
              </a:rPr>
              <a:t> Linux Kernel Module</a:t>
            </a:r>
            <a:r>
              <a:rPr lang="zh-CN" altLang="en-US" sz="1750">
                <a:solidFill>
                  <a:schemeClr val="tx1"/>
                </a:solidFill>
              </a:rPr>
              <a:t>（兼容</a:t>
            </a:r>
            <a:r>
              <a:rPr lang="en-US" altLang="zh-CN" sz="1750">
                <a:solidFill>
                  <a:schemeClr val="tx1"/>
                </a:solidFill>
              </a:rPr>
              <a:t> KVM API</a:t>
            </a:r>
            <a:r>
              <a:rPr lang="zh-CN" altLang="en-US" sz="1750">
                <a:solidFill>
                  <a:schemeClr val="tx1"/>
                </a:solidFill>
              </a:rPr>
              <a:t>）</a:t>
            </a:r>
            <a:endParaRPr lang="zh-CN" altLang="en-US" sz="175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4030" y="2924810"/>
            <a:ext cx="554418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/>
              <a:t>Questions</a:t>
            </a:r>
            <a:endParaRPr lang="en-US" altLang="zh-CN"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/>
        <p:txBody>
          <a:bodyPr anchor="b" anchorCtr="0"/>
          <a:p>
            <a:pPr defTabSz="914400">
              <a:buClrTx/>
              <a:buSzTx/>
              <a:buFontTx/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RISC-V H Extension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2800" kern="1200" baseline="0">
                <a:latin typeface="+mn-lt"/>
                <a:ea typeface="+mn-ea"/>
                <a:cs typeface="+mn-cs"/>
              </a:rPr>
              <a:t>The RISC-V Hypervisor Extension</a:t>
            </a:r>
            <a:endParaRPr lang="en-US" altLang="zh-CN" sz="2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600"/>
              <a:t>Classical RISC-V Privilege</a:t>
            </a:r>
            <a:endParaRPr lang="en-US" altLang="zh-CN" sz="3600"/>
          </a:p>
        </p:txBody>
      </p:sp>
      <p:sp>
        <p:nvSpPr>
          <p:cNvPr id="5123" name="文本框 8"/>
          <p:cNvSpPr txBox="1"/>
          <p:nvPr/>
        </p:nvSpPr>
        <p:spPr>
          <a:xfrm>
            <a:off x="539750" y="1824038"/>
            <a:ext cx="4914900" cy="2246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32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个通用寄存器</a:t>
            </a:r>
            <a:endParaRPr lang="zh-CN" altLang="en-US" sz="2000">
              <a:latin typeface="Arial" panose="020B0604020202020204" pitchFamily="34" charset="0"/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3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种特权级模式：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Machine(M mode), Supervisor(S mode), User(U mode)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每种特权级模式下都有控制状态寄存器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(CSRs)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XLen(machine word length)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可能是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32 bit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64 bit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或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128 bit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3" name="内容占位符 2" descr="risc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0200" y="4004945"/>
            <a:ext cx="4546600" cy="2254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600"/>
              <a:t>RISC-V CPU Virtualization</a:t>
            </a:r>
            <a:endParaRPr lang="en-US" altLang="zh-CN" sz="3600"/>
          </a:p>
        </p:txBody>
      </p:sp>
      <p:sp>
        <p:nvSpPr>
          <p:cNvPr id="6147" name="文本框 5"/>
          <p:cNvSpPr txBox="1"/>
          <p:nvPr/>
        </p:nvSpPr>
        <p:spPr>
          <a:xfrm>
            <a:off x="323850" y="1884363"/>
            <a:ext cx="4251325" cy="2246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HS-mode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：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S mode with hypervisor capabilities and new CSRs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VS-mode: Virtualized S-mode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，用于代替传统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S-mode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VU-mode: Virtualized U-mode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，用于代替原有的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U-mode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2" name="图片 1" descr="h-extension-typ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80155" y="4004945"/>
            <a:ext cx="5240655" cy="2574925"/>
          </a:xfrm>
          <a:prstGeom prst="rect">
            <a:avLst/>
          </a:prstGeom>
        </p:spPr>
      </p:pic>
      <p:pic>
        <p:nvPicPr>
          <p:cNvPr id="4" name="内容占位符 3" descr="h-extension-typq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5175" y="1628775"/>
            <a:ext cx="4382135" cy="1664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460" y="4213860"/>
            <a:ext cx="3343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模式切换：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ecall</a:t>
            </a:r>
            <a:r>
              <a:rPr lang="zh-CN" altLang="en-US" sz="2000"/>
              <a:t>：由</a:t>
            </a:r>
            <a:r>
              <a:rPr lang="en-US" altLang="zh-CN" sz="2000"/>
              <a:t> VS-mode </a:t>
            </a:r>
            <a:r>
              <a:rPr lang="zh-CN" altLang="en-US" sz="2000"/>
              <a:t>进入</a:t>
            </a:r>
            <a:r>
              <a:rPr lang="en-US" altLang="zh-CN" sz="2000"/>
              <a:t> HS-mode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sret</a:t>
            </a:r>
            <a:r>
              <a:rPr lang="zh-CN" altLang="en-US" sz="2000"/>
              <a:t>：由</a:t>
            </a:r>
            <a:r>
              <a:rPr lang="en-US" altLang="zh-CN" sz="2000"/>
              <a:t> HS-mode </a:t>
            </a:r>
            <a:r>
              <a:rPr lang="zh-CN" altLang="en-US" sz="2000"/>
              <a:t>进入</a:t>
            </a:r>
            <a:r>
              <a:rPr lang="en-US" altLang="zh-CN" sz="2000"/>
              <a:t> VS-mode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RISC-V HS-mode CSRs</a:t>
            </a:r>
            <a:endParaRPr lang="en-US" altLang="zh-CN" sz="3600"/>
          </a:p>
        </p:txBody>
      </p:sp>
      <p:pic>
        <p:nvPicPr>
          <p:cNvPr id="4" name="内容占位符 3" descr="hs-reg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4004945"/>
            <a:ext cx="3736340" cy="1742440"/>
          </a:xfrm>
          <a:prstGeom prst="rect">
            <a:avLst/>
          </a:prstGeom>
        </p:spPr>
      </p:pic>
      <p:pic>
        <p:nvPicPr>
          <p:cNvPr id="5" name="图片 4" descr="vs-reg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417955"/>
            <a:ext cx="3653155" cy="3600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1247140"/>
            <a:ext cx="4625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HS-mode: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“s&lt;xyz&gt;” </a:t>
            </a:r>
            <a:r>
              <a:rPr lang="zh-CN" altLang="en-US" sz="2000">
                <a:sym typeface="+mn-ea"/>
              </a:rPr>
              <a:t>指向真正的</a:t>
            </a:r>
            <a:r>
              <a:rPr lang="en-US" altLang="zh-CN" sz="2000">
                <a:sym typeface="+mn-ea"/>
              </a:rPr>
              <a:t> “s&lt;xyz&gt;”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“hs&lt;xvy&gt;” </a:t>
            </a:r>
            <a:r>
              <a:rPr lang="zh-CN" altLang="en-US" sz="2000">
                <a:sym typeface="+mn-ea"/>
              </a:rPr>
              <a:t>用来提供虚拟化功能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“vs&lt;xvy&gt;” </a:t>
            </a:r>
            <a:r>
              <a:rPr lang="zh-CN" altLang="en-US" sz="2000">
                <a:sym typeface="+mn-ea"/>
              </a:rPr>
              <a:t>用来指向</a:t>
            </a:r>
            <a:r>
              <a:rPr lang="en-US" altLang="zh-CN" sz="2000">
                <a:sym typeface="+mn-ea"/>
              </a:rPr>
              <a:t> VS-mode </a:t>
            </a:r>
            <a:r>
              <a:rPr lang="zh-CN" altLang="en-US" sz="2000">
                <a:sym typeface="+mn-ea"/>
              </a:rPr>
              <a:t>中的虚拟</a:t>
            </a:r>
            <a:r>
              <a:rPr lang="en-US" altLang="zh-CN" sz="2000">
                <a:sym typeface="+mn-ea"/>
              </a:rPr>
              <a:t> “s&lt;xyz&gt;” </a:t>
            </a:r>
            <a:r>
              <a:rPr lang="zh-CN" altLang="en-US" sz="2000">
                <a:sym typeface="+mn-ea"/>
              </a:rPr>
              <a:t>寄存器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VS-mode: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/>
              <a:t>“s&lt;xyz&gt;” </a:t>
            </a:r>
            <a:r>
              <a:rPr lang="zh-CN" altLang="en-US" sz="2000"/>
              <a:t>指向</a:t>
            </a:r>
            <a:r>
              <a:rPr lang="en-US" altLang="zh-CN" sz="2000"/>
              <a:t> “vs&lt;xyz&gt;”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RISC-V Memory Virtualization</a:t>
            </a:r>
            <a:endParaRPr lang="en-US" altLang="zh-CN" sz="3200"/>
          </a:p>
        </p:txBody>
      </p:sp>
      <p:pic>
        <p:nvPicPr>
          <p:cNvPr id="4" name="内容占位符 3" descr="memory_virtual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4220845"/>
            <a:ext cx="7276465" cy="2103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305" y="1316355"/>
            <a:ext cx="7214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vsatp: Virtual Supervisor Address Translation and Protection Register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hgatp: Hypervisor Guest Address Translation and Protection Register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两阶段翻译：</a:t>
            </a:r>
            <a:r>
              <a:rPr lang="en-US" altLang="zh-CN" sz="2000"/>
              <a:t>GVA ----&gt; GPA(vsatp) ----&gt; HPA(hgatp)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RISC-V Interrupt Virtualization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PLIC</a:t>
            </a:r>
            <a:r>
              <a:rPr lang="zh-CN" altLang="en-US" sz="2000"/>
              <a:t>：</a:t>
            </a:r>
            <a:endParaRPr lang="zh-CN" altLang="en-US" sz="2000"/>
          </a:p>
          <a:p>
            <a:pPr lvl="1"/>
            <a:r>
              <a:rPr lang="zh-CN" altLang="en-US" sz="1750"/>
              <a:t>不支持</a:t>
            </a:r>
            <a:r>
              <a:rPr lang="en-US" altLang="zh-CN" sz="1750"/>
              <a:t> MSI</a:t>
            </a:r>
            <a:endParaRPr lang="en-US" altLang="zh-CN" sz="1750"/>
          </a:p>
          <a:p>
            <a:pPr lvl="1"/>
            <a:r>
              <a:rPr lang="zh-CN" altLang="en-US" sz="1750"/>
              <a:t>不支持中断投递</a:t>
            </a:r>
            <a:endParaRPr lang="zh-CN" altLang="en-US" sz="1750"/>
          </a:p>
          <a:p>
            <a:pPr lvl="1"/>
            <a:r>
              <a:rPr lang="zh-CN" altLang="en-US" sz="1750"/>
              <a:t>需要在</a:t>
            </a:r>
            <a:r>
              <a:rPr lang="en-US" altLang="zh-CN" sz="1750"/>
              <a:t> hypervisor </a:t>
            </a:r>
            <a:r>
              <a:rPr lang="zh-CN" altLang="en-US" sz="1750"/>
              <a:t>模拟</a:t>
            </a:r>
            <a:r>
              <a:rPr lang="en-US" altLang="zh-CN" sz="1750"/>
              <a:t> PLIC </a:t>
            </a:r>
            <a:r>
              <a:rPr lang="zh-CN" altLang="en-US" sz="1750"/>
              <a:t>并进行中断注入</a:t>
            </a:r>
            <a:endParaRPr lang="zh-CN" altLang="en-US" sz="1750"/>
          </a:p>
          <a:p>
            <a:pPr lvl="1"/>
            <a:endParaRPr lang="zh-CN" altLang="en-US" sz="1750"/>
          </a:p>
          <a:p>
            <a:pPr marL="342900" lvl="0" indent="-342900"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AIA(Advanced Interrupt Architecture):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IMSIC(Incoming Message Signaled Comtroller): </a:t>
            </a:r>
            <a:r>
              <a:rPr lang="zh-CN" altLang="en-US" sz="1750">
                <a:solidFill>
                  <a:schemeClr val="tx1"/>
                </a:solidFill>
              </a:rPr>
              <a:t>支持</a:t>
            </a:r>
            <a:r>
              <a:rPr lang="en-US" altLang="zh-CN" sz="1750">
                <a:solidFill>
                  <a:schemeClr val="tx1"/>
                </a:solidFill>
              </a:rPr>
              <a:t> MSI</a:t>
            </a:r>
            <a:r>
              <a:rPr lang="zh-CN" altLang="en-US" sz="1750">
                <a:solidFill>
                  <a:schemeClr val="tx1"/>
                </a:solidFill>
              </a:rPr>
              <a:t>（</a:t>
            </a:r>
            <a:r>
              <a:rPr lang="zh-CN" altLang="en-US" sz="1750">
                <a:solidFill>
                  <a:schemeClr val="tx1"/>
                </a:solidFill>
              </a:rPr>
              <a:t>消息信号中断），支持</a:t>
            </a:r>
            <a:r>
              <a:rPr lang="en-US" altLang="zh-CN" sz="1750">
                <a:solidFill>
                  <a:schemeClr val="tx1"/>
                </a:solidFill>
              </a:rPr>
              <a:t> IPI Virtualization</a:t>
            </a:r>
            <a:endParaRPr lang="en-US" altLang="zh-CN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VS</a:t>
            </a:r>
            <a:r>
              <a:rPr lang="en-US" altLang="zh-CN" sz="1750">
                <a:solidFill>
                  <a:schemeClr val="tx1"/>
                </a:solidFill>
              </a:rPr>
              <a:t>-</a:t>
            </a:r>
            <a:r>
              <a:rPr lang="zh-CN" altLang="en-US" sz="1750">
                <a:solidFill>
                  <a:schemeClr val="tx1"/>
                </a:solidFill>
              </a:rPr>
              <a:t>mode下运行的客户操作系统对设备中断（作为 MSI）的直接控制，减少了虚拟机监视器（hypervisor）的干预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APLIC</a:t>
            </a:r>
            <a:r>
              <a:rPr lang="zh-CN" altLang="en-US" sz="1750">
                <a:solidFill>
                  <a:schemeClr val="tx1"/>
                </a:solidFill>
              </a:rPr>
              <a:t>：可以更高效地处理</a:t>
            </a:r>
            <a:r>
              <a:rPr lang="zh-CN" altLang="en-US" sz="1750">
                <a:solidFill>
                  <a:schemeClr val="tx1"/>
                </a:solidFill>
              </a:rPr>
              <a:t>中断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RISC-V Device Virtualization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设备模拟：</a:t>
            </a:r>
            <a:endParaRPr lang="zh-CN" altLang="en-US" sz="2000"/>
          </a:p>
          <a:p>
            <a:pPr lvl="1"/>
            <a:r>
              <a:rPr lang="zh-CN" altLang="en-US" sz="1750"/>
              <a:t>纯软件模拟，甚至可以模拟不存在的设备</a:t>
            </a:r>
            <a:endParaRPr lang="zh-CN" altLang="en-US" sz="1750"/>
          </a:p>
          <a:p>
            <a:pPr lvl="1"/>
            <a:r>
              <a:rPr lang="zh-CN" altLang="en-US" sz="1750"/>
              <a:t>平台稳定，不需要特殊的硬件支持</a:t>
            </a:r>
            <a:endParaRPr lang="zh-CN" altLang="en-US" sz="1750"/>
          </a:p>
          <a:p>
            <a:pPr lvl="1"/>
            <a:r>
              <a:rPr lang="zh-CN" altLang="en-US" sz="1750"/>
              <a:t>性能低</a:t>
            </a:r>
            <a:endParaRPr lang="zh-CN" altLang="en-US" sz="1750"/>
          </a:p>
          <a:p>
            <a:pPr marL="342900" lvl="0" indent="-3429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设备直通：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VM </a:t>
            </a:r>
            <a:r>
              <a:rPr lang="zh-CN" altLang="en-US" sz="1750">
                <a:solidFill>
                  <a:schemeClr val="tx1"/>
                </a:solidFill>
              </a:rPr>
              <a:t>独占</a:t>
            </a:r>
            <a:r>
              <a:rPr lang="en-US" altLang="zh-CN" sz="1750">
                <a:solidFill>
                  <a:schemeClr val="tx1"/>
                </a:solidFill>
              </a:rPr>
              <a:t> Guest</a:t>
            </a:r>
            <a:endParaRPr lang="en-US" altLang="zh-CN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性能高，实现简单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需要大量设备（假设有</a:t>
            </a:r>
            <a:r>
              <a:rPr lang="en-US" altLang="zh-CN" sz="1750">
                <a:solidFill>
                  <a:schemeClr val="tx1"/>
                </a:solidFill>
              </a:rPr>
              <a:t> 100 </a:t>
            </a:r>
            <a:r>
              <a:rPr lang="zh-CN" altLang="en-US" sz="1750">
                <a:solidFill>
                  <a:schemeClr val="tx1"/>
                </a:solidFill>
              </a:rPr>
              <a:t>个</a:t>
            </a:r>
            <a:r>
              <a:rPr lang="en-US" altLang="zh-CN" sz="1750">
                <a:solidFill>
                  <a:schemeClr val="tx1"/>
                </a:solidFill>
              </a:rPr>
              <a:t> VM</a:t>
            </a:r>
            <a:r>
              <a:rPr lang="zh-CN" altLang="en-US" sz="1750">
                <a:solidFill>
                  <a:schemeClr val="tx1"/>
                </a:solidFill>
              </a:rPr>
              <a:t>）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解决方案：</a:t>
            </a:r>
            <a:endParaRPr lang="zh-CN" altLang="en-US" sz="1750">
              <a:solidFill>
                <a:schemeClr val="tx1"/>
              </a:solidFill>
            </a:endParaRPr>
          </a:p>
          <a:p>
            <a:pPr marL="1200150" lvl="2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恒等映射：</a:t>
            </a:r>
            <a:endParaRPr lang="zh-CN" altLang="en-US" sz="1750">
              <a:solidFill>
                <a:schemeClr val="tx1"/>
              </a:solidFill>
            </a:endParaRPr>
          </a:p>
          <a:p>
            <a:pPr marL="1657350" lvl="3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无需实现</a:t>
            </a:r>
            <a:r>
              <a:rPr lang="en-US" altLang="zh-CN" sz="1750">
                <a:solidFill>
                  <a:schemeClr val="tx1"/>
                </a:solidFill>
              </a:rPr>
              <a:t> IOMMU</a:t>
            </a:r>
            <a:r>
              <a:rPr lang="zh-CN" altLang="en-US" sz="1750">
                <a:solidFill>
                  <a:schemeClr val="tx1"/>
                </a:solidFill>
              </a:rPr>
              <a:t>，可以通过配置内存来实现</a:t>
            </a:r>
            <a:r>
              <a:rPr lang="en-US" altLang="zh-CN" sz="1750">
                <a:solidFill>
                  <a:schemeClr val="tx1"/>
                </a:solidFill>
              </a:rPr>
              <a:t> DMA </a:t>
            </a:r>
            <a:r>
              <a:rPr lang="zh-CN" altLang="en-US" sz="1750">
                <a:solidFill>
                  <a:schemeClr val="tx1"/>
                </a:solidFill>
              </a:rPr>
              <a:t>分配</a:t>
            </a:r>
            <a:endParaRPr lang="zh-CN" altLang="en-US" sz="1750">
              <a:solidFill>
                <a:schemeClr val="tx1"/>
              </a:solidFill>
            </a:endParaRPr>
          </a:p>
          <a:p>
            <a:pPr marL="1657350" lvl="3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需要单独为每个平台配置内存</a:t>
            </a:r>
            <a:endParaRPr lang="zh-CN" altLang="en-US" sz="1750">
              <a:solidFill>
                <a:schemeClr val="tx1"/>
              </a:solidFill>
            </a:endParaRPr>
          </a:p>
          <a:p>
            <a:pPr marL="1200150" lvl="2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IOMMU</a:t>
            </a:r>
            <a:r>
              <a:rPr lang="zh-CN" altLang="en-US" sz="1750">
                <a:solidFill>
                  <a:schemeClr val="tx1"/>
                </a:solidFill>
              </a:rPr>
              <a:t>：</a:t>
            </a:r>
            <a:endParaRPr lang="zh-CN" altLang="en-US" sz="1750">
              <a:solidFill>
                <a:schemeClr val="tx1"/>
              </a:solidFill>
            </a:endParaRPr>
          </a:p>
          <a:p>
            <a:pPr marL="1657350" lvl="3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RISC-V IOMMU </a:t>
            </a:r>
            <a:r>
              <a:rPr lang="zh-CN" altLang="en-US" sz="1750">
                <a:solidFill>
                  <a:schemeClr val="tx1"/>
                </a:solidFill>
              </a:rPr>
              <a:t>草案，安全性高，可移植性好，实现较为复杂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24,&quot;width&quot;:10824}"/>
</p:tagLst>
</file>

<file path=ppt/tags/tag2.xml><?xml version="1.0" encoding="utf-8"?>
<p:tagLst xmlns:p="http://schemas.openxmlformats.org/presentationml/2006/main">
  <p:tag name="KSO_WPP_MARK_KEY" val="a38dfb49-1661-4724-821c-83b9972e5bd9"/>
  <p:tag name="COMMONDATA" val="eyJoZGlkIjoiODliOTAxNWI3MTFhZjY0YzFiODQzNWY5M2M2YWZlND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3401</Words>
  <Application>WPS 演示</Application>
  <PresentationFormat/>
  <Paragraphs>185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汉仪书宋二KW</vt:lpstr>
      <vt:lpstr>黑体</vt:lpstr>
      <vt:lpstr>汉仪中黑KW</vt:lpstr>
      <vt:lpstr>微软雅黑</vt:lpstr>
      <vt:lpstr>汉仪旗黑</vt:lpstr>
      <vt:lpstr>宋体</vt:lpstr>
      <vt:lpstr>Arial Unicode MS</vt:lpstr>
      <vt:lpstr>Calibri</vt:lpstr>
      <vt:lpstr>Helvetica Neue</vt:lpstr>
      <vt:lpstr>默认设计模板</vt:lpstr>
      <vt:lpstr>Hypocaust, a RISC-V Type-1 Hypervisor</vt:lpstr>
      <vt:lpstr>Overview</vt:lpstr>
      <vt:lpstr>RISC-V H Extension</vt:lpstr>
      <vt:lpstr>Classical RISC-V Privilege</vt:lpstr>
      <vt:lpstr>RISC-V CPU Virtualization</vt:lpstr>
      <vt:lpstr>RISC-V HS-mode CSRs</vt:lpstr>
      <vt:lpstr>RISC-V Memory Virtualization</vt:lpstr>
      <vt:lpstr>RISC-V Interrupt Virtualization</vt:lpstr>
      <vt:lpstr>RISC-V Device Virtualization</vt:lpstr>
      <vt:lpstr>Hypocaust/Hypocaust-2 Overview</vt:lpstr>
      <vt:lpstr>Hypocaust/Hypocaust-2 Overview</vt:lpstr>
      <vt:lpstr>Hypocaust</vt:lpstr>
      <vt:lpstr>Hypocaust-2</vt:lpstr>
      <vt:lpstr>Hypocaust-2 Design &amp; Implement</vt:lpstr>
      <vt:lpstr>Device tree based configuration</vt:lpstr>
      <vt:lpstr>Hypocaust-2 CPU Virtualization</vt:lpstr>
      <vt:lpstr>Hypocaust-2 Memory Virtualization</vt:lpstr>
      <vt:lpstr>Hypocaust-2 Interrupt Virtualization</vt:lpstr>
      <vt:lpstr>Hypocaust-2 Device Virtualization</vt:lpstr>
      <vt:lpstr>PowerPoint 演示文稿</vt:lpstr>
      <vt:lpstr>Current Satus &amp; Future Works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Hypocaust, a RISC-V Type-1 Hypervisor</dc:title>
  <dc:creator>齐呈祥</dc:creator>
  <cp:lastModifiedBy>储药</cp:lastModifiedBy>
  <cp:revision>156</cp:revision>
  <dcterms:created xsi:type="dcterms:W3CDTF">2023-03-25T12:37:57Z</dcterms:created>
  <dcterms:modified xsi:type="dcterms:W3CDTF">2023-03-25T12:37:57Z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0055CC06D0F974581BB01964C643BD34_43</vt:lpwstr>
  </property>
</Properties>
</file>