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4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844" autoAdjust="0"/>
  </p:normalViewPr>
  <p:slideViewPr>
    <p:cSldViewPr>
      <p:cViewPr>
        <p:scale>
          <a:sx n="64" d="100"/>
          <a:sy n="64" d="100"/>
        </p:scale>
        <p:origin x="-156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8038-1F3A-4028-9BF1-2A5E112213BF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24CC-263E-49A6-A278-0A47953723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0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3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0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0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6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7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724CC-263E-49A6-A278-0A479537233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18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24BA9C5-171A-4B33-AC70-BE79C3659033}" type="datetimeFigureOut">
              <a:rPr lang="ru-RU" smtClean="0"/>
              <a:pPr/>
              <a:t>14.03.2024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337228-4E52-4A8A-A146-2682A29F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7958166" cy="1470025"/>
          </a:xfrm>
        </p:spPr>
        <p:txBody>
          <a:bodyPr/>
          <a:lstStyle/>
          <a:p>
            <a:r>
              <a:rPr lang="en-US" b="1" dirty="0" err="1"/>
              <a:t>Elektr</a:t>
            </a:r>
            <a:r>
              <a:rPr lang="en-US" b="1" dirty="0"/>
              <a:t> </a:t>
            </a:r>
            <a:r>
              <a:rPr lang="uz-Latn-UZ" b="1" dirty="0" smtClean="0"/>
              <a:t>sıyımlılıǵ</a:t>
            </a:r>
            <a:r>
              <a:rPr lang="en-US" b="1" dirty="0" err="1" smtClean="0"/>
              <a:t>ı</a:t>
            </a:r>
            <a:r>
              <a:rPr lang="en-US" b="1" dirty="0"/>
              <a:t>. </a:t>
            </a:r>
            <a:r>
              <a:rPr lang="en-US" b="1" dirty="0" err="1" smtClean="0"/>
              <a:t>Kondensatorlar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/>
          <a:lstStyle/>
          <a:p>
            <a:r>
              <a:rPr lang="uz-Latn-UZ" b="1" dirty="0" smtClean="0"/>
              <a:t>Tákirarlaw ushın sorawlar</a:t>
            </a:r>
            <a:endParaRPr lang="ru-RU" b="1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7" y="1772816"/>
            <a:ext cx="8676643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63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7093"/>
            <a:ext cx="8712968" cy="190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80539"/>
            <a:ext cx="8712968" cy="205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9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4213" y="2636912"/>
            <a:ext cx="80645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uz-Latn-UZ" altLang="ru-RU" sz="6000" b="1" kern="0" dirty="0">
                <a:solidFill>
                  <a:srgbClr val="220E9A"/>
                </a:solidFill>
                <a:latin typeface="Monotype Corsiva" pitchFamily="66" charset="0"/>
              </a:rPr>
              <a:t>Dıqqatlarıńız</a:t>
            </a:r>
            <a:r>
              <a:rPr lang="en-US" altLang="ru-RU" sz="6000" b="1" kern="0" dirty="0">
                <a:solidFill>
                  <a:srgbClr val="220E9A"/>
                </a:solidFill>
                <a:latin typeface="Monotype Corsiva" pitchFamily="66" charset="0"/>
              </a:rPr>
              <a:t> </a:t>
            </a:r>
            <a:r>
              <a:rPr lang="en-US" altLang="ru-RU" sz="6000" b="1" kern="0" dirty="0" err="1">
                <a:solidFill>
                  <a:srgbClr val="220E9A"/>
                </a:solidFill>
                <a:latin typeface="Monotype Corsiva" pitchFamily="66" charset="0"/>
              </a:rPr>
              <a:t>ushın</a:t>
            </a:r>
            <a:r>
              <a:rPr lang="en-US" altLang="ru-RU" sz="6000" b="1" kern="0" dirty="0">
                <a:solidFill>
                  <a:srgbClr val="220E9A"/>
                </a:solidFill>
                <a:latin typeface="Monotype Corsiva" pitchFamily="66" charset="0"/>
              </a:rPr>
              <a:t> </a:t>
            </a:r>
            <a:r>
              <a:rPr lang="en-US" altLang="ru-RU" sz="6000" b="1" kern="0" dirty="0" err="1">
                <a:solidFill>
                  <a:srgbClr val="220E9A"/>
                </a:solidFill>
                <a:latin typeface="Monotype Corsiva" pitchFamily="66" charset="0"/>
              </a:rPr>
              <a:t>raxmet</a:t>
            </a:r>
            <a:r>
              <a:rPr lang="ru-RU" altLang="ru-RU" sz="6000" b="1" kern="0" dirty="0">
                <a:solidFill>
                  <a:srgbClr val="220E9A"/>
                </a:solidFill>
                <a:latin typeface="Monotype Corsiva" pitchFamily="66" charset="0"/>
              </a:rPr>
              <a:t>!</a:t>
            </a:r>
            <a:br>
              <a:rPr lang="ru-RU" altLang="ru-RU" sz="6000" b="1" kern="0" dirty="0">
                <a:solidFill>
                  <a:srgbClr val="220E9A"/>
                </a:solidFill>
                <a:latin typeface="Monotype Corsiva" pitchFamily="66" charset="0"/>
              </a:rPr>
            </a:br>
            <a:endParaRPr lang="ru-RU" altLang="ru-RU" sz="6000" b="1" kern="0" dirty="0">
              <a:solidFill>
                <a:srgbClr val="220E9A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6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sz="4000" b="1" dirty="0" err="1"/>
              <a:t>Elektr</a:t>
            </a:r>
            <a:r>
              <a:rPr lang="en-US" sz="4000" b="1" dirty="0"/>
              <a:t> </a:t>
            </a:r>
            <a:r>
              <a:rPr lang="uz-Latn-UZ" sz="4000" b="1" dirty="0"/>
              <a:t>sıyımlılıǵ</a:t>
            </a:r>
            <a:r>
              <a:rPr lang="en-US" sz="4000" b="1" dirty="0" err="1"/>
              <a:t>ı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5804" y="1556792"/>
            <a:ext cx="8334668" cy="3709317"/>
          </a:xfrm>
        </p:spPr>
        <p:txBody>
          <a:bodyPr/>
          <a:lstStyle/>
          <a:p>
            <a:pPr algn="just"/>
            <a:r>
              <a:rPr lang="en-US" sz="2400" b="1" dirty="0" err="1"/>
              <a:t>Elektr</a:t>
            </a:r>
            <a:r>
              <a:rPr lang="en-US" sz="2400" b="1" dirty="0"/>
              <a:t> </a:t>
            </a:r>
            <a:r>
              <a:rPr lang="en-US" sz="2400" b="1" dirty="0" err="1" smtClean="0"/>
              <a:t>sıyımlılı</a:t>
            </a:r>
            <a:r>
              <a:rPr lang="uz-Latn-UZ" sz="2400" b="1" dirty="0"/>
              <a:t>ǵ</a:t>
            </a:r>
            <a:r>
              <a:rPr lang="en-US" sz="2400" b="1" dirty="0" err="1" smtClean="0"/>
              <a:t>ı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 smtClean="0"/>
              <a:t>ótkizgishtiń</a:t>
            </a:r>
            <a:r>
              <a:rPr lang="en-US" sz="2400" dirty="0" smtClean="0"/>
              <a:t> </a:t>
            </a:r>
            <a:r>
              <a:rPr lang="en-US" sz="2400" dirty="0" err="1"/>
              <a:t>elektr</a:t>
            </a:r>
            <a:r>
              <a:rPr lang="en-US" sz="2400" dirty="0"/>
              <a:t> </a:t>
            </a:r>
            <a:r>
              <a:rPr lang="en-US" sz="2400" dirty="0" err="1"/>
              <a:t>zaryadın</a:t>
            </a:r>
            <a:r>
              <a:rPr lang="en-US" sz="2400" dirty="0"/>
              <a:t> </a:t>
            </a:r>
            <a:r>
              <a:rPr lang="en-US" sz="2400" dirty="0" err="1"/>
              <a:t>toplaw</a:t>
            </a:r>
            <a:r>
              <a:rPr lang="en-US" sz="2400" dirty="0"/>
              <a:t> </a:t>
            </a:r>
            <a:r>
              <a:rPr lang="en-US" sz="2400" dirty="0" err="1"/>
              <a:t>qábiletin</a:t>
            </a:r>
            <a:r>
              <a:rPr lang="en-US" sz="2400" dirty="0"/>
              <a:t> </a:t>
            </a:r>
            <a:r>
              <a:rPr lang="uz-Latn-UZ" sz="2400" dirty="0" smtClean="0"/>
              <a:t>sıpatlawshı</a:t>
            </a:r>
            <a:r>
              <a:rPr lang="en-US" sz="2400" dirty="0" smtClean="0"/>
              <a:t> </a:t>
            </a:r>
            <a:r>
              <a:rPr lang="uz-Latn-UZ" sz="2400" dirty="0" smtClean="0"/>
              <a:t>fizikalıq</a:t>
            </a:r>
            <a:r>
              <a:rPr lang="en-US" sz="2400" dirty="0" smtClean="0"/>
              <a:t> </a:t>
            </a:r>
            <a:r>
              <a:rPr lang="en-US" sz="2400" dirty="0" err="1"/>
              <a:t>skalyar</a:t>
            </a:r>
            <a:r>
              <a:rPr lang="en-US" sz="2400" dirty="0"/>
              <a:t> </a:t>
            </a:r>
            <a:r>
              <a:rPr lang="uz-Latn-UZ" sz="2400" dirty="0" smtClean="0"/>
              <a:t>shama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b="1" dirty="0" err="1"/>
              <a:t>Elektr</a:t>
            </a:r>
            <a:r>
              <a:rPr lang="en-US" sz="2400" b="1" dirty="0"/>
              <a:t> </a:t>
            </a:r>
            <a:r>
              <a:rPr lang="en-US" sz="2400" b="1" dirty="0" err="1"/>
              <a:t>sıyımlılı</a:t>
            </a:r>
            <a:r>
              <a:rPr lang="uz-Latn-UZ" sz="2400" b="1" dirty="0"/>
              <a:t>ǵ</a:t>
            </a:r>
            <a:r>
              <a:rPr lang="en-US" sz="2400" b="1" dirty="0" err="1"/>
              <a:t>ı</a:t>
            </a:r>
            <a:r>
              <a:rPr lang="en-US" sz="2400" dirty="0"/>
              <a:t> - </a:t>
            </a:r>
            <a:r>
              <a:rPr lang="uz-Latn-UZ" sz="2400" dirty="0" smtClean="0"/>
              <a:t>ótkizgishle</a:t>
            </a:r>
            <a:r>
              <a:rPr lang="en-US" sz="2400" dirty="0" smtClean="0"/>
              <a:t>r </a:t>
            </a:r>
            <a:r>
              <a:rPr lang="en-US" sz="2400" dirty="0" err="1" smtClean="0"/>
              <a:t>zaryadı</a:t>
            </a:r>
            <a:r>
              <a:rPr lang="en-US" sz="2400" dirty="0" smtClean="0"/>
              <a:t> </a:t>
            </a:r>
            <a:r>
              <a:rPr lang="en-US" sz="2400" i="1" dirty="0"/>
              <a:t>q </a:t>
            </a:r>
            <a:r>
              <a:rPr lang="en-US" sz="2400" dirty="0" err="1"/>
              <a:t>dıń</a:t>
            </a:r>
            <a:r>
              <a:rPr lang="en-US" sz="2400" dirty="0"/>
              <a:t> </a:t>
            </a:r>
            <a:r>
              <a:rPr lang="en-US" sz="2400" dirty="0" smtClean="0"/>
              <a:t>k</a:t>
            </a:r>
            <a:r>
              <a:rPr lang="uz-Latn-UZ" sz="2400" dirty="0" smtClean="0"/>
              <a:t>eńislikte</a:t>
            </a:r>
            <a:r>
              <a:rPr lang="en-US" sz="2400" dirty="0" smtClean="0"/>
              <a:t> </a:t>
            </a:r>
            <a:r>
              <a:rPr lang="en-US" sz="2400" dirty="0" err="1"/>
              <a:t>bul</a:t>
            </a:r>
            <a:r>
              <a:rPr lang="en-US" sz="2400" dirty="0"/>
              <a:t> </a:t>
            </a:r>
            <a:r>
              <a:rPr lang="en-US" sz="2400" dirty="0" err="1"/>
              <a:t>ótkizgish</a:t>
            </a:r>
            <a:r>
              <a:rPr lang="en-US" sz="2400" dirty="0"/>
              <a:t> </a:t>
            </a:r>
            <a:r>
              <a:rPr lang="en-US" sz="2400" dirty="0" err="1"/>
              <a:t>tárepinen</a:t>
            </a:r>
            <a:r>
              <a:rPr lang="en-US" sz="2400" dirty="0"/>
              <a:t> </a:t>
            </a:r>
            <a:r>
              <a:rPr lang="en-US" sz="2400" dirty="0" err="1"/>
              <a:t>jaratılǵan</a:t>
            </a:r>
            <a:r>
              <a:rPr lang="en-US" sz="2400" dirty="0"/>
              <a:t> </a:t>
            </a:r>
            <a:r>
              <a:rPr lang="en-US" sz="2400" dirty="0" err="1"/>
              <a:t>potencial</a:t>
            </a:r>
            <a:r>
              <a:rPr lang="en-US" sz="2400" dirty="0"/>
              <a:t> </a:t>
            </a:r>
            <a:r>
              <a:rPr lang="ru-RU" sz="2400" i="1" dirty="0" smtClean="0"/>
              <a:t>φ</a:t>
            </a:r>
            <a:r>
              <a:rPr lang="en-US" sz="2400" dirty="0" smtClean="0"/>
              <a:t> g</a:t>
            </a:r>
            <a:r>
              <a:rPr lang="uz-Latn-UZ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qatnası</a:t>
            </a:r>
            <a:endParaRPr lang="ru-RU" sz="2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49481"/>
              </p:ext>
            </p:extLst>
          </p:nvPr>
        </p:nvGraphicFramePr>
        <p:xfrm>
          <a:off x="3779912" y="3331565"/>
          <a:ext cx="13096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Формула" r:id="rId4" imgW="545760" imgH="393480" progId="Equation.3">
                  <p:embed/>
                </p:oleObj>
              </mc:Choice>
              <mc:Fallback>
                <p:oleObj name="Формула" r:id="rId4" imgW="5457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331565"/>
                        <a:ext cx="13096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292080" y="3573015"/>
            <a:ext cx="3286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ru-RU" sz="2400" dirty="0" smtClean="0"/>
              <a:t>(</a:t>
            </a:r>
            <a:r>
              <a:rPr lang="en-US" sz="2400" dirty="0" err="1"/>
              <a:t>Faradlarda</a:t>
            </a:r>
            <a:r>
              <a:rPr lang="en-US" sz="2400" dirty="0"/>
              <a:t> </a:t>
            </a:r>
            <a:r>
              <a:rPr lang="en-US" sz="2400" dirty="0" err="1"/>
              <a:t>olshenedi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865012" y="4430141"/>
            <a:ext cx="7902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 err="1" smtClean="0"/>
              <a:t>Poten</a:t>
            </a:r>
            <a:r>
              <a:rPr lang="uz-Latn-UZ" sz="2400" b="1" dirty="0" smtClean="0"/>
              <a:t>c</a:t>
            </a:r>
            <a:r>
              <a:rPr lang="en-US" sz="2400" b="1" dirty="0" err="1" smtClean="0"/>
              <a:t>ial</a:t>
            </a:r>
            <a:r>
              <a:rPr lang="uz-Latn-UZ" sz="2400" b="1" dirty="0" smtClean="0"/>
              <a:t> </a:t>
            </a:r>
            <a:r>
              <a:rPr lang="uz-Latn-UZ" sz="2400" dirty="0" smtClean="0"/>
              <a:t>–</a:t>
            </a:r>
            <a:r>
              <a:rPr lang="en-US" sz="2400" dirty="0" smtClean="0"/>
              <a:t> </a:t>
            </a:r>
            <a:r>
              <a:rPr lang="uz-Latn-UZ" sz="2400" dirty="0" smtClean="0"/>
              <a:t>ótkizgish </a:t>
            </a:r>
            <a:r>
              <a:rPr lang="en-US" sz="2400" dirty="0" err="1" smtClean="0"/>
              <a:t>tárepinen</a:t>
            </a:r>
            <a:r>
              <a:rPr lang="en-US" sz="2400" dirty="0" smtClean="0"/>
              <a:t> </a:t>
            </a:r>
            <a:r>
              <a:rPr lang="en-US" sz="2400" dirty="0" err="1"/>
              <a:t>jaratılǵan</a:t>
            </a:r>
            <a:r>
              <a:rPr lang="en-US" sz="2400" dirty="0"/>
              <a:t> </a:t>
            </a:r>
            <a:r>
              <a:rPr lang="en-US" sz="2400" dirty="0" err="1" smtClean="0"/>
              <a:t>elektr</a:t>
            </a:r>
            <a:r>
              <a:rPr lang="uz-Latn-UZ" sz="2400" dirty="0" smtClean="0"/>
              <a:t> </a:t>
            </a:r>
            <a:r>
              <a:rPr lang="en-US" sz="2400" dirty="0" err="1" smtClean="0"/>
              <a:t>maydan</a:t>
            </a:r>
            <a:r>
              <a:rPr lang="en-US" sz="2400" dirty="0" smtClean="0"/>
              <a:t> </a:t>
            </a:r>
            <a:r>
              <a:rPr lang="en-US" sz="2400" dirty="0" err="1"/>
              <a:t>energiyasınıń</a:t>
            </a:r>
            <a:r>
              <a:rPr lang="en-US" sz="2400" dirty="0"/>
              <a:t> </a:t>
            </a:r>
            <a:r>
              <a:rPr lang="en-US" sz="2400" dirty="0" err="1" smtClean="0"/>
              <a:t>ólshe</a:t>
            </a:r>
            <a:r>
              <a:rPr lang="uz-Latn-UZ" sz="2400" dirty="0" smtClean="0"/>
              <a:t>m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/>
              <a:t>bolıp</a:t>
            </a:r>
            <a:r>
              <a:rPr lang="en-US" sz="2400" dirty="0"/>
              <a:t> </a:t>
            </a:r>
            <a:r>
              <a:rPr lang="en-US" sz="2400" dirty="0" err="1" smtClean="0"/>
              <a:t>tabıladı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15451"/>
              </p:ext>
            </p:extLst>
          </p:nvPr>
        </p:nvGraphicFramePr>
        <p:xfrm>
          <a:off x="4304961" y="5445224"/>
          <a:ext cx="1022722" cy="937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457200" imgH="419040" progId="Equation.3">
                  <p:embed/>
                </p:oleObj>
              </mc:Choice>
              <mc:Fallback>
                <p:oleObj name="Equation" r:id="rId6" imgW="457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61" y="5445224"/>
                        <a:ext cx="1022722" cy="937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8301"/>
              </p:ext>
            </p:extLst>
          </p:nvPr>
        </p:nvGraphicFramePr>
        <p:xfrm>
          <a:off x="898946" y="3228403"/>
          <a:ext cx="2366962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Формула" r:id="rId8" imgW="825500" imgH="419100" progId="Equation.3">
                  <p:embed/>
                </p:oleObj>
              </mc:Choice>
              <mc:Fallback>
                <p:oleObj name="Формула" r:id="rId8" imgW="825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46" y="3228403"/>
                        <a:ext cx="2366962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8" cy="4711107"/>
          </a:xfrm>
        </p:spPr>
        <p:txBody>
          <a:bodyPr/>
          <a:lstStyle/>
          <a:p>
            <a:pPr algn="just">
              <a:buNone/>
            </a:pPr>
            <a:r>
              <a:rPr lang="uz-Latn-UZ" sz="2800" dirty="0" smtClean="0"/>
              <a:t>		</a:t>
            </a:r>
            <a:r>
              <a:rPr lang="en-US" sz="2800" dirty="0" err="1" smtClean="0"/>
              <a:t>Elektr</a:t>
            </a:r>
            <a:r>
              <a:rPr lang="en-US" sz="2800" dirty="0" smtClean="0"/>
              <a:t> </a:t>
            </a:r>
            <a:r>
              <a:rPr lang="en-US" sz="2800" dirty="0" err="1" smtClean="0"/>
              <a:t>sıyımlılıǵı</a:t>
            </a:r>
            <a:r>
              <a:rPr lang="en-US" sz="2800" dirty="0" smtClean="0"/>
              <a:t> </a:t>
            </a:r>
            <a:r>
              <a:rPr lang="en-US" sz="2800" dirty="0" err="1"/>
              <a:t>tómendegilerge</a:t>
            </a:r>
            <a:r>
              <a:rPr lang="en-US" sz="2800" dirty="0"/>
              <a:t> </a:t>
            </a:r>
            <a:r>
              <a:rPr lang="en-US" sz="2800" dirty="0" err="1" smtClean="0"/>
              <a:t>baylanıslı</a:t>
            </a:r>
            <a:r>
              <a:rPr lang="en-US" sz="2800" dirty="0" smtClean="0"/>
              <a:t>: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dirty="0" err="1" smtClean="0"/>
              <a:t>ótkizgishlerdiń</a:t>
            </a:r>
            <a:r>
              <a:rPr lang="en-US" sz="2800" dirty="0" smtClean="0"/>
              <a:t> </a:t>
            </a:r>
            <a:r>
              <a:rPr lang="en-US" sz="2800" dirty="0" err="1"/>
              <a:t>formaları</a:t>
            </a:r>
            <a:r>
              <a:rPr lang="en-US" sz="2800" dirty="0"/>
              <a:t> </a:t>
            </a:r>
            <a:r>
              <a:rPr lang="en-US" sz="2800" dirty="0" err="1"/>
              <a:t>hám</a:t>
            </a:r>
            <a:r>
              <a:rPr lang="en-US" sz="2800" dirty="0"/>
              <a:t> </a:t>
            </a:r>
            <a:r>
              <a:rPr lang="en-US" sz="2800" dirty="0" err="1"/>
              <a:t>ólshemleri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dirty="0" err="1" smtClean="0"/>
              <a:t>ótkizgishlerdi</a:t>
            </a:r>
            <a:r>
              <a:rPr lang="en-US" sz="2800" dirty="0" smtClean="0"/>
              <a:t> </a:t>
            </a:r>
            <a:r>
              <a:rPr lang="en-US" sz="2800" dirty="0" err="1"/>
              <a:t>ajıratıwshı</a:t>
            </a:r>
            <a:r>
              <a:rPr lang="en-US" sz="2800" dirty="0"/>
              <a:t> </a:t>
            </a:r>
            <a:r>
              <a:rPr lang="en-US" sz="2800" dirty="0" err="1" smtClean="0"/>
              <a:t>dielektriktiń</a:t>
            </a:r>
            <a:r>
              <a:rPr lang="en-US" sz="2800" dirty="0" smtClean="0"/>
              <a:t> </a:t>
            </a:r>
            <a:r>
              <a:rPr lang="en-US" sz="2800" dirty="0" err="1"/>
              <a:t>qásiyetleri</a:t>
            </a:r>
            <a:r>
              <a:rPr lang="en-US" sz="2800" dirty="0"/>
              <a:t>.</a:t>
            </a:r>
          </a:p>
          <a:p>
            <a:pPr algn="just">
              <a:buNone/>
            </a:pPr>
            <a:r>
              <a:rPr lang="en-US" sz="2800" dirty="0"/>
              <a:t>   </a:t>
            </a:r>
            <a:r>
              <a:rPr lang="uz-Latn-UZ" sz="2800" dirty="0" smtClean="0"/>
              <a:t>		</a:t>
            </a:r>
            <a:r>
              <a:rPr lang="en-US" sz="2800" dirty="0" err="1" smtClean="0"/>
              <a:t>Elektr</a:t>
            </a:r>
            <a:r>
              <a:rPr lang="en-US" sz="2800" dirty="0" smtClean="0"/>
              <a:t> </a:t>
            </a:r>
            <a:r>
              <a:rPr lang="en-US" sz="2800" dirty="0" err="1"/>
              <a:t>maydanı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málim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smtClean="0"/>
              <a:t>k</a:t>
            </a:r>
            <a:r>
              <a:rPr lang="uz-Latn-UZ" sz="2800" dirty="0" smtClean="0"/>
              <a:t>eńislikte</a:t>
            </a:r>
            <a:r>
              <a:rPr lang="en-US" sz="2800" dirty="0" smtClean="0"/>
              <a:t>  </a:t>
            </a:r>
            <a:r>
              <a:rPr lang="en-US" sz="2800" dirty="0" err="1"/>
              <a:t>tóplanǵan</a:t>
            </a:r>
            <a:r>
              <a:rPr lang="en-US" sz="2800" dirty="0"/>
              <a:t> (</a:t>
            </a:r>
            <a:r>
              <a:rPr lang="en-US" sz="2800" dirty="0" err="1" smtClean="0"/>
              <a:t>lokallas</a:t>
            </a:r>
            <a:r>
              <a:rPr lang="uz-Latn-UZ" sz="2800" dirty="0" smtClean="0"/>
              <a:t>q</a:t>
            </a:r>
            <a:r>
              <a:rPr lang="en-US" sz="2800" dirty="0" smtClean="0"/>
              <a:t>an</a:t>
            </a:r>
            <a:r>
              <a:rPr lang="en-US" sz="2800" dirty="0"/>
              <a:t>) </a:t>
            </a:r>
            <a:r>
              <a:rPr lang="en-US" sz="2800" dirty="0" err="1"/>
              <a:t>bolsa</a:t>
            </a:r>
            <a:r>
              <a:rPr lang="en-US" sz="2800" dirty="0"/>
              <a:t>, </a:t>
            </a:r>
            <a:r>
              <a:rPr lang="en-US" sz="2800" dirty="0" err="1" smtClean="0"/>
              <a:t>ótkizgishlerdiń</a:t>
            </a:r>
            <a:r>
              <a:rPr lang="en-US" sz="2800" dirty="0" smtClean="0"/>
              <a:t> </a:t>
            </a:r>
            <a:r>
              <a:rPr lang="en-US" sz="2800" dirty="0" err="1" smtClean="0"/>
              <a:t>konfigura</a:t>
            </a:r>
            <a:r>
              <a:rPr lang="uz-Latn-UZ" sz="2800" dirty="0" smtClean="0"/>
              <a:t>c</a:t>
            </a:r>
            <a:r>
              <a:rPr lang="en-US" sz="2800" dirty="0" err="1" smtClean="0"/>
              <a:t>iyas</a:t>
            </a:r>
            <a:r>
              <a:rPr lang="uz-Latn-UZ" sz="2800" dirty="0" smtClean="0"/>
              <a:t>ı</a:t>
            </a:r>
            <a:r>
              <a:rPr lang="en-US" sz="2800" dirty="0" smtClean="0"/>
              <a:t> </a:t>
            </a:r>
            <a:r>
              <a:rPr lang="en-US" sz="2800" dirty="0"/>
              <a:t>bar. </a:t>
            </a:r>
            <a:r>
              <a:rPr lang="en-US" sz="2800" dirty="0" err="1"/>
              <a:t>Bunday</a:t>
            </a:r>
            <a:r>
              <a:rPr lang="en-US" sz="2800" dirty="0"/>
              <a:t> </a:t>
            </a:r>
            <a:r>
              <a:rPr lang="en-US" sz="2800" dirty="0" err="1"/>
              <a:t>sistemalar</a:t>
            </a:r>
            <a:r>
              <a:rPr lang="en-US" sz="2800" dirty="0"/>
              <a:t> </a:t>
            </a:r>
            <a:r>
              <a:rPr lang="en-US" sz="2800" b="1" dirty="0" err="1"/>
              <a:t>kondensatorlar</a:t>
            </a:r>
            <a:r>
              <a:rPr lang="en-US" sz="2800" dirty="0"/>
              <a:t> </a:t>
            </a:r>
            <a:r>
              <a:rPr lang="en-US" sz="2800" dirty="0" err="1"/>
              <a:t>dep</a:t>
            </a:r>
            <a:r>
              <a:rPr lang="en-US" sz="2800" dirty="0"/>
              <a:t> </a:t>
            </a:r>
            <a:r>
              <a:rPr lang="en-US" sz="2800" dirty="0" err="1"/>
              <a:t>ataladı</a:t>
            </a:r>
            <a:r>
              <a:rPr lang="en-US" sz="2800" dirty="0"/>
              <a:t> </a:t>
            </a:r>
            <a:r>
              <a:rPr lang="en-US" sz="2800" dirty="0" err="1"/>
              <a:t>hám</a:t>
            </a:r>
            <a:r>
              <a:rPr lang="en-US" sz="2800" dirty="0"/>
              <a:t> </a:t>
            </a:r>
            <a:r>
              <a:rPr lang="en-US" sz="2800" dirty="0" err="1" smtClean="0"/>
              <a:t>kond</a:t>
            </a:r>
            <a:r>
              <a:rPr lang="uz-Latn-UZ" sz="2800" dirty="0" smtClean="0"/>
              <a:t>ensator</a:t>
            </a:r>
            <a:r>
              <a:rPr lang="en-US" sz="2800" dirty="0" err="1" smtClean="0"/>
              <a:t>ni</a:t>
            </a:r>
            <a:r>
              <a:rPr lang="en-US" sz="2800" dirty="0" smtClean="0"/>
              <a:t> </a:t>
            </a:r>
            <a:r>
              <a:rPr lang="en-US" sz="2800" dirty="0" err="1"/>
              <a:t>quraytuǵın</a:t>
            </a:r>
            <a:r>
              <a:rPr lang="en-US" sz="2800" dirty="0"/>
              <a:t> </a:t>
            </a:r>
            <a:r>
              <a:rPr lang="en-US" sz="2800" dirty="0" err="1" smtClean="0"/>
              <a:t>ótkizgishler</a:t>
            </a:r>
            <a:r>
              <a:rPr lang="en-US" sz="2800" dirty="0" smtClean="0"/>
              <a:t> </a:t>
            </a:r>
            <a:r>
              <a:rPr lang="uz-Latn-UZ" sz="2800" b="1" dirty="0" smtClean="0"/>
              <a:t>qaplama</a:t>
            </a:r>
            <a:r>
              <a:rPr lang="en-US" sz="2800" b="1" dirty="0" err="1" smtClean="0"/>
              <a:t>lar</a:t>
            </a:r>
            <a:r>
              <a:rPr lang="en-US" sz="2800" b="1" dirty="0" smtClean="0"/>
              <a:t> </a:t>
            </a:r>
            <a:r>
              <a:rPr lang="en-US" sz="2800" dirty="0" err="1"/>
              <a:t>dep</a:t>
            </a:r>
            <a:r>
              <a:rPr lang="en-US" sz="2800" dirty="0"/>
              <a:t> </a:t>
            </a:r>
            <a:r>
              <a:rPr lang="en-US" sz="2800" dirty="0" err="1"/>
              <a:t>ataladı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548680"/>
            <a:ext cx="8229600" cy="951486"/>
          </a:xfrm>
        </p:spPr>
        <p:txBody>
          <a:bodyPr/>
          <a:lstStyle/>
          <a:p>
            <a:r>
              <a:rPr lang="en-US" sz="4000" b="1" dirty="0" err="1"/>
              <a:t>Kondensatorlar</a:t>
            </a:r>
            <a:endParaRPr lang="ru-RU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1-6-1.gif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259632" y="1268760"/>
            <a:ext cx="6971302" cy="238186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r>
              <a:rPr lang="uz-Latn-UZ" sz="3600" b="1" dirty="0" smtClean="0"/>
              <a:t>Tegis k</a:t>
            </a:r>
            <a:r>
              <a:rPr lang="en-US" sz="3600" b="1" dirty="0" err="1" smtClean="0"/>
              <a:t>ondensatorlar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378904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 </a:t>
            </a:r>
            <a:r>
              <a:rPr lang="en-US" sz="2400" dirty="0" err="1"/>
              <a:t>Eń</a:t>
            </a:r>
            <a:r>
              <a:rPr lang="en-US" sz="2400" dirty="0"/>
              <a:t> </a:t>
            </a:r>
            <a:r>
              <a:rPr lang="en-US" sz="2400" dirty="0" err="1"/>
              <a:t>ápiwayı</a:t>
            </a:r>
            <a:r>
              <a:rPr lang="en-US" sz="2400" dirty="0"/>
              <a:t> </a:t>
            </a:r>
            <a:r>
              <a:rPr lang="en-US" sz="2400" dirty="0" err="1" smtClean="0"/>
              <a:t>kondansat</a:t>
            </a:r>
            <a:r>
              <a:rPr lang="uz-Latn-UZ" sz="2400" dirty="0" smtClean="0"/>
              <a:t>o</a:t>
            </a:r>
            <a:r>
              <a:rPr lang="en-US" sz="2400" dirty="0" smtClean="0"/>
              <a:t>r </a:t>
            </a:r>
            <a:r>
              <a:rPr lang="en-US" sz="2400" dirty="0" err="1"/>
              <a:t>bir-birinen</a:t>
            </a:r>
            <a:r>
              <a:rPr lang="en-US" sz="2400" dirty="0"/>
              <a:t> </a:t>
            </a:r>
            <a:r>
              <a:rPr lang="en-US" sz="2400" dirty="0" err="1"/>
              <a:t>qısqa</a:t>
            </a:r>
            <a:r>
              <a:rPr lang="en-US" sz="2400" dirty="0"/>
              <a:t> </a:t>
            </a:r>
            <a:r>
              <a:rPr lang="en-US" sz="2400" dirty="0" err="1"/>
              <a:t>aralıqta</a:t>
            </a:r>
            <a:r>
              <a:rPr lang="en-US" sz="2400" dirty="0"/>
              <a:t> </a:t>
            </a:r>
            <a:r>
              <a:rPr lang="en-US" sz="2400" dirty="0" err="1"/>
              <a:t>jaylasqan</a:t>
            </a:r>
            <a:r>
              <a:rPr lang="en-US" sz="2400" dirty="0"/>
              <a:t> </a:t>
            </a:r>
            <a:r>
              <a:rPr lang="en-US" sz="2400" dirty="0" err="1"/>
              <a:t>hám</a:t>
            </a:r>
            <a:r>
              <a:rPr lang="en-US" sz="2400" dirty="0"/>
              <a:t> </a:t>
            </a:r>
            <a:r>
              <a:rPr lang="en-US" sz="2400" dirty="0" err="1"/>
              <a:t>dielektrik</a:t>
            </a:r>
            <a:r>
              <a:rPr lang="en-US" sz="2400" dirty="0"/>
              <a:t> </a:t>
            </a:r>
            <a:r>
              <a:rPr lang="uz-Latn-UZ" sz="2400" dirty="0" smtClean="0"/>
              <a:t>p</a:t>
            </a:r>
            <a:r>
              <a:rPr lang="en-US" sz="2400" dirty="0" err="1" smtClean="0"/>
              <a:t>enen</a:t>
            </a:r>
            <a:r>
              <a:rPr lang="en-US" sz="2400" dirty="0" smtClean="0"/>
              <a:t> </a:t>
            </a:r>
            <a:r>
              <a:rPr lang="en-US" sz="2400" dirty="0" err="1"/>
              <a:t>ajıratılǵan</a:t>
            </a:r>
            <a:r>
              <a:rPr lang="en-US" sz="2400" dirty="0"/>
              <a:t> </a:t>
            </a:r>
            <a:r>
              <a:rPr lang="en-US" sz="2400" dirty="0" err="1"/>
              <a:t>eki</a:t>
            </a:r>
            <a:r>
              <a:rPr lang="en-US" sz="2400" dirty="0"/>
              <a:t> parallel </a:t>
            </a:r>
            <a:r>
              <a:rPr lang="en-US" sz="2400" dirty="0" err="1"/>
              <a:t>ótkizgish</a:t>
            </a:r>
            <a:r>
              <a:rPr lang="en-US" sz="2400" dirty="0"/>
              <a:t> </a:t>
            </a:r>
            <a:r>
              <a:rPr lang="en-US" sz="2400" dirty="0" err="1" smtClean="0"/>
              <a:t>qaplaması</a:t>
            </a:r>
            <a:r>
              <a:rPr lang="en-US" sz="2400" dirty="0" smtClean="0"/>
              <a:t> </a:t>
            </a:r>
            <a:r>
              <a:rPr lang="en-US" sz="2400" dirty="0" err="1"/>
              <a:t>bolıp</a:t>
            </a:r>
            <a:r>
              <a:rPr lang="en-US" sz="2400" dirty="0"/>
              <a:t> </a:t>
            </a:r>
            <a:r>
              <a:rPr lang="en-US" sz="2400" dirty="0" err="1"/>
              <a:t>tabıladı</a:t>
            </a:r>
            <a:r>
              <a:rPr lang="en-US" sz="2400" dirty="0"/>
              <a:t>. 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>
            <a:off x="4251323" y="245353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071934" y="2924944"/>
          <a:ext cx="489860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Формула" r:id="rId5" imgW="203040" imgH="266400" progId="Equation.3">
                  <p:embed/>
                </p:oleObj>
              </mc:Choice>
              <mc:Fallback>
                <p:oleObj name="Формула" r:id="rId5" imgW="20304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924944"/>
                        <a:ext cx="489860" cy="64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rot="5400000">
            <a:off x="2965439" y="253523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 flipH="1" flipV="1">
            <a:off x="2964645" y="245353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428992" y="2204864"/>
          <a:ext cx="428628" cy="55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Формула" r:id="rId7" imgW="266400" imgH="342720" progId="Equation.3">
                  <p:embed/>
                </p:oleObj>
              </mc:Choice>
              <mc:Fallback>
                <p:oleObj name="Формула" r:id="rId7" imgW="266400" imgH="342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204864"/>
                        <a:ext cx="428628" cy="551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90906" y="4077072"/>
          <a:ext cx="2384950" cy="107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4" imgW="927000" imgH="419040" progId="Equation.3">
                  <p:embed/>
                </p:oleObj>
              </mc:Choice>
              <mc:Fallback>
                <p:oleObj name="Equation" r:id="rId4" imgW="9270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6" y="4077072"/>
                        <a:ext cx="2384950" cy="107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611560" y="3717032"/>
            <a:ext cx="5976664" cy="648072"/>
          </a:xfrm>
        </p:spPr>
        <p:txBody>
          <a:bodyPr/>
          <a:lstStyle/>
          <a:p>
            <a:pPr>
              <a:buNone/>
            </a:pPr>
            <a:r>
              <a:rPr lang="en-US" sz="2400" dirty="0" err="1"/>
              <a:t>Bul</a:t>
            </a:r>
            <a:r>
              <a:rPr lang="en-US" sz="2400" dirty="0"/>
              <a:t> </a:t>
            </a:r>
            <a:r>
              <a:rPr lang="uz-Latn-UZ" sz="2400" dirty="0" smtClean="0"/>
              <a:t>j</a:t>
            </a:r>
            <a:r>
              <a:rPr lang="en-US" sz="2400" dirty="0" err="1" smtClean="0"/>
              <a:t>erd</a:t>
            </a:r>
            <a:r>
              <a:rPr lang="uz-Latn-UZ" sz="2400" dirty="0" smtClean="0"/>
              <a:t>e</a:t>
            </a:r>
            <a:r>
              <a:rPr lang="en-US" sz="2400" dirty="0" smtClean="0"/>
              <a:t>n </a:t>
            </a:r>
            <a:r>
              <a:rPr lang="en-US" sz="2400" dirty="0"/>
              <a:t>biz </a:t>
            </a:r>
            <a:r>
              <a:rPr lang="en-US" sz="2400" dirty="0" err="1"/>
              <a:t>sıyımlılıq</a:t>
            </a:r>
            <a:r>
              <a:rPr lang="en-US" sz="2400" dirty="0"/>
              <a:t> </a:t>
            </a:r>
            <a:r>
              <a:rPr lang="en-US" sz="2400" dirty="0" err="1"/>
              <a:t>formulasın</a:t>
            </a:r>
            <a:r>
              <a:rPr lang="en-US" sz="2400" dirty="0"/>
              <a:t> </a:t>
            </a:r>
            <a:r>
              <a:rPr lang="en-US" sz="2400" dirty="0" err="1"/>
              <a:t>alamız</a:t>
            </a:r>
            <a:r>
              <a:rPr lang="en-US" sz="2400" dirty="0"/>
              <a:t> 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</a:t>
            </a:r>
            <a:endParaRPr lang="ru-RU" sz="2400" dirty="0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45186"/>
              </p:ext>
            </p:extLst>
          </p:nvPr>
        </p:nvGraphicFramePr>
        <p:xfrm>
          <a:off x="1104900" y="1546225"/>
          <a:ext cx="20383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6" imgW="1104840" imgH="558720" progId="Equation.3">
                  <p:embed/>
                </p:oleObj>
              </mc:Choice>
              <mc:Fallback>
                <p:oleObj name="Equation" r:id="rId6" imgW="1104840" imgH="558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546225"/>
                        <a:ext cx="20383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62880" y="620688"/>
            <a:ext cx="8229600" cy="936104"/>
          </a:xfrm>
        </p:spPr>
        <p:txBody>
          <a:bodyPr/>
          <a:lstStyle/>
          <a:p>
            <a:r>
              <a:rPr lang="uz-Latn-UZ" sz="3600" b="1" dirty="0"/>
              <a:t>Tegis k</a:t>
            </a:r>
            <a:r>
              <a:rPr lang="en-US" sz="3600" b="1" dirty="0" err="1" smtClean="0"/>
              <a:t>ondensatorlar</a:t>
            </a:r>
            <a:r>
              <a:rPr lang="uz-Latn-UZ" sz="3600" b="1" dirty="0" smtClean="0"/>
              <a:t> </a:t>
            </a:r>
            <a:endParaRPr lang="ru-RU" sz="3600" dirty="0"/>
          </a:p>
        </p:txBody>
      </p:sp>
      <p:sp>
        <p:nvSpPr>
          <p:cNvPr id="7" name="Прямоугольник 8"/>
          <p:cNvSpPr/>
          <p:nvPr/>
        </p:nvSpPr>
        <p:spPr>
          <a:xfrm>
            <a:off x="3851920" y="1772816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s</a:t>
            </a:r>
            <a:r>
              <a:rPr lang="en-US" sz="2400" dirty="0" smtClean="0"/>
              <a:t>=</a:t>
            </a:r>
            <a:r>
              <a:rPr lang="en-US" sz="2400" i="1" dirty="0" smtClean="0"/>
              <a:t>q</a:t>
            </a:r>
            <a:r>
              <a:rPr lang="en-US" sz="2400" dirty="0" smtClean="0"/>
              <a:t>/</a:t>
            </a:r>
            <a:r>
              <a:rPr lang="en-US" sz="2400" i="1" dirty="0" smtClean="0"/>
              <a:t>S –</a:t>
            </a:r>
            <a:r>
              <a:rPr lang="en-US" sz="2400" dirty="0" smtClean="0"/>
              <a:t> </a:t>
            </a:r>
            <a:r>
              <a:rPr lang="uz-Latn-UZ" sz="2400" dirty="0" smtClean="0"/>
              <a:t>z</a:t>
            </a:r>
            <a:r>
              <a:rPr lang="en-US" sz="2400" dirty="0" err="1" smtClean="0"/>
              <a:t>aryad</a:t>
            </a:r>
            <a:r>
              <a:rPr lang="en-US" sz="2400" dirty="0" smtClean="0"/>
              <a:t> </a:t>
            </a:r>
            <a:r>
              <a:rPr lang="en-US" sz="2400" dirty="0" err="1"/>
              <a:t>tıǵızlıǵı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/>
              <a:t>–</a:t>
            </a:r>
            <a:r>
              <a:rPr lang="uz-Latn-UZ" sz="2400" dirty="0" smtClean="0"/>
              <a:t> </a:t>
            </a:r>
            <a:r>
              <a:rPr lang="en-US" sz="2400" dirty="0" err="1" smtClean="0"/>
              <a:t>qa</a:t>
            </a:r>
            <a:r>
              <a:rPr lang="uz-Latn-UZ" sz="2400" dirty="0" smtClean="0"/>
              <a:t>p</a:t>
            </a:r>
            <a:r>
              <a:rPr lang="en-US" sz="2400" dirty="0" smtClean="0"/>
              <a:t>lam</a:t>
            </a:r>
            <a:r>
              <a:rPr lang="uz-Latn-UZ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/>
              <a:t>maydanı</a:t>
            </a:r>
            <a:r>
              <a:rPr lang="en-US" sz="2400" dirty="0"/>
              <a:t> </a:t>
            </a:r>
            <a:endParaRPr lang="en-US" sz="2400" i="1" dirty="0" smtClean="0">
              <a:latin typeface="Symbol" pitchFamily="18" charset="2"/>
            </a:endParaRPr>
          </a:p>
          <a:p>
            <a:r>
              <a:rPr lang="ru-RU" sz="2400" i="1" dirty="0" smtClean="0"/>
              <a:t>d</a:t>
            </a:r>
            <a:r>
              <a:rPr lang="ru-RU" sz="2400" dirty="0" smtClean="0"/>
              <a:t> – </a:t>
            </a:r>
            <a:r>
              <a:rPr lang="uz-Latn-UZ" sz="2400" dirty="0" smtClean="0"/>
              <a:t>qaplama</a:t>
            </a:r>
            <a:r>
              <a:rPr lang="en-US" sz="2400" dirty="0" err="1" smtClean="0"/>
              <a:t>lar</a:t>
            </a:r>
            <a:r>
              <a:rPr lang="en-US" sz="2400" dirty="0" smtClean="0"/>
              <a:t> </a:t>
            </a:r>
            <a:r>
              <a:rPr lang="en-US" sz="2400" dirty="0" err="1"/>
              <a:t>arasındaǵı</a:t>
            </a:r>
            <a:r>
              <a:rPr lang="en-US" sz="2400" dirty="0"/>
              <a:t> </a:t>
            </a:r>
            <a:r>
              <a:rPr lang="en-US" sz="2400" dirty="0" err="1"/>
              <a:t>aralıq</a:t>
            </a:r>
            <a:r>
              <a:rPr lang="en-US" sz="2400" dirty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l-GR" sz="2400" i="1" dirty="0" smtClean="0"/>
              <a:t>ε</a:t>
            </a:r>
            <a:r>
              <a:rPr lang="ru-RU" sz="2400" i="1" baseline="-25000" dirty="0" smtClean="0"/>
              <a:t>0</a:t>
            </a:r>
            <a:r>
              <a:rPr lang="ru-RU" sz="2400" dirty="0" smtClean="0"/>
              <a:t> – </a:t>
            </a:r>
            <a:r>
              <a:rPr lang="uz-Latn-UZ" sz="2400" dirty="0" smtClean="0"/>
              <a:t>e</a:t>
            </a:r>
            <a:r>
              <a:rPr lang="en-US" sz="2400" dirty="0" err="1" smtClean="0"/>
              <a:t>lektr</a:t>
            </a:r>
            <a:r>
              <a:rPr lang="en-US" sz="2400" dirty="0" smtClean="0"/>
              <a:t> </a:t>
            </a:r>
            <a:r>
              <a:rPr lang="en-US" sz="2400" dirty="0" err="1"/>
              <a:t>turaqlısı</a:t>
            </a:r>
            <a:r>
              <a:rPr lang="en-US" sz="2400" dirty="0"/>
              <a:t> </a:t>
            </a:r>
            <a:endParaRPr lang="ru-RU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15617" y="2492896"/>
          <a:ext cx="2376264" cy="99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8" imgW="1320480" imgH="558720" progId="Equation.3">
                  <p:embed/>
                </p:oleObj>
              </mc:Choice>
              <mc:Fallback>
                <p:oleObj name="Equation" r:id="rId8" imgW="132048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7" y="2492896"/>
                        <a:ext cx="2376264" cy="995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одержимое 10"/>
          <p:cNvSpPr txBox="1">
            <a:spLocks/>
          </p:cNvSpPr>
          <p:nvPr/>
        </p:nvSpPr>
        <p:spPr bwMode="auto">
          <a:xfrm>
            <a:off x="3311352" y="4437111"/>
            <a:ext cx="565313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ru-RU" sz="2400" kern="0" dirty="0" smtClean="0"/>
              <a:t>(</a:t>
            </a:r>
            <a:r>
              <a:rPr lang="uz-Latn-UZ" sz="2400" kern="0" dirty="0" smtClean="0"/>
              <a:t>qaplam</a:t>
            </a:r>
            <a:r>
              <a:rPr lang="en-US" sz="2400" kern="0" dirty="0" smtClean="0"/>
              <a:t>alar </a:t>
            </a:r>
            <a:r>
              <a:rPr lang="en-US" sz="2400" kern="0" dirty="0" err="1"/>
              <a:t>arasındaǵı</a:t>
            </a:r>
            <a:r>
              <a:rPr lang="en-US" sz="2400" kern="0" dirty="0"/>
              <a:t> </a:t>
            </a:r>
            <a:r>
              <a:rPr lang="en-US" sz="2400" kern="0" dirty="0" err="1"/>
              <a:t>vakuum</a:t>
            </a:r>
            <a:r>
              <a:rPr lang="en-US" sz="2400" kern="0" dirty="0"/>
              <a:t> </a:t>
            </a:r>
            <a:r>
              <a:rPr lang="en-US" sz="2400" kern="0" dirty="0" err="1" smtClean="0"/>
              <a:t>ushın</a:t>
            </a:r>
            <a:r>
              <a:rPr lang="ru-RU" sz="2400" kern="0" dirty="0" smtClean="0"/>
              <a:t>)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308100" y="5260975"/>
          <a:ext cx="15668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0" imgW="609480" imgH="393480" progId="Equation.3">
                  <p:embed/>
                </p:oleObj>
              </mc:Choice>
              <mc:Fallback>
                <p:oleObj name="Equation" r:id="rId10" imgW="609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5260975"/>
                        <a:ext cx="15668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Содержимое 10"/>
          <p:cNvSpPr txBox="1">
            <a:spLocks/>
          </p:cNvSpPr>
          <p:nvPr/>
        </p:nvSpPr>
        <p:spPr bwMode="auto">
          <a:xfrm>
            <a:off x="3275856" y="5445224"/>
            <a:ext cx="568863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ru-RU" sz="2400" kern="0" dirty="0" smtClean="0"/>
              <a:t>(</a:t>
            </a:r>
            <a:r>
              <a:rPr lang="uz-Latn-UZ" sz="2400" kern="0" dirty="0" smtClean="0"/>
              <a:t>Q</a:t>
            </a:r>
            <a:r>
              <a:rPr lang="uz-Latn-UZ" sz="2400" kern="0" dirty="0" smtClean="0"/>
              <a:t>aplam</a:t>
            </a:r>
            <a:r>
              <a:rPr lang="en-US" sz="2400" kern="0" dirty="0"/>
              <a:t>a</a:t>
            </a:r>
            <a:r>
              <a:rPr lang="en-US" sz="2400" kern="0" dirty="0" smtClean="0"/>
              <a:t>lar </a:t>
            </a:r>
            <a:r>
              <a:rPr lang="en-US" sz="2400" kern="0" dirty="0" err="1"/>
              <a:t>arasındaǵı</a:t>
            </a:r>
            <a:r>
              <a:rPr lang="en-US" sz="2400" kern="0" dirty="0"/>
              <a:t> </a:t>
            </a:r>
            <a:r>
              <a:rPr lang="en-US" sz="2400" kern="0" dirty="0" err="1"/>
              <a:t>dielektrik</a:t>
            </a:r>
            <a:r>
              <a:rPr lang="en-US" sz="2400" kern="0" dirty="0"/>
              <a:t> </a:t>
            </a:r>
            <a:r>
              <a:rPr lang="en-US" sz="2400" kern="0" dirty="0" err="1"/>
              <a:t>ushın</a:t>
            </a:r>
            <a:r>
              <a:rPr lang="en-US" sz="2400" kern="0" dirty="0"/>
              <a:t>, </a:t>
            </a:r>
            <a:r>
              <a:rPr lang="en-US" sz="2400" kern="0" dirty="0" err="1"/>
              <a:t>bul</a:t>
            </a:r>
            <a:r>
              <a:rPr lang="en-US" sz="2400" kern="0" dirty="0"/>
              <a:t> </a:t>
            </a:r>
            <a:r>
              <a:rPr lang="uz-Latn-UZ" sz="2400" kern="0" dirty="0" smtClean="0"/>
              <a:t>j</a:t>
            </a:r>
            <a:r>
              <a:rPr lang="en-US" sz="2400" kern="0" dirty="0" err="1" smtClean="0"/>
              <a:t>erd</a:t>
            </a:r>
            <a:r>
              <a:rPr lang="uz-Latn-UZ" sz="2400" kern="0" dirty="0" smtClean="0"/>
              <a:t>e</a:t>
            </a:r>
            <a:r>
              <a:rPr lang="en-US" sz="2400" kern="0" dirty="0" smtClean="0"/>
              <a:t> </a:t>
            </a:r>
            <a:r>
              <a:rPr lang="el-GR" sz="2400" i="1" kern="0" dirty="0"/>
              <a:t>ε </a:t>
            </a:r>
            <a:r>
              <a:rPr lang="el-GR" sz="2400" kern="0" dirty="0"/>
              <a:t>- </a:t>
            </a:r>
            <a:r>
              <a:rPr lang="en-US" sz="2400" kern="0" dirty="0" err="1" smtClean="0"/>
              <a:t>dielektrik</a:t>
            </a:r>
            <a:r>
              <a:rPr lang="uz-Latn-UZ" sz="2400" kern="0" dirty="0" smtClean="0"/>
              <a:t>tiń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ótk</a:t>
            </a:r>
            <a:r>
              <a:rPr lang="uz-Latn-UZ" sz="2400" kern="0" dirty="0" smtClean="0"/>
              <a:t>i</a:t>
            </a:r>
            <a:r>
              <a:rPr lang="en-US" sz="2400" kern="0" dirty="0" err="1" smtClean="0"/>
              <a:t>zgishligi</a:t>
            </a:r>
            <a:r>
              <a:rPr lang="ru-RU" sz="2400" dirty="0" smtClean="0"/>
              <a:t>)</a:t>
            </a:r>
            <a:endParaRPr lang="ru-RU" sz="24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971600" y="1340768"/>
            <a:ext cx="8172400" cy="5040560"/>
          </a:xfrm>
        </p:spPr>
        <p:txBody>
          <a:bodyPr/>
          <a:lstStyle/>
          <a:p>
            <a:r>
              <a:rPr lang="en-US" sz="2400" dirty="0" err="1"/>
              <a:t>Dielektrik</a:t>
            </a:r>
            <a:r>
              <a:rPr lang="en-US" sz="2400" dirty="0"/>
              <a:t> </a:t>
            </a:r>
            <a:r>
              <a:rPr lang="en-US" sz="2400" dirty="0" err="1"/>
              <a:t>túri</a:t>
            </a:r>
            <a:r>
              <a:rPr lang="en-US" sz="2400" dirty="0"/>
              <a:t> </a:t>
            </a:r>
            <a:r>
              <a:rPr lang="en-US" sz="2400" dirty="0" err="1" smtClean="0"/>
              <a:t>boyınsha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hawa</a:t>
            </a:r>
            <a:r>
              <a:rPr lang="en-US" sz="2400" dirty="0"/>
              <a:t>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slyuda</a:t>
            </a:r>
            <a:r>
              <a:rPr lang="en-US" sz="2400" dirty="0"/>
              <a:t>,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keramika</a:t>
            </a:r>
            <a:r>
              <a:rPr lang="en-US" sz="2400" dirty="0"/>
              <a:t>,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elektrolit</a:t>
            </a:r>
            <a:r>
              <a:rPr lang="uz-Latn-UZ" sz="2400" dirty="0" smtClean="0"/>
              <a:t>l</a:t>
            </a:r>
            <a:r>
              <a:rPr lang="en-US" sz="2400" dirty="0" err="1" smtClean="0"/>
              <a:t>ik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Qaqpaqlardıń</a:t>
            </a:r>
            <a:r>
              <a:rPr lang="en-US" sz="2400" dirty="0" smtClean="0"/>
              <a:t> </a:t>
            </a:r>
            <a:r>
              <a:rPr lang="en-US" sz="2400" dirty="0" err="1"/>
              <a:t>formasına</a:t>
            </a:r>
            <a:r>
              <a:rPr lang="en-US" sz="2400" dirty="0"/>
              <a:t> </a:t>
            </a:r>
            <a:r>
              <a:rPr lang="en-US" sz="2400" dirty="0" err="1" smtClean="0"/>
              <a:t>boyınsha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tegis</a:t>
            </a:r>
            <a:r>
              <a:rPr lang="en-US" sz="2400" dirty="0"/>
              <a:t>,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shar</a:t>
            </a:r>
            <a:r>
              <a:rPr lang="uz-Latn-UZ" sz="2400" dirty="0" smtClean="0"/>
              <a:t>tárizli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Múmkinshilikler</a:t>
            </a:r>
            <a:r>
              <a:rPr lang="en-US" sz="2400" dirty="0"/>
              <a:t> </a:t>
            </a:r>
            <a:r>
              <a:rPr lang="en-US" sz="2400" dirty="0" err="1"/>
              <a:t>kólemi</a:t>
            </a:r>
            <a:r>
              <a:rPr lang="en-US" sz="2400" dirty="0"/>
              <a:t> </a:t>
            </a:r>
            <a:r>
              <a:rPr lang="en-US" sz="2400" dirty="0" err="1" smtClean="0"/>
              <a:t>boyınsha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turaqlı</a:t>
            </a:r>
            <a:r>
              <a:rPr lang="en-US" sz="2400" dirty="0"/>
              <a:t>,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ózger</a:t>
            </a:r>
            <a:r>
              <a:rPr lang="uz-Latn-UZ" sz="2400" dirty="0" smtClean="0"/>
              <a:t>meli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sazlaw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  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62880" y="620688"/>
            <a:ext cx="8229600" cy="792088"/>
          </a:xfrm>
        </p:spPr>
        <p:txBody>
          <a:bodyPr/>
          <a:lstStyle/>
          <a:p>
            <a:r>
              <a:rPr lang="uz-Latn-UZ" sz="3600" b="1" dirty="0" smtClean="0"/>
              <a:t>K</a:t>
            </a:r>
            <a:r>
              <a:rPr lang="en-US" sz="3600" b="1" dirty="0" err="1" smtClean="0"/>
              <a:t>ondensatorlar</a:t>
            </a:r>
            <a:r>
              <a:rPr lang="uz-Latn-UZ" sz="3600" b="1" dirty="0" smtClean="0"/>
              <a:t> túrleri</a:t>
            </a:r>
            <a:endParaRPr lang="ru-RU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773" y="476672"/>
            <a:ext cx="8229600" cy="951486"/>
          </a:xfrm>
        </p:spPr>
        <p:txBody>
          <a:bodyPr/>
          <a:lstStyle/>
          <a:p>
            <a:r>
              <a:rPr lang="uz-Latn-UZ" sz="4000" b="1" dirty="0"/>
              <a:t>K</a:t>
            </a:r>
            <a:r>
              <a:rPr lang="en-US" sz="4000" b="1" dirty="0" err="1" smtClean="0"/>
              <a:t>ondensatorlar</a:t>
            </a:r>
            <a:r>
              <a:rPr lang="uz-Latn-UZ" sz="4000" b="1" dirty="0" smtClean="0"/>
              <a:t> qollanılıwı</a:t>
            </a:r>
            <a:endParaRPr lang="ru-RU" sz="4000" dirty="0"/>
          </a:p>
        </p:txBody>
      </p:sp>
      <p:pic>
        <p:nvPicPr>
          <p:cNvPr id="3158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" y="1772816"/>
            <a:ext cx="90042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428604"/>
            <a:ext cx="7893520" cy="1143000"/>
          </a:xfrm>
        </p:spPr>
        <p:txBody>
          <a:bodyPr/>
          <a:lstStyle/>
          <a:p>
            <a:r>
              <a:rPr lang="uz-Latn-UZ" sz="3200" b="1" dirty="0"/>
              <a:t>K</a:t>
            </a:r>
            <a:r>
              <a:rPr lang="en-US" sz="3200" b="1" dirty="0" err="1"/>
              <a:t>ondensatorlar</a:t>
            </a:r>
            <a:r>
              <a:rPr lang="uz-Latn-UZ" sz="3200" b="1" dirty="0"/>
              <a:t> qollanılıwı</a:t>
            </a:r>
            <a:endParaRPr lang="ru-RU" sz="3200" dirty="0"/>
          </a:p>
        </p:txBody>
      </p:sp>
      <p:pic>
        <p:nvPicPr>
          <p:cNvPr id="29" name="Picture 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4" y="1772816"/>
            <a:ext cx="895405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888" y="260648"/>
            <a:ext cx="8229600" cy="1143000"/>
          </a:xfrm>
        </p:spPr>
        <p:txBody>
          <a:bodyPr/>
          <a:lstStyle/>
          <a:p>
            <a:r>
              <a:rPr lang="uz-Latn-UZ" b="1" dirty="0"/>
              <a:t>K</a:t>
            </a:r>
            <a:r>
              <a:rPr lang="en-US" b="1" dirty="0" err="1"/>
              <a:t>ondensatorlar</a:t>
            </a:r>
            <a:r>
              <a:rPr lang="uz-Latn-UZ" b="1" dirty="0"/>
              <a:t> qollanılıwı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72816"/>
            <a:ext cx="8784977" cy="451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71092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Urok-fiziki</Template>
  <TotalTime>3345</TotalTime>
  <Words>221</Words>
  <Application>Microsoft Office PowerPoint</Application>
  <PresentationFormat>Экран (4:3)</PresentationFormat>
  <Paragraphs>52</Paragraphs>
  <Slides>12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Diseño predeterminado</vt:lpstr>
      <vt:lpstr>Microsoft Equation 3.0</vt:lpstr>
      <vt:lpstr>Equation</vt:lpstr>
      <vt:lpstr>Формула</vt:lpstr>
      <vt:lpstr>Elektr sıyımlılıǵı. Kondensatorlar</vt:lpstr>
      <vt:lpstr>Elektr sıyımlılıǵı</vt:lpstr>
      <vt:lpstr>Kondensatorlar</vt:lpstr>
      <vt:lpstr>Tegis kondensatorlar</vt:lpstr>
      <vt:lpstr>Tegis kondensatorlar </vt:lpstr>
      <vt:lpstr>Kondensatorlar túrleri</vt:lpstr>
      <vt:lpstr>Kondensatorlar qollanılıwı</vt:lpstr>
      <vt:lpstr>Kondensatorlar qollanılıwı</vt:lpstr>
      <vt:lpstr>Kondensatorlar qollanılıwı</vt:lpstr>
      <vt:lpstr>Tákirarlaw ushın sorawlar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Электрическая ёмкость. Конденсаторы.</dc:title>
  <dc:creator>Артем</dc:creator>
  <cp:lastModifiedBy>admin</cp:lastModifiedBy>
  <cp:revision>91</cp:revision>
  <dcterms:created xsi:type="dcterms:W3CDTF">2015-12-30T15:44:02Z</dcterms:created>
  <dcterms:modified xsi:type="dcterms:W3CDTF">2024-03-16T17:31:24Z</dcterms:modified>
</cp:coreProperties>
</file>