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58" r:id="rId4"/>
    <p:sldId id="259" r:id="rId5"/>
    <p:sldId id="265" r:id="rId6"/>
    <p:sldId id="271" r:id="rId7"/>
    <p:sldId id="272" r:id="rId8"/>
    <p:sldId id="260" r:id="rId9"/>
    <p:sldId id="273" r:id="rId10"/>
    <p:sldId id="266" r:id="rId11"/>
    <p:sldId id="261" r:id="rId12"/>
    <p:sldId id="287" r:id="rId13"/>
    <p:sldId id="288" r:id="rId14"/>
    <p:sldId id="289" r:id="rId15"/>
    <p:sldId id="286" r:id="rId16"/>
    <p:sldId id="267" r:id="rId17"/>
    <p:sldId id="274" r:id="rId18"/>
    <p:sldId id="262" r:id="rId19"/>
    <p:sldId id="275" r:id="rId20"/>
    <p:sldId id="290" r:id="rId21"/>
    <p:sldId id="291" r:id="rId22"/>
    <p:sldId id="292" r:id="rId23"/>
    <p:sldId id="293" r:id="rId24"/>
    <p:sldId id="263" r:id="rId25"/>
    <p:sldId id="279" r:id="rId26"/>
    <p:sldId id="264" r:id="rId27"/>
    <p:sldId id="294" r:id="rId28"/>
    <p:sldId id="280" r:id="rId29"/>
    <p:sldId id="29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18" autoAdjust="0"/>
    <p:restoredTop sz="90380" autoAdjust="0"/>
  </p:normalViewPr>
  <p:slideViewPr>
    <p:cSldViewPr snapToGrid="0" showGuides="1">
      <p:cViewPr varScale="1">
        <p:scale>
          <a:sx n="62" d="100"/>
          <a:sy n="62" d="100"/>
        </p:scale>
        <p:origin x="96" y="88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2018/1/21</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464513" y="2680788"/>
            <a:ext cx="5262979" cy="769441"/>
          </a:xfrm>
          <a:prstGeom prst="rect">
            <a:avLst/>
          </a:prstGeom>
          <a:noFill/>
        </p:spPr>
        <p:txBody>
          <a:bodyPr wrap="none" rtlCol="0">
            <a:spAutoFit/>
          </a:bodyPr>
          <a:lstStyle/>
          <a:p>
            <a:pPr algn="ctr"/>
            <a:r>
              <a:rPr lang="zh-CN" altLang="en-US" sz="4400" b="1">
                <a:solidFill>
                  <a:schemeClr val="bg1"/>
                </a:solidFill>
                <a:latin typeface="微软雅黑" panose="020B0503020204020204" pitchFamily="34" charset="-122"/>
                <a:ea typeface="微软雅黑" panose="020B0503020204020204" pitchFamily="34" charset="-122"/>
              </a:rPr>
              <a:t>树莓派小车路标识别</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747362" y="3377357"/>
            <a:ext cx="2697277" cy="369332"/>
          </a:xfrm>
          <a:prstGeom prst="rect">
            <a:avLst/>
          </a:prstGeom>
          <a:noFill/>
        </p:spPr>
        <p:txBody>
          <a:bodyPr wrap="none" rtlCol="0">
            <a:spAutoFit/>
          </a:bodyPr>
          <a:lstStyle/>
          <a:p>
            <a:pPr algn="ctr"/>
            <a:r>
              <a:rPr lang="en-US" altLang="zh-CN">
                <a:solidFill>
                  <a:schemeClr val="bg1"/>
                </a:solidFill>
                <a:latin typeface="微软雅黑" panose="020B0503020204020204" pitchFamily="34" charset="-122"/>
                <a:ea typeface="微软雅黑" panose="020B0503020204020204" pitchFamily="34" charset="-122"/>
              </a:rPr>
              <a:t>Signpost Identification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0" name="文本框 19"/>
          <p:cNvSpPr txBox="1"/>
          <p:nvPr/>
        </p:nvSpPr>
        <p:spPr>
          <a:xfrm>
            <a:off x="4504921" y="4657853"/>
            <a:ext cx="3182153" cy="400110"/>
          </a:xfrm>
          <a:prstGeom prst="rect">
            <a:avLst/>
          </a:prstGeom>
          <a:noFill/>
        </p:spPr>
        <p:txBody>
          <a:bodyPr wrap="square" rtlCol="0">
            <a:spAutoFit/>
          </a:bodyPr>
          <a:lstStyle/>
          <a:p>
            <a:pPr algn="ctr"/>
            <a:r>
              <a:rPr lang="zh-CN" altLang="en-US" sz="2000">
                <a:solidFill>
                  <a:schemeClr val="bg1"/>
                </a:solidFill>
                <a:latin typeface="微软雅黑" panose="020B0503020204020204" pitchFamily="34" charset="-122"/>
                <a:ea typeface="微软雅黑" panose="020B0503020204020204" pitchFamily="34" charset="-122"/>
              </a:rPr>
              <a:t>报告人：张少伟  时宽星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977743" y="5154368"/>
            <a:ext cx="2236510"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指导老师：赵振刚</a:t>
            </a:r>
          </a:p>
        </p:txBody>
      </p:sp>
      <p:cxnSp>
        <p:nvCxnSpPr>
          <p:cNvPr id="24" name="直接连接符 23"/>
          <p:cNvCxnSpPr>
            <a:cxnSpLocks/>
          </p:cNvCxnSpPr>
          <p:nvPr/>
        </p:nvCxnSpPr>
        <p:spPr>
          <a:xfrm>
            <a:off x="-57654" y="3111500"/>
            <a:ext cx="2777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9413631" y="3111500"/>
            <a:ext cx="27632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7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选题背景</a:t>
            </a:r>
          </a:p>
        </p:txBody>
      </p:sp>
      <p:sp>
        <p:nvSpPr>
          <p:cNvPr id="16" name="矩形 15"/>
          <p:cNvSpPr/>
          <p:nvPr/>
        </p:nvSpPr>
        <p:spPr>
          <a:xfrm>
            <a:off x="1734830" y="207466"/>
            <a:ext cx="109837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SUMMERY</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74499" y="1581484"/>
            <a:ext cx="9521575" cy="3953044"/>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468601" y="1360122"/>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矩形 10"/>
          <p:cNvSpPr/>
          <p:nvPr/>
        </p:nvSpPr>
        <p:spPr>
          <a:xfrm>
            <a:off x="1468601" y="1382317"/>
            <a:ext cx="2277325" cy="400110"/>
          </a:xfrm>
          <a:prstGeom prst="rect">
            <a:avLst/>
          </a:prstGeom>
        </p:spPr>
        <p:txBody>
          <a:bodyPr wrap="square">
            <a:spAutoFit/>
          </a:bodyPr>
          <a:lstStyle/>
          <a:p>
            <a:r>
              <a:rPr lang="zh-CN" altLang="en-US" sz="2000" b="1">
                <a:latin typeface="微软雅黑" pitchFamily="34" charset="-122"/>
                <a:ea typeface="微软雅黑" pitchFamily="34" charset="-122"/>
              </a:rPr>
              <a:t>我们的设想</a:t>
            </a:r>
            <a:endParaRPr lang="zh-CN" altLang="en-US" sz="2000" b="1" dirty="0"/>
          </a:p>
        </p:txBody>
      </p:sp>
      <p:sp>
        <p:nvSpPr>
          <p:cNvPr id="3" name="文本框 2">
            <a:extLst>
              <a:ext uri="{FF2B5EF4-FFF2-40B4-BE49-F238E27FC236}">
                <a16:creationId xmlns:a16="http://schemas.microsoft.com/office/drawing/2014/main" id="{2E0899DF-68C3-4DD1-BFC7-85A20091170F}"/>
              </a:ext>
            </a:extLst>
          </p:cNvPr>
          <p:cNvSpPr txBox="1"/>
          <p:nvPr/>
        </p:nvSpPr>
        <p:spPr>
          <a:xfrm>
            <a:off x="1564105" y="2188065"/>
            <a:ext cx="8734926" cy="3046988"/>
          </a:xfrm>
          <a:prstGeom prst="rect">
            <a:avLst/>
          </a:prstGeom>
          <a:noFill/>
        </p:spPr>
        <p:txBody>
          <a:bodyPr wrap="square" rtlCol="0">
            <a:spAutoFit/>
          </a:bodyPr>
          <a:lstStyle/>
          <a:p>
            <a:r>
              <a:rPr lang="zh-CN" altLang="en-US" sz="2400">
                <a:latin typeface="等线 Light" panose="02010600030101010101" pitchFamily="2" charset="-122"/>
                <a:ea typeface="等线 Light" panose="02010600030101010101" pitchFamily="2" charset="-122"/>
              </a:rPr>
              <a:t>无人驾驶技术中，对于场景的识别是决定能否实现小车有效、安全、智能和快速行驶的基础，如何进行精准的场景识别永远是无人驾驶技术研究的热点所在。</a:t>
            </a:r>
            <a:endParaRPr lang="en-US" altLang="zh-CN" sz="2400">
              <a:latin typeface="等线 Light" panose="02010600030101010101" pitchFamily="2" charset="-122"/>
              <a:ea typeface="等线 Light" panose="02010600030101010101" pitchFamily="2" charset="-122"/>
            </a:endParaRPr>
          </a:p>
          <a:p>
            <a:r>
              <a:rPr lang="zh-CN" altLang="en-US" sz="2400">
                <a:latin typeface="等线 Light" panose="02010600030101010101" pitchFamily="2" charset="-122"/>
                <a:ea typeface="等线 Light" panose="02010600030101010101" pitchFamily="2" charset="-122"/>
              </a:rPr>
              <a:t>在本门课程中，我们系统的学习了图像处理技术，掌握了基于</a:t>
            </a:r>
            <a:r>
              <a:rPr lang="en-US" altLang="zh-CN" sz="2400">
                <a:latin typeface="等线 Light" panose="02010600030101010101" pitchFamily="2" charset="-122"/>
                <a:ea typeface="等线 Light" panose="02010600030101010101" pitchFamily="2" charset="-122"/>
              </a:rPr>
              <a:t>OpenCV</a:t>
            </a:r>
            <a:r>
              <a:rPr lang="zh-CN" altLang="en-US" sz="2400">
                <a:latin typeface="等线 Light" panose="02010600030101010101" pitchFamily="2" charset="-122"/>
                <a:ea typeface="等线 Light" panose="02010600030101010101" pitchFamily="2" charset="-122"/>
              </a:rPr>
              <a:t>的图像识别技术，接触了场景构建的成熟技术，基于这一点，我们常识对简单的路标进行识别处理，实现小车在给定的路标组合中实现自主行动，以这种简单有效的形式巩固所学习的知识。</a:t>
            </a:r>
            <a:endParaRPr lang="en-US" altLang="zh-CN" sz="240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82192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18F5A175-31A5-4178-AE10-DBDBA96E1226}"/>
              </a:ext>
            </a:extLst>
          </p:cNvPr>
          <p:cNvGrpSpPr/>
          <p:nvPr/>
        </p:nvGrpSpPr>
        <p:grpSpPr>
          <a:xfrm>
            <a:off x="1168684" y="1765806"/>
            <a:ext cx="3888701" cy="1264141"/>
            <a:chOff x="1163945" y="1746259"/>
            <a:chExt cx="2758531" cy="720000"/>
          </a:xfrm>
        </p:grpSpPr>
        <p:grpSp>
          <p:nvGrpSpPr>
            <p:cNvPr id="19" name="组合 18">
              <a:extLst>
                <a:ext uri="{FF2B5EF4-FFF2-40B4-BE49-F238E27FC236}">
                  <a16:creationId xmlns:a16="http://schemas.microsoft.com/office/drawing/2014/main" id="{6E898F12-EA7A-4752-88E6-DFE967347A2F}"/>
                </a:ext>
              </a:extLst>
            </p:cNvPr>
            <p:cNvGrpSpPr/>
            <p:nvPr/>
          </p:nvGrpSpPr>
          <p:grpSpPr>
            <a:xfrm>
              <a:off x="2003404" y="1829895"/>
              <a:ext cx="1919072" cy="546104"/>
              <a:chOff x="1800204" y="2998295"/>
              <a:chExt cx="1919072" cy="546104"/>
            </a:xfrm>
          </p:grpSpPr>
          <p:sp>
            <p:nvSpPr>
              <p:cNvPr id="23" name="矩形 22">
                <a:extLst>
                  <a:ext uri="{FF2B5EF4-FFF2-40B4-BE49-F238E27FC236}">
                    <a16:creationId xmlns:a16="http://schemas.microsoft.com/office/drawing/2014/main" id="{E16B2FC1-A374-4DB7-BB0E-DC8D361C68CB}"/>
                  </a:ext>
                </a:extLst>
              </p:cNvPr>
              <p:cNvSpPr/>
              <p:nvPr/>
            </p:nvSpPr>
            <p:spPr>
              <a:xfrm>
                <a:off x="1800204" y="2998295"/>
                <a:ext cx="1919072" cy="29800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latin typeface="微软雅黑" panose="020B0503020204020204" pitchFamily="34" charset="-122"/>
                    <a:ea typeface="微软雅黑" panose="020B0503020204020204" pitchFamily="34" charset="-122"/>
                    <a:cs typeface="微软雅黑"/>
                  </a:rPr>
                  <a:t>技术路线</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4" name="矩形 23">
                <a:extLst>
                  <a:ext uri="{FF2B5EF4-FFF2-40B4-BE49-F238E27FC236}">
                    <a16:creationId xmlns:a16="http://schemas.microsoft.com/office/drawing/2014/main" id="{674A6C2B-8441-4E4F-83F6-7C5DBE26D2F1}"/>
                  </a:ext>
                </a:extLst>
              </p:cNvPr>
              <p:cNvSpPr/>
              <p:nvPr/>
            </p:nvSpPr>
            <p:spPr>
              <a:xfrm>
                <a:off x="1800204" y="3386632"/>
                <a:ext cx="1133940" cy="157767"/>
              </a:xfrm>
              <a:prstGeom prst="rect">
                <a:avLst/>
              </a:prstGeom>
            </p:spPr>
            <p:txBody>
              <a:bodyPr wrap="none">
                <a:spAutoFit/>
              </a:bodyPr>
              <a:lstStyle/>
              <a:p>
                <a:pPr lvl="0">
                  <a:defRPr/>
                </a:pPr>
                <a:r>
                  <a:rPr lang="en-US" altLang="zh-CN" sz="1200" kern="0">
                    <a:latin typeface="微软雅黑" panose="020B0503020204020204" pitchFamily="34" charset="-122"/>
                    <a:ea typeface="微软雅黑" panose="020B0503020204020204" pitchFamily="34" charset="-122"/>
                  </a:rPr>
                  <a:t>TECHNICAL ROUTE</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6038B36A-6912-438E-9769-B8F9D4F90E61}"/>
                </a:ext>
              </a:extLst>
            </p:cNvPr>
            <p:cNvGrpSpPr/>
            <p:nvPr/>
          </p:nvGrpSpPr>
          <p:grpSpPr>
            <a:xfrm>
              <a:off x="1163945" y="1746259"/>
              <a:ext cx="866241" cy="720000"/>
              <a:chOff x="960745" y="2898038"/>
              <a:chExt cx="866241" cy="720000"/>
            </a:xfrm>
          </p:grpSpPr>
          <p:sp>
            <p:nvSpPr>
              <p:cNvPr id="21" name="矩形 20">
                <a:extLst>
                  <a:ext uri="{FF2B5EF4-FFF2-40B4-BE49-F238E27FC236}">
                    <a16:creationId xmlns:a16="http://schemas.microsoft.com/office/drawing/2014/main" id="{82AA3C1E-73E3-4D9B-B971-CB288C6FEA51}"/>
                  </a:ext>
                </a:extLst>
              </p:cNvPr>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a:extLst>
                  <a:ext uri="{FF2B5EF4-FFF2-40B4-BE49-F238E27FC236}">
                    <a16:creationId xmlns:a16="http://schemas.microsoft.com/office/drawing/2014/main" id="{A00B6AAE-75E3-42CE-8455-91F3EA8A5F21}"/>
                  </a:ext>
                </a:extLst>
              </p:cNvPr>
              <p:cNvSpPr/>
              <p:nvPr/>
            </p:nvSpPr>
            <p:spPr>
              <a:xfrm>
                <a:off x="960745" y="3058221"/>
                <a:ext cx="866241" cy="403181"/>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25" name="直接连接符 24">
            <a:extLst>
              <a:ext uri="{FF2B5EF4-FFF2-40B4-BE49-F238E27FC236}">
                <a16:creationId xmlns:a16="http://schemas.microsoft.com/office/drawing/2014/main" id="{798AFD26-742D-49CA-AEF0-406F42A45C72}"/>
              </a:ext>
            </a:extLst>
          </p:cNvPr>
          <p:cNvCxnSpPr/>
          <p:nvPr/>
        </p:nvCxnSpPr>
        <p:spPr>
          <a:xfrm>
            <a:off x="4250722" y="2383331"/>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38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a:latin typeface="微软雅黑" panose="020B0503020204020204" pitchFamily="34" charset="-122"/>
                <a:ea typeface="微软雅黑" panose="020B0503020204020204" pitchFamily="34" charset="-122"/>
                <a:cs typeface="微软雅黑"/>
              </a:rPr>
              <a:t>技术路线</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835759" cy="307777"/>
          </a:xfrm>
          <a:prstGeom prst="rect">
            <a:avLst/>
          </a:prstGeom>
        </p:spPr>
        <p:txBody>
          <a:bodyPr wrap="none">
            <a:spAutoFit/>
          </a:bodyPr>
          <a:lstStyle/>
          <a:p>
            <a:pPr lvl="0">
              <a:defRPr/>
            </a:pPr>
            <a:r>
              <a:rPr lang="en-US" altLang="zh-CN" sz="1400" kern="0">
                <a:latin typeface="微软雅黑" panose="020B0503020204020204" pitchFamily="34" charset="-122"/>
                <a:ea typeface="微软雅黑" panose="020B0503020204020204" pitchFamily="34" charset="-122"/>
              </a:rPr>
              <a:t>TECHNICAL ROUTE</a:t>
            </a:r>
            <a:endParaRPr kumimoji="1" lang="zh-CN" altLang="en-US" sz="1400" kern="0" dirty="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E8E8E559-3B15-4CF5-A162-5146F5C28046}"/>
              </a:ext>
            </a:extLst>
          </p:cNvPr>
          <p:cNvSpPr/>
          <p:nvPr/>
        </p:nvSpPr>
        <p:spPr>
          <a:xfrm>
            <a:off x="538916" y="1428741"/>
            <a:ext cx="1893554" cy="6015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前期准备</a:t>
            </a:r>
          </a:p>
        </p:txBody>
      </p:sp>
      <p:sp>
        <p:nvSpPr>
          <p:cNvPr id="58" name="矩形 57">
            <a:extLst>
              <a:ext uri="{FF2B5EF4-FFF2-40B4-BE49-F238E27FC236}">
                <a16:creationId xmlns:a16="http://schemas.microsoft.com/office/drawing/2014/main" id="{54F32591-1ADA-40C7-85C0-1E1B087A3523}"/>
              </a:ext>
            </a:extLst>
          </p:cNvPr>
          <p:cNvSpPr/>
          <p:nvPr/>
        </p:nvSpPr>
        <p:spPr>
          <a:xfrm>
            <a:off x="3520896" y="1428742"/>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可行性研究</a:t>
            </a:r>
          </a:p>
        </p:txBody>
      </p:sp>
      <p:sp>
        <p:nvSpPr>
          <p:cNvPr id="61" name="矩形 60">
            <a:extLst>
              <a:ext uri="{FF2B5EF4-FFF2-40B4-BE49-F238E27FC236}">
                <a16:creationId xmlns:a16="http://schemas.microsoft.com/office/drawing/2014/main" id="{5722762F-65E6-4B38-B87D-F98332DE7B02}"/>
              </a:ext>
            </a:extLst>
          </p:cNvPr>
          <p:cNvSpPr/>
          <p:nvPr/>
        </p:nvSpPr>
        <p:spPr>
          <a:xfrm>
            <a:off x="6502876" y="1428742"/>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功能规划</a:t>
            </a:r>
          </a:p>
        </p:txBody>
      </p:sp>
      <p:sp>
        <p:nvSpPr>
          <p:cNvPr id="62" name="矩形 61">
            <a:extLst>
              <a:ext uri="{FF2B5EF4-FFF2-40B4-BE49-F238E27FC236}">
                <a16:creationId xmlns:a16="http://schemas.microsoft.com/office/drawing/2014/main" id="{D12B3DF4-2099-4221-97CF-B2332EC55A8B}"/>
              </a:ext>
            </a:extLst>
          </p:cNvPr>
          <p:cNvSpPr/>
          <p:nvPr/>
        </p:nvSpPr>
        <p:spPr>
          <a:xfrm>
            <a:off x="9484856" y="1428742"/>
            <a:ext cx="1893554" cy="5895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任务划分</a:t>
            </a:r>
          </a:p>
        </p:txBody>
      </p:sp>
      <p:sp>
        <p:nvSpPr>
          <p:cNvPr id="63" name="矩形 62">
            <a:extLst>
              <a:ext uri="{FF2B5EF4-FFF2-40B4-BE49-F238E27FC236}">
                <a16:creationId xmlns:a16="http://schemas.microsoft.com/office/drawing/2014/main" id="{6A6A2F86-4A9F-45CF-A453-292DC84BBCE1}"/>
              </a:ext>
            </a:extLst>
          </p:cNvPr>
          <p:cNvSpPr/>
          <p:nvPr/>
        </p:nvSpPr>
        <p:spPr>
          <a:xfrm>
            <a:off x="2057362" y="2827422"/>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代码编写</a:t>
            </a:r>
          </a:p>
        </p:txBody>
      </p:sp>
      <p:sp>
        <p:nvSpPr>
          <p:cNvPr id="64" name="矩形 63">
            <a:extLst>
              <a:ext uri="{FF2B5EF4-FFF2-40B4-BE49-F238E27FC236}">
                <a16:creationId xmlns:a16="http://schemas.microsoft.com/office/drawing/2014/main" id="{7FA97BED-8187-4C43-B687-F666363193E4}"/>
              </a:ext>
            </a:extLst>
          </p:cNvPr>
          <p:cNvSpPr/>
          <p:nvPr/>
        </p:nvSpPr>
        <p:spPr>
          <a:xfrm>
            <a:off x="8033047" y="2827422"/>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环境搭建</a:t>
            </a:r>
          </a:p>
        </p:txBody>
      </p:sp>
      <p:sp>
        <p:nvSpPr>
          <p:cNvPr id="65" name="矩形 64">
            <a:extLst>
              <a:ext uri="{FF2B5EF4-FFF2-40B4-BE49-F238E27FC236}">
                <a16:creationId xmlns:a16="http://schemas.microsoft.com/office/drawing/2014/main" id="{B32CE284-8456-43A4-8D0E-8EF2E0C65CEB}"/>
              </a:ext>
            </a:extLst>
          </p:cNvPr>
          <p:cNvSpPr/>
          <p:nvPr/>
        </p:nvSpPr>
        <p:spPr>
          <a:xfrm>
            <a:off x="572920" y="4135439"/>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整合测试</a:t>
            </a:r>
          </a:p>
        </p:txBody>
      </p:sp>
      <p:sp>
        <p:nvSpPr>
          <p:cNvPr id="66" name="矩形 65">
            <a:extLst>
              <a:ext uri="{FF2B5EF4-FFF2-40B4-BE49-F238E27FC236}">
                <a16:creationId xmlns:a16="http://schemas.microsoft.com/office/drawing/2014/main" id="{BF970FAE-AA0B-4527-891E-BA6CF178A1C5}"/>
              </a:ext>
            </a:extLst>
          </p:cNvPr>
          <p:cNvSpPr/>
          <p:nvPr/>
        </p:nvSpPr>
        <p:spPr>
          <a:xfrm>
            <a:off x="5183227" y="4135439"/>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调整</a:t>
            </a:r>
          </a:p>
        </p:txBody>
      </p:sp>
      <p:sp>
        <p:nvSpPr>
          <p:cNvPr id="67" name="矩形 66">
            <a:extLst>
              <a:ext uri="{FF2B5EF4-FFF2-40B4-BE49-F238E27FC236}">
                <a16:creationId xmlns:a16="http://schemas.microsoft.com/office/drawing/2014/main" id="{97273734-DC4F-4A09-8B2C-063303F05DD2}"/>
              </a:ext>
            </a:extLst>
          </p:cNvPr>
          <p:cNvSpPr/>
          <p:nvPr/>
        </p:nvSpPr>
        <p:spPr>
          <a:xfrm>
            <a:off x="9518860" y="4135439"/>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文档编写</a:t>
            </a:r>
          </a:p>
        </p:txBody>
      </p:sp>
      <p:sp>
        <p:nvSpPr>
          <p:cNvPr id="68" name="矩形 67">
            <a:extLst>
              <a:ext uri="{FF2B5EF4-FFF2-40B4-BE49-F238E27FC236}">
                <a16:creationId xmlns:a16="http://schemas.microsoft.com/office/drawing/2014/main" id="{D28E4877-2BA4-4835-9C4D-40FB14648550}"/>
              </a:ext>
            </a:extLst>
          </p:cNvPr>
          <p:cNvSpPr/>
          <p:nvPr/>
        </p:nvSpPr>
        <p:spPr>
          <a:xfrm>
            <a:off x="5183227" y="5674895"/>
            <a:ext cx="1893554" cy="601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提交</a:t>
            </a:r>
          </a:p>
        </p:txBody>
      </p:sp>
      <p:cxnSp>
        <p:nvCxnSpPr>
          <p:cNvPr id="12" name="直接箭头连接符 11">
            <a:extLst>
              <a:ext uri="{FF2B5EF4-FFF2-40B4-BE49-F238E27FC236}">
                <a16:creationId xmlns:a16="http://schemas.microsoft.com/office/drawing/2014/main" id="{F9294D9F-6E5F-4F95-A094-8C9F95583C7F}"/>
              </a:ext>
            </a:extLst>
          </p:cNvPr>
          <p:cNvCxnSpPr>
            <a:stCxn id="6" idx="3"/>
            <a:endCxn id="58" idx="1"/>
          </p:cNvCxnSpPr>
          <p:nvPr/>
        </p:nvCxnSpPr>
        <p:spPr>
          <a:xfrm>
            <a:off x="2432470" y="1729530"/>
            <a:ext cx="1088426"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E25B182C-05C9-4904-893D-4466B328E700}"/>
              </a:ext>
            </a:extLst>
          </p:cNvPr>
          <p:cNvCxnSpPr>
            <a:stCxn id="58" idx="3"/>
            <a:endCxn id="61" idx="1"/>
          </p:cNvCxnSpPr>
          <p:nvPr/>
        </p:nvCxnSpPr>
        <p:spPr>
          <a:xfrm>
            <a:off x="5414450" y="1729531"/>
            <a:ext cx="108842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CE918BED-2F51-4833-BB50-E48F6703860F}"/>
              </a:ext>
            </a:extLst>
          </p:cNvPr>
          <p:cNvCxnSpPr>
            <a:stCxn id="61" idx="3"/>
            <a:endCxn id="62" idx="1"/>
          </p:cNvCxnSpPr>
          <p:nvPr/>
        </p:nvCxnSpPr>
        <p:spPr>
          <a:xfrm flipV="1">
            <a:off x="8396430" y="1723516"/>
            <a:ext cx="1088426" cy="601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97190986-0314-4463-B7D5-F763B1585E48}"/>
              </a:ext>
            </a:extLst>
          </p:cNvPr>
          <p:cNvCxnSpPr>
            <a:stCxn id="62" idx="2"/>
            <a:endCxn id="64" idx="0"/>
          </p:cNvCxnSpPr>
          <p:nvPr/>
        </p:nvCxnSpPr>
        <p:spPr>
          <a:xfrm flipH="1">
            <a:off x="8979824" y="2018289"/>
            <a:ext cx="1451809" cy="80913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3179583F-5F4F-4EEA-A5B6-23602195DFA5}"/>
              </a:ext>
            </a:extLst>
          </p:cNvPr>
          <p:cNvCxnSpPr>
            <a:stCxn id="64" idx="1"/>
            <a:endCxn id="63" idx="3"/>
          </p:cNvCxnSpPr>
          <p:nvPr/>
        </p:nvCxnSpPr>
        <p:spPr>
          <a:xfrm flipH="1">
            <a:off x="3950916" y="3128211"/>
            <a:ext cx="4082131"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 name="直接箭头连接符 27">
            <a:extLst>
              <a:ext uri="{FF2B5EF4-FFF2-40B4-BE49-F238E27FC236}">
                <a16:creationId xmlns:a16="http://schemas.microsoft.com/office/drawing/2014/main" id="{E9FFBD72-7FC1-40DC-B874-E666BBB57698}"/>
              </a:ext>
            </a:extLst>
          </p:cNvPr>
          <p:cNvCxnSpPr>
            <a:cxnSpLocks/>
            <a:stCxn id="63" idx="2"/>
            <a:endCxn id="65" idx="0"/>
          </p:cNvCxnSpPr>
          <p:nvPr/>
        </p:nvCxnSpPr>
        <p:spPr>
          <a:xfrm flipH="1">
            <a:off x="1519697" y="3429000"/>
            <a:ext cx="1484442" cy="70643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48AB05C0-CEEF-4E75-A3E6-7DFF55CED097}"/>
              </a:ext>
            </a:extLst>
          </p:cNvPr>
          <p:cNvCxnSpPr>
            <a:stCxn id="65" idx="3"/>
            <a:endCxn id="66" idx="1"/>
          </p:cNvCxnSpPr>
          <p:nvPr/>
        </p:nvCxnSpPr>
        <p:spPr>
          <a:xfrm>
            <a:off x="2466474" y="4436228"/>
            <a:ext cx="271675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50" name="直接箭头连接符 49">
            <a:extLst>
              <a:ext uri="{FF2B5EF4-FFF2-40B4-BE49-F238E27FC236}">
                <a16:creationId xmlns:a16="http://schemas.microsoft.com/office/drawing/2014/main" id="{389A8C79-FC52-4566-B9EF-9C9DCCCCEFD8}"/>
              </a:ext>
            </a:extLst>
          </p:cNvPr>
          <p:cNvCxnSpPr>
            <a:stCxn id="66" idx="3"/>
            <a:endCxn id="67" idx="1"/>
          </p:cNvCxnSpPr>
          <p:nvPr/>
        </p:nvCxnSpPr>
        <p:spPr>
          <a:xfrm>
            <a:off x="7076781" y="4436228"/>
            <a:ext cx="2442079"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52" name="直接箭头连接符 51">
            <a:extLst>
              <a:ext uri="{FF2B5EF4-FFF2-40B4-BE49-F238E27FC236}">
                <a16:creationId xmlns:a16="http://schemas.microsoft.com/office/drawing/2014/main" id="{A49687A7-9988-4D6E-95E9-F68A5DDDFC29}"/>
              </a:ext>
            </a:extLst>
          </p:cNvPr>
          <p:cNvCxnSpPr>
            <a:stCxn id="67" idx="2"/>
            <a:endCxn id="68" idx="3"/>
          </p:cNvCxnSpPr>
          <p:nvPr/>
        </p:nvCxnSpPr>
        <p:spPr>
          <a:xfrm flipH="1">
            <a:off x="7076781" y="4737017"/>
            <a:ext cx="3388856" cy="123866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00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18F5A175-31A5-4178-AE10-DBDBA96E1226}"/>
              </a:ext>
            </a:extLst>
          </p:cNvPr>
          <p:cNvGrpSpPr/>
          <p:nvPr/>
        </p:nvGrpSpPr>
        <p:grpSpPr>
          <a:xfrm>
            <a:off x="1168684" y="1765806"/>
            <a:ext cx="3888701" cy="1264141"/>
            <a:chOff x="1163945" y="1746259"/>
            <a:chExt cx="2758531" cy="720000"/>
          </a:xfrm>
        </p:grpSpPr>
        <p:grpSp>
          <p:nvGrpSpPr>
            <p:cNvPr id="19" name="组合 18">
              <a:extLst>
                <a:ext uri="{FF2B5EF4-FFF2-40B4-BE49-F238E27FC236}">
                  <a16:creationId xmlns:a16="http://schemas.microsoft.com/office/drawing/2014/main" id="{6E898F12-EA7A-4752-88E6-DFE967347A2F}"/>
                </a:ext>
              </a:extLst>
            </p:cNvPr>
            <p:cNvGrpSpPr/>
            <p:nvPr/>
          </p:nvGrpSpPr>
          <p:grpSpPr>
            <a:xfrm>
              <a:off x="2003404" y="1829895"/>
              <a:ext cx="1919072" cy="546104"/>
              <a:chOff x="1800204" y="2998295"/>
              <a:chExt cx="1919072" cy="546104"/>
            </a:xfrm>
          </p:grpSpPr>
          <p:sp>
            <p:nvSpPr>
              <p:cNvPr id="23" name="矩形 22">
                <a:extLst>
                  <a:ext uri="{FF2B5EF4-FFF2-40B4-BE49-F238E27FC236}">
                    <a16:creationId xmlns:a16="http://schemas.microsoft.com/office/drawing/2014/main" id="{E16B2FC1-A374-4DB7-BB0E-DC8D361C68CB}"/>
                  </a:ext>
                </a:extLst>
              </p:cNvPr>
              <p:cNvSpPr/>
              <p:nvPr/>
            </p:nvSpPr>
            <p:spPr>
              <a:xfrm>
                <a:off x="1800204" y="2998295"/>
                <a:ext cx="1919072" cy="29800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关键技术</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4" name="矩形 23">
                <a:extLst>
                  <a:ext uri="{FF2B5EF4-FFF2-40B4-BE49-F238E27FC236}">
                    <a16:creationId xmlns:a16="http://schemas.microsoft.com/office/drawing/2014/main" id="{674A6C2B-8441-4E4F-83F6-7C5DBE26D2F1}"/>
                  </a:ext>
                </a:extLst>
              </p:cNvPr>
              <p:cNvSpPr/>
              <p:nvPr/>
            </p:nvSpPr>
            <p:spPr>
              <a:xfrm>
                <a:off x="1800204" y="3386632"/>
                <a:ext cx="1195344" cy="157767"/>
              </a:xfrm>
              <a:prstGeom prst="rect">
                <a:avLst/>
              </a:prstGeom>
            </p:spPr>
            <p:txBody>
              <a:bodyPr wrap="none">
                <a:spAutoFit/>
              </a:bodyPr>
              <a:lstStyle/>
              <a:p>
                <a:pPr lvl="0">
                  <a:defRPr/>
                </a:pPr>
                <a:r>
                  <a:rPr lang="en-US" altLang="zh-CN" sz="1200" kern="0">
                    <a:latin typeface="微软雅黑" panose="020B0503020204020204" pitchFamily="34" charset="-122"/>
                    <a:ea typeface="微软雅黑" panose="020B0503020204020204" pitchFamily="34" charset="-122"/>
                  </a:rPr>
                  <a:t>KEY TECHNOLOGIES</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6038B36A-6912-438E-9769-B8F9D4F90E61}"/>
                </a:ext>
              </a:extLst>
            </p:cNvPr>
            <p:cNvGrpSpPr/>
            <p:nvPr/>
          </p:nvGrpSpPr>
          <p:grpSpPr>
            <a:xfrm>
              <a:off x="1163945" y="1746259"/>
              <a:ext cx="866241" cy="720000"/>
              <a:chOff x="960745" y="2898038"/>
              <a:chExt cx="866241" cy="720000"/>
            </a:xfrm>
          </p:grpSpPr>
          <p:sp>
            <p:nvSpPr>
              <p:cNvPr id="21" name="矩形 20">
                <a:extLst>
                  <a:ext uri="{FF2B5EF4-FFF2-40B4-BE49-F238E27FC236}">
                    <a16:creationId xmlns:a16="http://schemas.microsoft.com/office/drawing/2014/main" id="{82AA3C1E-73E3-4D9B-B971-CB288C6FEA51}"/>
                  </a:ext>
                </a:extLst>
              </p:cNvPr>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a:extLst>
                  <a:ext uri="{FF2B5EF4-FFF2-40B4-BE49-F238E27FC236}">
                    <a16:creationId xmlns:a16="http://schemas.microsoft.com/office/drawing/2014/main" id="{A00B6AAE-75E3-42CE-8455-91F3EA8A5F21}"/>
                  </a:ext>
                </a:extLst>
              </p:cNvPr>
              <p:cNvSpPr/>
              <p:nvPr/>
            </p:nvSpPr>
            <p:spPr>
              <a:xfrm>
                <a:off x="960745" y="3058221"/>
                <a:ext cx="866241" cy="403181"/>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25" name="直接连接符 24">
            <a:extLst>
              <a:ext uri="{FF2B5EF4-FFF2-40B4-BE49-F238E27FC236}">
                <a16:creationId xmlns:a16="http://schemas.microsoft.com/office/drawing/2014/main" id="{798AFD26-742D-49CA-AEF0-406F42A45C72}"/>
              </a:ext>
            </a:extLst>
          </p:cNvPr>
          <p:cNvCxnSpPr/>
          <p:nvPr/>
        </p:nvCxnSpPr>
        <p:spPr>
          <a:xfrm>
            <a:off x="4250722" y="2383331"/>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64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a:latin typeface="微软雅黑" panose="020B0503020204020204" pitchFamily="34" charset="-122"/>
                <a:ea typeface="微软雅黑" panose="020B0503020204020204" pitchFamily="34" charset="-122"/>
                <a:cs typeface="微软雅黑"/>
              </a:rPr>
              <a:t>关键技术</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939955" cy="307777"/>
          </a:xfrm>
          <a:prstGeom prst="rect">
            <a:avLst/>
          </a:prstGeom>
        </p:spPr>
        <p:txBody>
          <a:bodyPr wrap="none">
            <a:spAutoFit/>
          </a:bodyPr>
          <a:lstStyle/>
          <a:p>
            <a:pPr lvl="0">
              <a:defRPr/>
            </a:pPr>
            <a:r>
              <a:rPr lang="en-US" altLang="zh-CN" sz="1400" kern="0">
                <a:latin typeface="微软雅黑" panose="020B0503020204020204" pitchFamily="34" charset="-122"/>
                <a:ea typeface="微软雅黑" panose="020B0503020204020204" pitchFamily="34" charset="-122"/>
              </a:rPr>
              <a:t>KEY TECHNOLOGIES</a:t>
            </a:r>
            <a:endParaRPr kumimoji="1" lang="zh-CN" altLang="en-US" sz="1400" kern="0" dirty="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58" name="Freeform 22">
            <a:extLst>
              <a:ext uri="{FF2B5EF4-FFF2-40B4-BE49-F238E27FC236}">
                <a16:creationId xmlns:a16="http://schemas.microsoft.com/office/drawing/2014/main" id="{FBFB64B5-F2FD-4229-A625-6DA5DA4ECDB4}"/>
              </a:ext>
            </a:extLst>
          </p:cNvPr>
          <p:cNvSpPr>
            <a:spLocks noEditPoints="1"/>
          </p:cNvSpPr>
          <p:nvPr/>
        </p:nvSpPr>
        <p:spPr bwMode="auto">
          <a:xfrm>
            <a:off x="876153" y="3169403"/>
            <a:ext cx="1025478" cy="1025478"/>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50B60129-62B0-46FD-A5AB-112340DB1970}"/>
              </a:ext>
            </a:extLst>
          </p:cNvPr>
          <p:cNvSpPr txBox="1"/>
          <p:nvPr/>
        </p:nvSpPr>
        <p:spPr>
          <a:xfrm>
            <a:off x="3206416" y="2241311"/>
            <a:ext cx="1161047" cy="369332"/>
          </a:xfrm>
          <a:prstGeom prst="rect">
            <a:avLst/>
          </a:prstGeom>
          <a:noFill/>
        </p:spPr>
        <p:txBody>
          <a:bodyPr wrap="square" rtlCol="0">
            <a:spAutoFit/>
          </a:bodyPr>
          <a:lstStyle/>
          <a:p>
            <a:r>
              <a:rPr lang="zh-CN" altLang="en-US" b="1">
                <a:latin typeface="等线 Light" panose="02010600030101010101" pitchFamily="2" charset="-122"/>
                <a:ea typeface="等线 Light" panose="02010600030101010101" pitchFamily="2" charset="-122"/>
              </a:rPr>
              <a:t>机器学习</a:t>
            </a:r>
          </a:p>
        </p:txBody>
      </p:sp>
      <p:sp>
        <p:nvSpPr>
          <p:cNvPr id="11" name="文本框 10">
            <a:extLst>
              <a:ext uri="{FF2B5EF4-FFF2-40B4-BE49-F238E27FC236}">
                <a16:creationId xmlns:a16="http://schemas.microsoft.com/office/drawing/2014/main" id="{864348FA-75A9-4D40-B738-96158A5BA1CD}"/>
              </a:ext>
            </a:extLst>
          </p:cNvPr>
          <p:cNvSpPr txBox="1"/>
          <p:nvPr/>
        </p:nvSpPr>
        <p:spPr>
          <a:xfrm>
            <a:off x="3206416" y="4552156"/>
            <a:ext cx="1161047" cy="369332"/>
          </a:xfrm>
          <a:prstGeom prst="rect">
            <a:avLst/>
          </a:prstGeom>
          <a:noFill/>
        </p:spPr>
        <p:txBody>
          <a:bodyPr wrap="square" rtlCol="0">
            <a:spAutoFit/>
          </a:bodyPr>
          <a:lstStyle/>
          <a:p>
            <a:r>
              <a:rPr lang="zh-CN" altLang="en-US" b="1">
                <a:latin typeface="等线 Light" panose="02010600030101010101" pitchFamily="2" charset="-122"/>
                <a:ea typeface="等线 Light" panose="02010600030101010101" pitchFamily="2" charset="-122"/>
              </a:rPr>
              <a:t>图像识别</a:t>
            </a:r>
          </a:p>
        </p:txBody>
      </p:sp>
      <p:sp>
        <p:nvSpPr>
          <p:cNvPr id="12" name="减号 11">
            <a:extLst>
              <a:ext uri="{FF2B5EF4-FFF2-40B4-BE49-F238E27FC236}">
                <a16:creationId xmlns:a16="http://schemas.microsoft.com/office/drawing/2014/main" id="{D7ADEC5B-0AFE-4AD0-B3E4-BC1D8455BEC0}"/>
              </a:ext>
            </a:extLst>
          </p:cNvPr>
          <p:cNvSpPr/>
          <p:nvPr/>
        </p:nvSpPr>
        <p:spPr>
          <a:xfrm>
            <a:off x="4174957" y="2239432"/>
            <a:ext cx="2394284" cy="369332"/>
          </a:xfrm>
          <a:prstGeom prst="mathMinu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06D61D54-AC72-42F2-A1B3-9A9D47427018}"/>
              </a:ext>
            </a:extLst>
          </p:cNvPr>
          <p:cNvSpPr txBox="1"/>
          <p:nvPr/>
        </p:nvSpPr>
        <p:spPr>
          <a:xfrm>
            <a:off x="6713621" y="1823933"/>
            <a:ext cx="4319337" cy="1200329"/>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小车的智能识别是通过机器学习模型将拍摄到的图像与训练结果进行比对的结果</a:t>
            </a:r>
            <a:r>
              <a:rPr lang="en-US" altLang="zh-CN">
                <a:latin typeface="微软雅黑 Light" panose="020B0502040204020203" pitchFamily="34" charset="-122"/>
                <a:ea typeface="微软雅黑 Light" panose="020B0502040204020203" pitchFamily="34" charset="-122"/>
              </a:rPr>
              <a:t>,</a:t>
            </a:r>
            <a:r>
              <a:rPr lang="zh-CN" altLang="en-US">
                <a:latin typeface="微软雅黑 Light" panose="020B0502040204020203" pitchFamily="34" charset="-122"/>
                <a:ea typeface="微软雅黑 Light" panose="020B0502040204020203" pitchFamily="34" charset="-122"/>
              </a:rPr>
              <a:t>所以机器学习模型的质量直接影响到了小车最后能否实现路标识别</a:t>
            </a:r>
          </a:p>
        </p:txBody>
      </p:sp>
      <p:sp>
        <p:nvSpPr>
          <p:cNvPr id="61" name="减号 60">
            <a:extLst>
              <a:ext uri="{FF2B5EF4-FFF2-40B4-BE49-F238E27FC236}">
                <a16:creationId xmlns:a16="http://schemas.microsoft.com/office/drawing/2014/main" id="{9F473E51-D60C-413C-B22D-CBEA83406C47}"/>
              </a:ext>
            </a:extLst>
          </p:cNvPr>
          <p:cNvSpPr/>
          <p:nvPr/>
        </p:nvSpPr>
        <p:spPr>
          <a:xfrm>
            <a:off x="4174957" y="4552156"/>
            <a:ext cx="2394284" cy="369332"/>
          </a:xfrm>
          <a:prstGeom prst="mathMinu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2B38B617-F604-4343-8CD9-553E971D3D06}"/>
              </a:ext>
            </a:extLst>
          </p:cNvPr>
          <p:cNvSpPr txBox="1"/>
          <p:nvPr/>
        </p:nvSpPr>
        <p:spPr>
          <a:xfrm>
            <a:off x="6569241" y="4136657"/>
            <a:ext cx="4319337" cy="1200329"/>
          </a:xfrm>
          <a:prstGeom prst="rect">
            <a:avLst/>
          </a:prstGeom>
          <a:noFill/>
        </p:spPr>
        <p:txBody>
          <a:bodyPr wrap="square" rtlCol="0">
            <a:spAutoFit/>
          </a:bodyPr>
          <a:lstStyle/>
          <a:p>
            <a:r>
              <a:rPr lang="zh-CN" altLang="en-US">
                <a:latin typeface="微软雅黑 Light" panose="020B0502040204020203" pitchFamily="34" charset="-122"/>
                <a:ea typeface="微软雅黑 Light" panose="020B0502040204020203" pitchFamily="34" charset="-122"/>
              </a:rPr>
              <a:t>小车运行时的机器学习模型的输入是前部分图像识别哦结果</a:t>
            </a:r>
            <a:r>
              <a:rPr lang="en-US" altLang="zh-CN">
                <a:latin typeface="微软雅黑 Light" panose="020B0502040204020203" pitchFamily="34" charset="-122"/>
                <a:ea typeface="微软雅黑 Light" panose="020B0502040204020203" pitchFamily="34" charset="-122"/>
              </a:rPr>
              <a:t>,</a:t>
            </a:r>
            <a:r>
              <a:rPr lang="zh-CN" altLang="en-US">
                <a:latin typeface="微软雅黑 Light" panose="020B0502040204020203" pitchFamily="34" charset="-122"/>
                <a:ea typeface="微软雅黑 Light" panose="020B0502040204020203" pitchFamily="34" charset="-122"/>
              </a:rPr>
              <a:t>能否有效的识别到对象以及合理的对图像进行预处理</a:t>
            </a:r>
            <a:r>
              <a:rPr lang="en-US" altLang="zh-CN">
                <a:latin typeface="微软雅黑 Light" panose="020B0502040204020203" pitchFamily="34" charset="-122"/>
                <a:ea typeface="微软雅黑 Light" panose="020B0502040204020203" pitchFamily="34" charset="-122"/>
              </a:rPr>
              <a:t>(</a:t>
            </a:r>
            <a:r>
              <a:rPr lang="zh-CN" altLang="en-US">
                <a:latin typeface="微软雅黑 Light" panose="020B0502040204020203" pitchFamily="34" charset="-122"/>
                <a:ea typeface="微软雅黑 Light" panose="020B0502040204020203" pitchFamily="34" charset="-122"/>
              </a:rPr>
              <a:t>像素</a:t>
            </a:r>
            <a:r>
              <a:rPr lang="en-US" altLang="zh-CN">
                <a:latin typeface="微软雅黑 Light" panose="020B0502040204020203" pitchFamily="34" charset="-122"/>
                <a:ea typeface="微软雅黑 Light" panose="020B0502040204020203" pitchFamily="34" charset="-122"/>
              </a:rPr>
              <a:t>)</a:t>
            </a:r>
            <a:r>
              <a:rPr lang="zh-CN" altLang="en-US">
                <a:latin typeface="微软雅黑 Light" panose="020B0502040204020203" pitchFamily="34" charset="-122"/>
                <a:ea typeface="微软雅黑 Light" panose="020B0502040204020203" pitchFamily="34" charset="-122"/>
              </a:rPr>
              <a:t>，直接关系到了机器学习模型的判断结果</a:t>
            </a:r>
          </a:p>
        </p:txBody>
      </p:sp>
      <p:sp>
        <p:nvSpPr>
          <p:cNvPr id="63" name="减号 62">
            <a:extLst>
              <a:ext uri="{FF2B5EF4-FFF2-40B4-BE49-F238E27FC236}">
                <a16:creationId xmlns:a16="http://schemas.microsoft.com/office/drawing/2014/main" id="{2A10DBBF-D2CA-4BFC-B066-BBDE9B601115}"/>
              </a:ext>
            </a:extLst>
          </p:cNvPr>
          <p:cNvSpPr/>
          <p:nvPr/>
        </p:nvSpPr>
        <p:spPr>
          <a:xfrm rot="20512343">
            <a:off x="1848528" y="2572740"/>
            <a:ext cx="1520216" cy="369332"/>
          </a:xfrm>
          <a:prstGeom prst="mathMinu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64" name="减号 63">
            <a:extLst>
              <a:ext uri="{FF2B5EF4-FFF2-40B4-BE49-F238E27FC236}">
                <a16:creationId xmlns:a16="http://schemas.microsoft.com/office/drawing/2014/main" id="{339BEEF5-BAEB-4F3C-89A7-158E50BA8680}"/>
              </a:ext>
            </a:extLst>
          </p:cNvPr>
          <p:cNvSpPr/>
          <p:nvPr/>
        </p:nvSpPr>
        <p:spPr>
          <a:xfrm rot="1199812">
            <a:off x="1848527" y="4319607"/>
            <a:ext cx="1520216" cy="369332"/>
          </a:xfrm>
          <a:prstGeom prst="mathMinu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944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18F5A175-31A5-4178-AE10-DBDBA96E1226}"/>
              </a:ext>
            </a:extLst>
          </p:cNvPr>
          <p:cNvGrpSpPr/>
          <p:nvPr/>
        </p:nvGrpSpPr>
        <p:grpSpPr>
          <a:xfrm>
            <a:off x="1168684" y="1765806"/>
            <a:ext cx="3888701" cy="1264141"/>
            <a:chOff x="1163945" y="1746259"/>
            <a:chExt cx="2758531" cy="720000"/>
          </a:xfrm>
        </p:grpSpPr>
        <p:grpSp>
          <p:nvGrpSpPr>
            <p:cNvPr id="19" name="组合 18">
              <a:extLst>
                <a:ext uri="{FF2B5EF4-FFF2-40B4-BE49-F238E27FC236}">
                  <a16:creationId xmlns:a16="http://schemas.microsoft.com/office/drawing/2014/main" id="{6E898F12-EA7A-4752-88E6-DFE967347A2F}"/>
                </a:ext>
              </a:extLst>
            </p:cNvPr>
            <p:cNvGrpSpPr/>
            <p:nvPr/>
          </p:nvGrpSpPr>
          <p:grpSpPr>
            <a:xfrm>
              <a:off x="2003404" y="1829895"/>
              <a:ext cx="1919072" cy="546104"/>
              <a:chOff x="1800204" y="2998295"/>
              <a:chExt cx="1919072" cy="546104"/>
            </a:xfrm>
          </p:grpSpPr>
          <p:sp>
            <p:nvSpPr>
              <p:cNvPr id="23" name="矩形 22">
                <a:extLst>
                  <a:ext uri="{FF2B5EF4-FFF2-40B4-BE49-F238E27FC236}">
                    <a16:creationId xmlns:a16="http://schemas.microsoft.com/office/drawing/2014/main" id="{E16B2FC1-A374-4DB7-BB0E-DC8D361C68CB}"/>
                  </a:ext>
                </a:extLst>
              </p:cNvPr>
              <p:cNvSpPr/>
              <p:nvPr/>
            </p:nvSpPr>
            <p:spPr>
              <a:xfrm>
                <a:off x="1800204" y="2998295"/>
                <a:ext cx="1919072" cy="29800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项目过程</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4" name="矩形 23">
                <a:extLst>
                  <a:ext uri="{FF2B5EF4-FFF2-40B4-BE49-F238E27FC236}">
                    <a16:creationId xmlns:a16="http://schemas.microsoft.com/office/drawing/2014/main" id="{674A6C2B-8441-4E4F-83F6-7C5DBE26D2F1}"/>
                  </a:ext>
                </a:extLst>
              </p:cNvPr>
              <p:cNvSpPr/>
              <p:nvPr/>
            </p:nvSpPr>
            <p:spPr>
              <a:xfrm>
                <a:off x="1800204" y="3386632"/>
                <a:ext cx="616549" cy="157767"/>
              </a:xfrm>
              <a:prstGeom prst="rect">
                <a:avLst/>
              </a:prstGeom>
            </p:spPr>
            <p:txBody>
              <a:bodyPr wrap="none">
                <a:spAutoFit/>
              </a:bodyPr>
              <a:lstStyle/>
              <a:p>
                <a:pPr lvl="0">
                  <a:defRPr/>
                </a:pPr>
                <a:r>
                  <a:rPr lang="en-US" altLang="zh-CN" sz="1200" kern="0">
                    <a:latin typeface="微软雅黑" panose="020B0503020204020204" pitchFamily="34" charset="-122"/>
                    <a:ea typeface="微软雅黑" panose="020B0503020204020204" pitchFamily="34" charset="-122"/>
                  </a:rPr>
                  <a:t>PROCESS</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6038B36A-6912-438E-9769-B8F9D4F90E61}"/>
                </a:ext>
              </a:extLst>
            </p:cNvPr>
            <p:cNvGrpSpPr/>
            <p:nvPr/>
          </p:nvGrpSpPr>
          <p:grpSpPr>
            <a:xfrm>
              <a:off x="1163945" y="1746259"/>
              <a:ext cx="866241" cy="720000"/>
              <a:chOff x="960745" y="2898038"/>
              <a:chExt cx="866241" cy="720000"/>
            </a:xfrm>
          </p:grpSpPr>
          <p:sp>
            <p:nvSpPr>
              <p:cNvPr id="21" name="矩形 20">
                <a:extLst>
                  <a:ext uri="{FF2B5EF4-FFF2-40B4-BE49-F238E27FC236}">
                    <a16:creationId xmlns:a16="http://schemas.microsoft.com/office/drawing/2014/main" id="{82AA3C1E-73E3-4D9B-B971-CB288C6FEA51}"/>
                  </a:ext>
                </a:extLst>
              </p:cNvPr>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a:extLst>
                  <a:ext uri="{FF2B5EF4-FFF2-40B4-BE49-F238E27FC236}">
                    <a16:creationId xmlns:a16="http://schemas.microsoft.com/office/drawing/2014/main" id="{A00B6AAE-75E3-42CE-8455-91F3EA8A5F21}"/>
                  </a:ext>
                </a:extLst>
              </p:cNvPr>
              <p:cNvSpPr/>
              <p:nvPr/>
            </p:nvSpPr>
            <p:spPr>
              <a:xfrm>
                <a:off x="960745" y="3058221"/>
                <a:ext cx="866241" cy="403181"/>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25" name="直接连接符 24">
            <a:extLst>
              <a:ext uri="{FF2B5EF4-FFF2-40B4-BE49-F238E27FC236}">
                <a16:creationId xmlns:a16="http://schemas.microsoft.com/office/drawing/2014/main" id="{798AFD26-742D-49CA-AEF0-406F42A45C72}"/>
              </a:ext>
            </a:extLst>
          </p:cNvPr>
          <p:cNvCxnSpPr/>
          <p:nvPr/>
        </p:nvCxnSpPr>
        <p:spPr>
          <a:xfrm>
            <a:off x="4250722" y="2383331"/>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91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1018798" y="4642124"/>
            <a:ext cx="10642972" cy="614595"/>
            <a:chOff x="1286979" y="3011613"/>
            <a:chExt cx="7857024" cy="453717"/>
          </a:xfrm>
        </p:grpSpPr>
        <p:cxnSp>
          <p:nvCxnSpPr>
            <p:cNvPr id="90" name="肘形连接符 89"/>
            <p:cNvCxnSpPr>
              <a:cxnSpLocks/>
            </p:cNvCxnSpPr>
            <p:nvPr/>
          </p:nvCxnSpPr>
          <p:spPr>
            <a:xfrm rot="16200000" flipH="1">
              <a:off x="1513249" y="2907200"/>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183809" y="2575425"/>
            <a:ext cx="1785690" cy="2231761"/>
            <a:chOff x="714039" y="1612900"/>
            <a:chExt cx="1785690" cy="2231761"/>
          </a:xfrm>
        </p:grpSpPr>
        <p:sp>
          <p:nvSpPr>
            <p:cNvPr id="86" name="任意多边形 85"/>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项目</a:t>
            </a: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过程</a:t>
            </a:r>
          </a:p>
        </p:txBody>
      </p:sp>
      <p:sp>
        <p:nvSpPr>
          <p:cNvPr id="16" name="矩形 15"/>
          <p:cNvSpPr/>
          <p:nvPr/>
        </p:nvSpPr>
        <p:spPr>
          <a:xfrm>
            <a:off x="1734830" y="207466"/>
            <a:ext cx="178606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MAKING PROCESS</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0721894-BFFC-456C-8569-12E5BA385ACB}"/>
              </a:ext>
            </a:extLst>
          </p:cNvPr>
          <p:cNvGrpSpPr/>
          <p:nvPr/>
        </p:nvGrpSpPr>
        <p:grpSpPr>
          <a:xfrm>
            <a:off x="9446226" y="3645374"/>
            <a:ext cx="2277325" cy="1428748"/>
            <a:chOff x="8922061" y="2803164"/>
            <a:chExt cx="2277325" cy="1428748"/>
          </a:xfrm>
        </p:grpSpPr>
        <p:grpSp>
          <p:nvGrpSpPr>
            <p:cNvPr id="5" name="组合 4"/>
            <p:cNvGrpSpPr/>
            <p:nvPr/>
          </p:nvGrpSpPr>
          <p:grpSpPr>
            <a:xfrm>
              <a:off x="9790402" y="3367912"/>
              <a:ext cx="864000" cy="864000"/>
              <a:chOff x="3766243" y="3247597"/>
              <a:chExt cx="864000" cy="864000"/>
            </a:xfrm>
          </p:grpSpPr>
          <p:sp>
            <p:nvSpPr>
              <p:cNvPr id="92" name="椭圆 91"/>
              <p:cNvSpPr/>
              <p:nvPr/>
            </p:nvSpPr>
            <p:spPr>
              <a:xfrm>
                <a:off x="376624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0" name="矩形 99"/>
              <p:cNvSpPr/>
              <p:nvPr/>
            </p:nvSpPr>
            <p:spPr>
              <a:xfrm>
                <a:off x="379019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1.12</a:t>
                </a:r>
                <a:endParaRPr lang="zh-CN" altLang="en-US" dirty="0">
                  <a:solidFill>
                    <a:schemeClr val="bg1"/>
                  </a:solidFill>
                </a:endParaRPr>
              </a:p>
            </p:txBody>
          </p:sp>
        </p:grpSp>
        <p:sp>
          <p:nvSpPr>
            <p:cNvPr id="106" name="矩形 105"/>
            <p:cNvSpPr/>
            <p:nvPr/>
          </p:nvSpPr>
          <p:spPr>
            <a:xfrm>
              <a:off x="8922061" y="2803164"/>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a:ea typeface="微软雅黑" charset="0"/>
                </a:rPr>
                <a:t>1</a:t>
              </a:r>
              <a:r>
                <a:rPr lang="zh-CN" altLang="en-US" b="1">
                  <a:latin typeface="微软雅黑" pitchFamily="34" charset="-122"/>
                  <a:ea typeface="微软雅黑" pitchFamily="34" charset="-122"/>
                </a:rPr>
                <a:t>：提出设想</a:t>
              </a:r>
              <a:endParaRPr lang="zh-CN" altLang="en-US" b="1" dirty="0"/>
            </a:p>
          </p:txBody>
        </p:sp>
      </p:grpSp>
      <p:grpSp>
        <p:nvGrpSpPr>
          <p:cNvPr id="8" name="组合 7">
            <a:extLst>
              <a:ext uri="{FF2B5EF4-FFF2-40B4-BE49-F238E27FC236}">
                <a16:creationId xmlns:a16="http://schemas.microsoft.com/office/drawing/2014/main" id="{5BCDAB60-B871-4CD8-9CA0-D26E865C4DD1}"/>
              </a:ext>
            </a:extLst>
          </p:cNvPr>
          <p:cNvGrpSpPr/>
          <p:nvPr/>
        </p:nvGrpSpPr>
        <p:grpSpPr>
          <a:xfrm>
            <a:off x="7867296" y="4210122"/>
            <a:ext cx="2277325" cy="1498022"/>
            <a:chOff x="6931692" y="3367912"/>
            <a:chExt cx="2277325" cy="1498022"/>
          </a:xfrm>
        </p:grpSpPr>
        <p:grpSp>
          <p:nvGrpSpPr>
            <p:cNvPr id="4" name="组合 3"/>
            <p:cNvGrpSpPr/>
            <p:nvPr/>
          </p:nvGrpSpPr>
          <p:grpSpPr>
            <a:xfrm>
              <a:off x="7670570" y="3367912"/>
              <a:ext cx="864000" cy="864000"/>
              <a:chOff x="6001948" y="3247597"/>
              <a:chExt cx="864000" cy="864000"/>
            </a:xfrm>
          </p:grpSpPr>
          <p:sp>
            <p:nvSpPr>
              <p:cNvPr id="93" name="椭圆 92"/>
              <p:cNvSpPr/>
              <p:nvPr/>
            </p:nvSpPr>
            <p:spPr>
              <a:xfrm>
                <a:off x="6001948"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100"/>
              <p:cNvSpPr/>
              <p:nvPr/>
            </p:nvSpPr>
            <p:spPr>
              <a:xfrm>
                <a:off x="6025896"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1.15</a:t>
                </a:r>
                <a:endParaRPr lang="zh-CN" altLang="en-US" dirty="0">
                  <a:solidFill>
                    <a:schemeClr val="bg1"/>
                  </a:solidFill>
                </a:endParaRPr>
              </a:p>
            </p:txBody>
          </p:sp>
        </p:grpSp>
        <p:sp>
          <p:nvSpPr>
            <p:cNvPr id="30" name="矩形 29"/>
            <p:cNvSpPr/>
            <p:nvPr/>
          </p:nvSpPr>
          <p:spPr>
            <a:xfrm>
              <a:off x="6931692" y="4496602"/>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a:ea typeface="微软雅黑" charset="0"/>
                </a:rPr>
                <a:t>2</a:t>
              </a:r>
              <a:r>
                <a:rPr lang="zh-CN" altLang="en-US" b="1">
                  <a:latin typeface="微软雅黑" pitchFamily="34" charset="-122"/>
                  <a:ea typeface="微软雅黑" pitchFamily="34" charset="-122"/>
                </a:rPr>
                <a:t>：环境搭建</a:t>
              </a:r>
              <a:endParaRPr lang="zh-CN" altLang="en-US" b="1" dirty="0"/>
            </a:p>
          </p:txBody>
        </p:sp>
      </p:grpSp>
      <p:grpSp>
        <p:nvGrpSpPr>
          <p:cNvPr id="10" name="组合 9">
            <a:extLst>
              <a:ext uri="{FF2B5EF4-FFF2-40B4-BE49-F238E27FC236}">
                <a16:creationId xmlns:a16="http://schemas.microsoft.com/office/drawing/2014/main" id="{4501F496-3ADA-4D57-91CA-3C88F429590D}"/>
              </a:ext>
            </a:extLst>
          </p:cNvPr>
          <p:cNvGrpSpPr/>
          <p:nvPr/>
        </p:nvGrpSpPr>
        <p:grpSpPr>
          <a:xfrm>
            <a:off x="4364701" y="4210122"/>
            <a:ext cx="2277325" cy="1498022"/>
            <a:chOff x="2457477" y="3367912"/>
            <a:chExt cx="2277325" cy="1498022"/>
          </a:xfrm>
        </p:grpSpPr>
        <p:grpSp>
          <p:nvGrpSpPr>
            <p:cNvPr id="2" name="组合 1"/>
            <p:cNvGrpSpPr/>
            <p:nvPr/>
          </p:nvGrpSpPr>
          <p:grpSpPr>
            <a:xfrm>
              <a:off x="3054808" y="3367912"/>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1.20</a:t>
                </a:r>
                <a:endParaRPr lang="zh-CN" altLang="en-US" dirty="0">
                  <a:solidFill>
                    <a:schemeClr val="bg1"/>
                  </a:solidFill>
                </a:endParaRPr>
              </a:p>
            </p:txBody>
          </p:sp>
        </p:grpSp>
        <p:sp>
          <p:nvSpPr>
            <p:cNvPr id="32" name="矩形 31"/>
            <p:cNvSpPr/>
            <p:nvPr/>
          </p:nvSpPr>
          <p:spPr>
            <a:xfrm>
              <a:off x="2457477" y="4496602"/>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a:ea typeface="微软雅黑" charset="0"/>
                </a:rPr>
                <a:t>4</a:t>
              </a:r>
              <a:r>
                <a:rPr lang="zh-CN" altLang="en-US" b="1">
                  <a:latin typeface="微软雅黑" pitchFamily="34" charset="-122"/>
                  <a:ea typeface="微软雅黑" pitchFamily="34" charset="-122"/>
                </a:rPr>
                <a:t>：整合测试</a:t>
              </a:r>
              <a:endParaRPr lang="zh-CN" altLang="en-US" b="1" dirty="0"/>
            </a:p>
          </p:txBody>
        </p:sp>
      </p:grpSp>
      <p:grpSp>
        <p:nvGrpSpPr>
          <p:cNvPr id="9" name="组合 8">
            <a:extLst>
              <a:ext uri="{FF2B5EF4-FFF2-40B4-BE49-F238E27FC236}">
                <a16:creationId xmlns:a16="http://schemas.microsoft.com/office/drawing/2014/main" id="{65CDBA74-76F8-46C2-9D20-A10CB42E4D29}"/>
              </a:ext>
            </a:extLst>
          </p:cNvPr>
          <p:cNvGrpSpPr/>
          <p:nvPr/>
        </p:nvGrpSpPr>
        <p:grpSpPr>
          <a:xfrm>
            <a:off x="6056930" y="3645374"/>
            <a:ext cx="2277325" cy="1428748"/>
            <a:chOff x="4697626" y="2803164"/>
            <a:chExt cx="2277325" cy="1428748"/>
          </a:xfrm>
        </p:grpSpPr>
        <p:grpSp>
          <p:nvGrpSpPr>
            <p:cNvPr id="3" name="组合 2"/>
            <p:cNvGrpSpPr/>
            <p:nvPr/>
          </p:nvGrpSpPr>
          <p:grpSpPr>
            <a:xfrm>
              <a:off x="5428721" y="3367912"/>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1.17</a:t>
                </a:r>
                <a:endParaRPr lang="zh-CN" altLang="en-US" dirty="0">
                  <a:solidFill>
                    <a:schemeClr val="bg1"/>
                  </a:solidFill>
                </a:endParaRPr>
              </a:p>
            </p:txBody>
          </p:sp>
        </p:grpSp>
        <p:sp>
          <p:nvSpPr>
            <p:cNvPr id="34" name="矩形 33"/>
            <p:cNvSpPr/>
            <p:nvPr/>
          </p:nvSpPr>
          <p:spPr>
            <a:xfrm>
              <a:off x="4697626" y="2803164"/>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a:ea typeface="微软雅黑" charset="0"/>
                </a:rPr>
                <a:t>3</a:t>
              </a:r>
              <a:r>
                <a:rPr lang="zh-CN" altLang="en-US" b="1">
                  <a:latin typeface="微软雅黑" pitchFamily="34" charset="-122"/>
                  <a:ea typeface="微软雅黑" pitchFamily="34" charset="-122"/>
                </a:rPr>
                <a:t>：代码编写</a:t>
              </a:r>
              <a:endParaRPr lang="zh-CN" altLang="en-US" b="1" dirty="0"/>
            </a:p>
          </p:txBody>
        </p:sp>
      </p:grpSp>
      <p:grpSp>
        <p:nvGrpSpPr>
          <p:cNvPr id="36" name="组合 35"/>
          <p:cNvGrpSpPr/>
          <p:nvPr/>
        </p:nvGrpSpPr>
        <p:grpSpPr>
          <a:xfrm>
            <a:off x="690075" y="2953118"/>
            <a:ext cx="774518" cy="959639"/>
            <a:chOff x="5894388" y="4665663"/>
            <a:chExt cx="903288" cy="1119187"/>
          </a:xfrm>
          <a:solidFill>
            <a:schemeClr val="accent2"/>
          </a:solidFill>
        </p:grpSpPr>
        <p:sp>
          <p:nvSpPr>
            <p:cNvPr id="37"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a:extLst>
              <a:ext uri="{FF2B5EF4-FFF2-40B4-BE49-F238E27FC236}">
                <a16:creationId xmlns:a16="http://schemas.microsoft.com/office/drawing/2014/main" id="{D9595F75-DA5A-4EB0-A9C5-B43A4874E177}"/>
              </a:ext>
            </a:extLst>
          </p:cNvPr>
          <p:cNvGrpSpPr/>
          <p:nvPr/>
        </p:nvGrpSpPr>
        <p:grpSpPr>
          <a:xfrm>
            <a:off x="2326709" y="3645963"/>
            <a:ext cx="2277325" cy="1428159"/>
            <a:chOff x="4716040" y="2803753"/>
            <a:chExt cx="2277325" cy="1428159"/>
          </a:xfrm>
        </p:grpSpPr>
        <p:grpSp>
          <p:nvGrpSpPr>
            <p:cNvPr id="56" name="组合 55">
              <a:extLst>
                <a:ext uri="{FF2B5EF4-FFF2-40B4-BE49-F238E27FC236}">
                  <a16:creationId xmlns:a16="http://schemas.microsoft.com/office/drawing/2014/main" id="{D2D3B736-2432-4B2F-BBAD-EBF5202259C7}"/>
                </a:ext>
              </a:extLst>
            </p:cNvPr>
            <p:cNvGrpSpPr/>
            <p:nvPr/>
          </p:nvGrpSpPr>
          <p:grpSpPr>
            <a:xfrm>
              <a:off x="5428721" y="3367912"/>
              <a:ext cx="864000" cy="864000"/>
              <a:chOff x="8237653" y="3247597"/>
              <a:chExt cx="864000" cy="864000"/>
            </a:xfrm>
          </p:grpSpPr>
          <p:sp>
            <p:nvSpPr>
              <p:cNvPr id="59" name="椭圆 58">
                <a:extLst>
                  <a:ext uri="{FF2B5EF4-FFF2-40B4-BE49-F238E27FC236}">
                    <a16:creationId xmlns:a16="http://schemas.microsoft.com/office/drawing/2014/main" id="{F926D39D-1B5F-4384-A784-098C7128E36B}"/>
                  </a:ext>
                </a:extLst>
              </p:cNvPr>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60" name="矩形 59">
                <a:extLst>
                  <a:ext uri="{FF2B5EF4-FFF2-40B4-BE49-F238E27FC236}">
                    <a16:creationId xmlns:a16="http://schemas.microsoft.com/office/drawing/2014/main" id="{EDF4BC8B-2DEF-498D-834A-5E262D4B5ED0}"/>
                  </a:ext>
                </a:extLst>
              </p:cNvPr>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1.21</a:t>
                </a:r>
                <a:endParaRPr lang="zh-CN" altLang="en-US" dirty="0">
                  <a:solidFill>
                    <a:schemeClr val="bg1"/>
                  </a:solidFill>
                </a:endParaRPr>
              </a:p>
            </p:txBody>
          </p:sp>
        </p:grpSp>
        <p:sp>
          <p:nvSpPr>
            <p:cNvPr id="57" name="矩形 56">
              <a:extLst>
                <a:ext uri="{FF2B5EF4-FFF2-40B4-BE49-F238E27FC236}">
                  <a16:creationId xmlns:a16="http://schemas.microsoft.com/office/drawing/2014/main" id="{F2B4CF22-97D7-4E49-93B6-A04DCA0C08E4}"/>
                </a:ext>
              </a:extLst>
            </p:cNvPr>
            <p:cNvSpPr/>
            <p:nvPr/>
          </p:nvSpPr>
          <p:spPr>
            <a:xfrm>
              <a:off x="4716040" y="2803753"/>
              <a:ext cx="2277325" cy="369332"/>
            </a:xfrm>
            <a:prstGeom prst="rect">
              <a:avLst/>
            </a:prstGeom>
          </p:spPr>
          <p:txBody>
            <a:bodyPr wrap="square">
              <a:spAutoFit/>
            </a:bodyPr>
            <a:lstStyle/>
            <a:p>
              <a:pPr algn="ctr"/>
              <a:r>
                <a:rPr lang="zh-CN" altLang="en-US" b="1" kern="0" dirty="0">
                  <a:ea typeface="微软雅黑" charset="0"/>
                </a:rPr>
                <a:t>步骤</a:t>
              </a:r>
              <a:r>
                <a:rPr lang="en-US" altLang="zh-CN" b="1" kern="0" dirty="0">
                  <a:ea typeface="微软雅黑" charset="0"/>
                </a:rPr>
                <a:t>5</a:t>
              </a:r>
              <a:r>
                <a:rPr lang="zh-CN" altLang="en-US" b="1" dirty="0">
                  <a:latin typeface="微软雅黑" pitchFamily="34" charset="-122"/>
                  <a:ea typeface="微软雅黑" pitchFamily="34" charset="-122"/>
                </a:rPr>
                <a:t>：编写文档</a:t>
              </a:r>
              <a:endParaRPr lang="zh-CN" altLang="en-US" b="1" dirty="0"/>
            </a:p>
          </p:txBody>
        </p:sp>
      </p:grpSp>
    </p:spTree>
    <p:extLst>
      <p:ext uri="{BB962C8B-B14F-4D97-AF65-F5344CB8AC3E}">
        <p14:creationId xmlns:p14="http://schemas.microsoft.com/office/powerpoint/2010/main" val="304326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过程</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986167" cy="307777"/>
          </a:xfrm>
          <a:prstGeom prst="rect">
            <a:avLst/>
          </a:prstGeom>
        </p:spPr>
        <p:txBody>
          <a:bodyPr wrap="none">
            <a:spAutoFit/>
          </a:bodyPr>
          <a:lstStyle/>
          <a:p>
            <a:pPr lvl="0"/>
            <a:r>
              <a:rPr kumimoji="0" lang="en-US" altLang="zh-CN" sz="1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PROCESS</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8394032" y="5619880"/>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p:nvPr/>
        </p:nvCxnSpPr>
        <p:spPr>
          <a:xfrm>
            <a:off x="3695700" y="38582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cxnSpLocks/>
          </p:cNvCxnSpPr>
          <p:nvPr/>
        </p:nvCxnSpPr>
        <p:spPr>
          <a:xfrm>
            <a:off x="2081334" y="710154"/>
            <a:ext cx="0" cy="5914355"/>
          </a:xfrm>
          <a:prstGeom prst="straightConnector1">
            <a:avLst/>
          </a:prstGeom>
          <a:noFill/>
          <a:ln w="19050" cap="flat" cmpd="sng" algn="ctr">
            <a:solidFill>
              <a:schemeClr val="bg2">
                <a:lumMod val="25000"/>
              </a:schemeClr>
            </a:solidFill>
            <a:prstDash val="solid"/>
            <a:headEnd type="oval"/>
            <a:tailEnd type="oval"/>
          </a:ln>
          <a:effectLst/>
        </p:spPr>
      </p:cxnSp>
      <p:grpSp>
        <p:nvGrpSpPr>
          <p:cNvPr id="8" name="组合 7"/>
          <p:cNvGrpSpPr/>
          <p:nvPr/>
        </p:nvGrpSpPr>
        <p:grpSpPr>
          <a:xfrm>
            <a:off x="461425" y="788366"/>
            <a:ext cx="10325025" cy="911976"/>
            <a:chOff x="8478" y="1649829"/>
            <a:chExt cx="10325025" cy="911976"/>
          </a:xfrm>
        </p:grpSpPr>
        <p:sp>
          <p:nvSpPr>
            <p:cNvPr id="52" name="Rectangle 1"/>
            <p:cNvSpPr>
              <a:spLocks noChangeArrowheads="1"/>
            </p:cNvSpPr>
            <p:nvPr/>
          </p:nvSpPr>
          <p:spPr bwMode="auto">
            <a:xfrm>
              <a:off x="1875825" y="1921151"/>
              <a:ext cx="189502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sz="1800">
                  <a:latin typeface="微软雅黑" pitchFamily="34" charset="-122"/>
                  <a:ea typeface="微软雅黑" pitchFamily="34" charset="-122"/>
                  <a:cs typeface="Times New Roman" pitchFamily="18" charset="0"/>
                </a:rPr>
                <a:t>提出设想</a:t>
              </a:r>
              <a:endParaRPr lang="zh-CN" altLang="en-US" sz="1800" dirty="0">
                <a:latin typeface="微软雅黑" pitchFamily="34" charset="-122"/>
                <a:ea typeface="微软雅黑" pitchFamily="34" charset="-122"/>
              </a:endParaRPr>
            </a:p>
          </p:txBody>
        </p:sp>
        <p:sp>
          <p:nvSpPr>
            <p:cNvPr id="53" name="椭圆 52"/>
            <p:cNvSpPr/>
            <p:nvPr/>
          </p:nvSpPr>
          <p:spPr>
            <a:xfrm>
              <a:off x="1403753" y="1891503"/>
              <a:ext cx="428628" cy="428628"/>
            </a:xfrm>
            <a:prstGeom prst="ellipse">
              <a:avLst/>
            </a:prstGeom>
            <a:solidFill>
              <a:sysClr val="window" lastClr="FFFFFF"/>
            </a:solidFill>
            <a:ln w="25400" cap="flat" cmpd="sng" algn="ctr">
              <a:solidFill>
                <a:schemeClr val="accent2"/>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effectLst/>
                  <a:uLnTx/>
                  <a:uFillTx/>
                  <a:latin typeface="微软雅黑" pitchFamily="34" charset="-122"/>
                  <a:ea typeface="微软雅黑" pitchFamily="34" charset="-122"/>
                </a:rPr>
                <a:t>1</a:t>
              </a:r>
              <a:endParaRPr kumimoji="0" lang="zh-CN" altLang="en-US" sz="1800" b="1" i="0" u="none" strike="noStrike" kern="0" cap="none" spc="0" normalizeH="0" baseline="0" noProof="0" dirty="0">
                <a:ln>
                  <a:noFill/>
                </a:ln>
                <a:effectLst/>
                <a:uLnTx/>
                <a:uFillTx/>
                <a:latin typeface="微软雅黑" pitchFamily="34" charset="-122"/>
                <a:ea typeface="微软雅黑" pitchFamily="34" charset="-122"/>
              </a:endParaRPr>
            </a:p>
          </p:txBody>
        </p:sp>
        <p:cxnSp>
          <p:nvCxnSpPr>
            <p:cNvPr id="63" name="直接连接符 62"/>
            <p:cNvCxnSpPr/>
            <p:nvPr/>
          </p:nvCxnSpPr>
          <p:spPr>
            <a:xfrm>
              <a:off x="3404017" y="2105023"/>
              <a:ext cx="857256" cy="1588"/>
            </a:xfrm>
            <a:prstGeom prst="line">
              <a:avLst/>
            </a:prstGeom>
            <a:noFill/>
            <a:ln w="6350" cap="flat" cmpd="sng" algn="ctr">
              <a:solidFill>
                <a:schemeClr val="accent2"/>
              </a:solidFill>
              <a:prstDash val="solid"/>
            </a:ln>
            <a:effectLst/>
          </p:spPr>
        </p:cxnSp>
        <p:sp>
          <p:nvSpPr>
            <p:cNvPr id="64" name="矩形 63"/>
            <p:cNvSpPr/>
            <p:nvPr/>
          </p:nvSpPr>
          <p:spPr>
            <a:xfrm>
              <a:off x="4261273" y="1649829"/>
              <a:ext cx="6072230" cy="911976"/>
            </a:xfrm>
            <a:prstGeom prst="rect">
              <a:avLst/>
            </a:prstGeom>
            <a:solidFill>
              <a:schemeClr val="bg1"/>
            </a:solidFill>
            <a:ln w="635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sp>
          <p:nvSpPr>
            <p:cNvPr id="62" name="TextBox 20"/>
            <p:cNvSpPr txBox="1"/>
            <p:nvPr/>
          </p:nvSpPr>
          <p:spPr>
            <a:xfrm>
              <a:off x="4404149" y="1755144"/>
              <a:ext cx="5786478" cy="732508"/>
            </a:xfrm>
            <a:prstGeom prst="rect">
              <a:avLst/>
            </a:prstGeom>
            <a:noFill/>
          </p:spPr>
          <p:txBody>
            <a:bodyPr wrap="square" rtlCol="0">
              <a:spAutoFit/>
            </a:bodyPr>
            <a:lstStyle/>
            <a:p>
              <a:pPr lvl="0">
                <a:lnSpc>
                  <a:spcPct val="130000"/>
                </a:lnSpc>
                <a:defRPr/>
              </a:pPr>
              <a:r>
                <a:rPr lang="zh-CN" altLang="en-US" sz="1600" kern="0">
                  <a:latin typeface="微软雅黑" pitchFamily="34" charset="-122"/>
                  <a:ea typeface="微软雅黑" pitchFamily="34" charset="-122"/>
                </a:rPr>
                <a:t>根据所学的知识体系，提出进行机器人小车路标识别的设想，并得到老师的肯定</a:t>
              </a:r>
              <a:endParaRPr lang="zh-CN" altLang="en-US" sz="1600" kern="0" dirty="0">
                <a:latin typeface="微软雅黑" pitchFamily="34" charset="-122"/>
                <a:ea typeface="微软雅黑" pitchFamily="34" charset="-122"/>
              </a:endParaRPr>
            </a:p>
          </p:txBody>
        </p:sp>
        <p:sp>
          <p:nvSpPr>
            <p:cNvPr id="77" name="矩形 76"/>
            <p:cNvSpPr/>
            <p:nvPr/>
          </p:nvSpPr>
          <p:spPr>
            <a:xfrm>
              <a:off x="8478" y="1936540"/>
              <a:ext cx="1322798" cy="338554"/>
            </a:xfrm>
            <a:prstGeom prst="rect">
              <a:avLst/>
            </a:prstGeom>
          </p:spPr>
          <p:txBody>
            <a:bodyPr wrap="none">
              <a:spAutoFit/>
            </a:bodyPr>
            <a:lstStyle/>
            <a:p>
              <a:pPr algn="r" defTabSz="1219170">
                <a:defRPr/>
              </a:pPr>
              <a:r>
                <a:rPr lang="en-US" altLang="zh-CN" sz="1600" kern="0">
                  <a:latin typeface="微软雅黑" panose="020B0503020204020204" pitchFamily="34" charset="-122"/>
                  <a:ea typeface="微软雅黑" panose="020B0503020204020204" pitchFamily="34" charset="-122"/>
                </a:rPr>
                <a:t>2018-01-12</a:t>
              </a:r>
              <a:endParaRPr lang="en-US" altLang="zh-CN" sz="1600" kern="0"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461425" y="1994130"/>
            <a:ext cx="10325025" cy="837560"/>
            <a:chOff x="8478" y="3016999"/>
            <a:chExt cx="10325025" cy="837560"/>
          </a:xfrm>
        </p:grpSpPr>
        <p:sp>
          <p:nvSpPr>
            <p:cNvPr id="55" name="椭圆 54"/>
            <p:cNvSpPr/>
            <p:nvPr/>
          </p:nvSpPr>
          <p:spPr>
            <a:xfrm>
              <a:off x="1413278" y="3221465"/>
              <a:ext cx="428628" cy="428628"/>
            </a:xfrm>
            <a:prstGeom prst="ellipse">
              <a:avLst/>
            </a:prstGeom>
            <a:solidFill>
              <a:sysClr val="window" lastClr="FFFFFF"/>
            </a:solidFill>
            <a:ln w="25400" cap="flat" cmpd="sng" algn="ctr">
              <a:solidFill>
                <a:schemeClr val="bg2">
                  <a:lumMod val="25000"/>
                </a:schemeClr>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effectLst/>
                  <a:uLnTx/>
                  <a:uFillTx/>
                  <a:latin typeface="微软雅黑" pitchFamily="34" charset="-122"/>
                  <a:ea typeface="微软雅黑" pitchFamily="34" charset="-122"/>
                </a:rPr>
                <a:t>2</a:t>
              </a:r>
              <a:endParaRPr kumimoji="0" lang="zh-CN" altLang="en-US" sz="1800" b="1" i="0" u="none" strike="noStrike" kern="0" cap="none" spc="0" normalizeH="0" baseline="0" noProof="0" dirty="0">
                <a:ln>
                  <a:noFill/>
                </a:ln>
                <a:effectLst/>
                <a:uLnTx/>
                <a:uFillTx/>
                <a:latin typeface="微软雅黑" pitchFamily="34" charset="-122"/>
                <a:ea typeface="微软雅黑" pitchFamily="34" charset="-122"/>
              </a:endParaRPr>
            </a:p>
          </p:txBody>
        </p:sp>
        <p:cxnSp>
          <p:nvCxnSpPr>
            <p:cNvPr id="68" name="直接连接符 67"/>
            <p:cNvCxnSpPr/>
            <p:nvPr/>
          </p:nvCxnSpPr>
          <p:spPr>
            <a:xfrm>
              <a:off x="3404017" y="3434985"/>
              <a:ext cx="857256" cy="1588"/>
            </a:xfrm>
            <a:prstGeom prst="line">
              <a:avLst/>
            </a:prstGeom>
            <a:noFill/>
            <a:ln w="6350" cap="flat" cmpd="sng" algn="ctr">
              <a:solidFill>
                <a:schemeClr val="bg2">
                  <a:lumMod val="25000"/>
                </a:schemeClr>
              </a:solidFill>
              <a:prstDash val="solid"/>
            </a:ln>
            <a:effectLst/>
          </p:spPr>
        </p:cxnSp>
        <p:sp>
          <p:nvSpPr>
            <p:cNvPr id="69" name="矩形 68"/>
            <p:cNvSpPr/>
            <p:nvPr/>
          </p:nvSpPr>
          <p:spPr>
            <a:xfrm>
              <a:off x="4261273" y="3016999"/>
              <a:ext cx="6072230" cy="837560"/>
            </a:xfrm>
            <a:prstGeom prst="rect">
              <a:avLst/>
            </a:prstGeom>
            <a:noFill/>
            <a:ln w="6350" cap="flat" cmpd="sng" algn="ctr">
              <a:solidFill>
                <a:schemeClr val="bg2">
                  <a:lumMod val="2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a:ea typeface="宋体" panose="02010600030101010101" pitchFamily="2" charset="-122"/>
              </a:endParaRPr>
            </a:p>
          </p:txBody>
        </p:sp>
        <p:sp>
          <p:nvSpPr>
            <p:cNvPr id="79" name="矩形 78"/>
            <p:cNvSpPr/>
            <p:nvPr/>
          </p:nvSpPr>
          <p:spPr>
            <a:xfrm>
              <a:off x="8478" y="3266502"/>
              <a:ext cx="1322798" cy="338554"/>
            </a:xfrm>
            <a:prstGeom prst="rect">
              <a:avLst/>
            </a:prstGeom>
          </p:spPr>
          <p:txBody>
            <a:bodyPr wrap="none">
              <a:spAutoFit/>
            </a:bodyPr>
            <a:lstStyle/>
            <a:p>
              <a:pPr algn="r" defTabSz="1219170">
                <a:defRPr/>
              </a:pPr>
              <a:r>
                <a:rPr lang="en-US" altLang="zh-CN" sz="1600" kern="0">
                  <a:latin typeface="微软雅黑" panose="020B0503020204020204" pitchFamily="34" charset="-122"/>
                  <a:ea typeface="微软雅黑" panose="020B0503020204020204" pitchFamily="34" charset="-122"/>
                </a:rPr>
                <a:t>2018-01-15</a:t>
              </a:r>
              <a:endParaRPr lang="en-US" altLang="zh-CN" sz="1600" kern="0" dirty="0">
                <a:latin typeface="微软雅黑" panose="020B0503020204020204" pitchFamily="34" charset="-122"/>
                <a:ea typeface="微软雅黑" panose="020B0503020204020204" pitchFamily="34" charset="-122"/>
              </a:endParaRPr>
            </a:p>
          </p:txBody>
        </p:sp>
        <p:sp>
          <p:nvSpPr>
            <p:cNvPr id="82" name="Rectangle 1"/>
            <p:cNvSpPr>
              <a:spLocks noChangeArrowheads="1"/>
            </p:cNvSpPr>
            <p:nvPr/>
          </p:nvSpPr>
          <p:spPr bwMode="auto">
            <a:xfrm>
              <a:off x="1875825" y="3251113"/>
              <a:ext cx="189502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sz="1800">
                  <a:latin typeface="微软雅黑" pitchFamily="34" charset="-122"/>
                  <a:ea typeface="微软雅黑" pitchFamily="34" charset="-122"/>
                </a:rPr>
                <a:t>环境搭建</a:t>
              </a:r>
              <a:endParaRPr lang="zh-CN" altLang="en-US" sz="1800" dirty="0">
                <a:latin typeface="微软雅黑" pitchFamily="34" charset="-122"/>
                <a:ea typeface="微软雅黑" pitchFamily="34" charset="-122"/>
              </a:endParaRPr>
            </a:p>
          </p:txBody>
        </p:sp>
        <p:sp>
          <p:nvSpPr>
            <p:cNvPr id="84" name="TextBox 20"/>
            <p:cNvSpPr txBox="1"/>
            <p:nvPr/>
          </p:nvSpPr>
          <p:spPr>
            <a:xfrm>
              <a:off x="4404149" y="3085106"/>
              <a:ext cx="5786478" cy="732508"/>
            </a:xfrm>
            <a:prstGeom prst="rect">
              <a:avLst/>
            </a:prstGeom>
            <a:noFill/>
          </p:spPr>
          <p:txBody>
            <a:bodyPr wrap="square" rtlCol="0">
              <a:spAutoFit/>
            </a:bodyPr>
            <a:lstStyle/>
            <a:p>
              <a:pPr lvl="0">
                <a:lnSpc>
                  <a:spcPct val="130000"/>
                </a:lnSpc>
                <a:defRPr/>
              </a:pPr>
              <a:r>
                <a:rPr lang="zh-CN" altLang="en-US" sz="1600" kern="0">
                  <a:latin typeface="微软雅黑" pitchFamily="34" charset="-122"/>
                  <a:ea typeface="微软雅黑" pitchFamily="34" charset="-122"/>
                </a:rPr>
                <a:t>根据讨论结果，确定所用的技术手段，搭建</a:t>
              </a:r>
              <a:r>
                <a:rPr lang="en-US" altLang="zh-CN" sz="1600" kern="0">
                  <a:latin typeface="微软雅黑" pitchFamily="34" charset="-122"/>
                  <a:ea typeface="微软雅黑" pitchFamily="34" charset="-122"/>
                </a:rPr>
                <a:t>tensorflow</a:t>
              </a:r>
              <a:r>
                <a:rPr lang="zh-CN" altLang="en-US" sz="1600" kern="0">
                  <a:latin typeface="微软雅黑" pitchFamily="34" charset="-122"/>
                  <a:ea typeface="微软雅黑" pitchFamily="34" charset="-122"/>
                </a:rPr>
                <a:t>环境，并选取了识别的目标路标</a:t>
              </a:r>
              <a:endParaRPr lang="zh-CN" altLang="en-US" sz="1600" kern="0" dirty="0">
                <a:latin typeface="微软雅黑" pitchFamily="34" charset="-122"/>
                <a:ea typeface="微软雅黑" pitchFamily="34" charset="-122"/>
              </a:endParaRPr>
            </a:p>
          </p:txBody>
        </p:sp>
      </p:grpSp>
      <p:grpSp>
        <p:nvGrpSpPr>
          <p:cNvPr id="10" name="组合 9"/>
          <p:cNvGrpSpPr/>
          <p:nvPr/>
        </p:nvGrpSpPr>
        <p:grpSpPr>
          <a:xfrm>
            <a:off x="461425" y="3133577"/>
            <a:ext cx="10325025" cy="929202"/>
            <a:chOff x="8478" y="4185624"/>
            <a:chExt cx="10325025" cy="929202"/>
          </a:xfrm>
        </p:grpSpPr>
        <p:sp>
          <p:nvSpPr>
            <p:cNvPr id="58" name="椭圆 57"/>
            <p:cNvSpPr/>
            <p:nvPr/>
          </p:nvSpPr>
          <p:spPr>
            <a:xfrm>
              <a:off x="1413278" y="4435911"/>
              <a:ext cx="428628" cy="428628"/>
            </a:xfrm>
            <a:prstGeom prst="ellipse">
              <a:avLst/>
            </a:prstGeom>
            <a:solidFill>
              <a:sysClr val="window" lastClr="FFFFFF"/>
            </a:solidFill>
            <a:ln w="25400" cap="flat" cmpd="sng" algn="ctr">
              <a:solidFill>
                <a:schemeClr val="accent2"/>
              </a:solidFill>
              <a:prstDash val="solid"/>
            </a:ln>
            <a:effectLst/>
          </p:spPr>
          <p:txBody>
            <a:bodyPr lIns="108000" rtlCol="0" anchor="ctr"/>
            <a:lstStyle/>
            <a:p>
              <a:pPr algn="ctr"/>
              <a:r>
                <a:rPr lang="en-US" altLang="zh-CN" b="1" kern="0" dirty="0">
                  <a:latin typeface="微软雅黑" pitchFamily="34" charset="-122"/>
                  <a:ea typeface="微软雅黑" pitchFamily="34" charset="-122"/>
                </a:rPr>
                <a:t>3</a:t>
              </a:r>
              <a:endParaRPr lang="zh-CN" altLang="en-US" b="1" kern="0" dirty="0">
                <a:latin typeface="微软雅黑" pitchFamily="34" charset="-122"/>
                <a:ea typeface="微软雅黑" pitchFamily="34" charset="-122"/>
              </a:endParaRPr>
            </a:p>
          </p:txBody>
        </p:sp>
        <p:cxnSp>
          <p:nvCxnSpPr>
            <p:cNvPr id="73" name="直接连接符 72"/>
            <p:cNvCxnSpPr/>
            <p:nvPr/>
          </p:nvCxnSpPr>
          <p:spPr>
            <a:xfrm>
              <a:off x="3404017" y="4649431"/>
              <a:ext cx="857256" cy="1588"/>
            </a:xfrm>
            <a:prstGeom prst="line">
              <a:avLst/>
            </a:prstGeom>
            <a:noFill/>
            <a:ln w="6350" cap="flat" cmpd="sng" algn="ctr">
              <a:solidFill>
                <a:schemeClr val="accent2"/>
              </a:solidFill>
              <a:prstDash val="solid"/>
            </a:ln>
            <a:effectLst/>
          </p:spPr>
        </p:cxnSp>
        <p:sp>
          <p:nvSpPr>
            <p:cNvPr id="74" name="矩形 73"/>
            <p:cNvSpPr/>
            <p:nvPr/>
          </p:nvSpPr>
          <p:spPr>
            <a:xfrm>
              <a:off x="4261273" y="4185624"/>
              <a:ext cx="6072230" cy="929202"/>
            </a:xfrm>
            <a:prstGeom prst="rect">
              <a:avLst/>
            </a:prstGeom>
            <a:noFill/>
            <a:ln w="6350" cap="flat" cmpd="sng" algn="ctr">
              <a:solidFill>
                <a:schemeClr val="accent2"/>
              </a:solid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81" name="矩形 80"/>
            <p:cNvSpPr/>
            <p:nvPr/>
          </p:nvSpPr>
          <p:spPr>
            <a:xfrm>
              <a:off x="8478" y="4480948"/>
              <a:ext cx="1322798" cy="338554"/>
            </a:xfrm>
            <a:prstGeom prst="rect">
              <a:avLst/>
            </a:prstGeom>
          </p:spPr>
          <p:txBody>
            <a:bodyPr wrap="none">
              <a:spAutoFit/>
            </a:bodyPr>
            <a:lstStyle/>
            <a:p>
              <a:pPr algn="r" defTabSz="1219170">
                <a:defRPr/>
              </a:pPr>
              <a:r>
                <a:rPr lang="en-US" altLang="zh-CN" sz="1600" kern="0">
                  <a:latin typeface="微软雅黑" panose="020B0503020204020204" pitchFamily="34" charset="-122"/>
                  <a:ea typeface="微软雅黑" panose="020B0503020204020204" pitchFamily="34" charset="-122"/>
                </a:rPr>
                <a:t>2018-01-18</a:t>
              </a:r>
              <a:endParaRPr lang="en-US" altLang="zh-CN" sz="1600" kern="0" dirty="0">
                <a:latin typeface="微软雅黑" panose="020B0503020204020204" pitchFamily="34" charset="-122"/>
                <a:ea typeface="微软雅黑" panose="020B0503020204020204" pitchFamily="34" charset="-122"/>
              </a:endParaRPr>
            </a:p>
          </p:txBody>
        </p:sp>
        <p:sp>
          <p:nvSpPr>
            <p:cNvPr id="83" name="Rectangle 1"/>
            <p:cNvSpPr>
              <a:spLocks noChangeArrowheads="1"/>
            </p:cNvSpPr>
            <p:nvPr/>
          </p:nvSpPr>
          <p:spPr bwMode="auto">
            <a:xfrm>
              <a:off x="1875825" y="4465559"/>
              <a:ext cx="189502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a:latin typeface="微软雅黑" pitchFamily="34" charset="-122"/>
                  <a:ea typeface="微软雅黑" pitchFamily="34" charset="-122"/>
                  <a:cs typeface="Times New Roman" pitchFamily="18" charset="0"/>
                </a:rPr>
                <a:t>代码编写</a:t>
              </a:r>
              <a:endParaRPr lang="zh-CN" altLang="en-US" sz="1800" dirty="0">
                <a:latin typeface="微软雅黑" pitchFamily="34" charset="-122"/>
                <a:ea typeface="微软雅黑" pitchFamily="34" charset="-122"/>
              </a:endParaRPr>
            </a:p>
          </p:txBody>
        </p:sp>
        <p:sp>
          <p:nvSpPr>
            <p:cNvPr id="85" name="TextBox 20"/>
            <p:cNvSpPr txBox="1"/>
            <p:nvPr/>
          </p:nvSpPr>
          <p:spPr>
            <a:xfrm>
              <a:off x="4404149" y="4299552"/>
              <a:ext cx="5786478" cy="732508"/>
            </a:xfrm>
            <a:prstGeom prst="rect">
              <a:avLst/>
            </a:prstGeom>
            <a:noFill/>
          </p:spPr>
          <p:txBody>
            <a:bodyPr wrap="square" rtlCol="0">
              <a:spAutoFit/>
            </a:bodyPr>
            <a:lstStyle/>
            <a:p>
              <a:pPr lvl="0">
                <a:lnSpc>
                  <a:spcPct val="130000"/>
                </a:lnSpc>
                <a:defRPr/>
              </a:pPr>
              <a:r>
                <a:rPr lang="zh-CN" altLang="en-US" sz="1600" kern="0">
                  <a:latin typeface="微软雅黑" pitchFamily="34" charset="-122"/>
                  <a:ea typeface="微软雅黑" pitchFamily="34" charset="-122"/>
                </a:rPr>
                <a:t>根据功能设想以及识别对象的特征，编写代码，并修改优化代码</a:t>
              </a:r>
              <a:endParaRPr lang="zh-CN" altLang="en-US" sz="1600" kern="0" dirty="0">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id="{9567252D-50A0-473B-B3EE-8696287EA1A9}"/>
              </a:ext>
            </a:extLst>
          </p:cNvPr>
          <p:cNvGrpSpPr/>
          <p:nvPr/>
        </p:nvGrpSpPr>
        <p:grpSpPr>
          <a:xfrm>
            <a:off x="461425" y="4412658"/>
            <a:ext cx="10325025" cy="929202"/>
            <a:chOff x="8478" y="4185624"/>
            <a:chExt cx="10325025" cy="929202"/>
          </a:xfrm>
        </p:grpSpPr>
        <p:sp>
          <p:nvSpPr>
            <p:cNvPr id="31" name="椭圆 30">
              <a:extLst>
                <a:ext uri="{FF2B5EF4-FFF2-40B4-BE49-F238E27FC236}">
                  <a16:creationId xmlns:a16="http://schemas.microsoft.com/office/drawing/2014/main" id="{F15CB44D-8BB6-484B-9C6B-37895D615197}"/>
                </a:ext>
              </a:extLst>
            </p:cNvPr>
            <p:cNvSpPr/>
            <p:nvPr/>
          </p:nvSpPr>
          <p:spPr>
            <a:xfrm>
              <a:off x="1413278" y="4435911"/>
              <a:ext cx="428628" cy="428628"/>
            </a:xfrm>
            <a:prstGeom prst="ellipse">
              <a:avLst/>
            </a:prstGeom>
            <a:solidFill>
              <a:sysClr val="window" lastClr="FFFFFF"/>
            </a:solidFill>
            <a:ln w="25400" cap="flat" cmpd="sng" algn="ctr">
              <a:solidFill>
                <a:schemeClr val="bg2">
                  <a:lumMod val="25000"/>
                </a:schemeClr>
              </a:solidFill>
              <a:prstDash val="solid"/>
            </a:ln>
            <a:effectLst/>
          </p:spPr>
          <p:txBody>
            <a:bodyPr lIns="108000" rtlCol="0" anchor="ctr"/>
            <a:lstStyle/>
            <a:p>
              <a:pPr algn="ctr"/>
              <a:r>
                <a:rPr lang="en-US" altLang="zh-CN" b="1" kern="0">
                  <a:latin typeface="微软雅黑" pitchFamily="34" charset="-122"/>
                  <a:ea typeface="微软雅黑" pitchFamily="34" charset="-122"/>
                </a:rPr>
                <a:t>4</a:t>
              </a:r>
              <a:endParaRPr lang="zh-CN" altLang="en-US" b="1" kern="0" dirty="0">
                <a:latin typeface="微软雅黑" pitchFamily="34" charset="-122"/>
                <a:ea typeface="微软雅黑" pitchFamily="34" charset="-122"/>
              </a:endParaRPr>
            </a:p>
          </p:txBody>
        </p:sp>
        <p:cxnSp>
          <p:nvCxnSpPr>
            <p:cNvPr id="32" name="直接连接符 31">
              <a:extLst>
                <a:ext uri="{FF2B5EF4-FFF2-40B4-BE49-F238E27FC236}">
                  <a16:creationId xmlns:a16="http://schemas.microsoft.com/office/drawing/2014/main" id="{340898B0-3B22-4066-BBD8-A91026750AAF}"/>
                </a:ext>
              </a:extLst>
            </p:cNvPr>
            <p:cNvCxnSpPr/>
            <p:nvPr/>
          </p:nvCxnSpPr>
          <p:spPr>
            <a:xfrm>
              <a:off x="3404017" y="4649431"/>
              <a:ext cx="857256" cy="1588"/>
            </a:xfrm>
            <a:prstGeom prst="line">
              <a:avLst/>
            </a:prstGeom>
            <a:noFill/>
            <a:ln w="6350" cap="flat" cmpd="sng" algn="ctr">
              <a:solidFill>
                <a:schemeClr val="bg2">
                  <a:lumMod val="25000"/>
                </a:schemeClr>
              </a:solidFill>
              <a:prstDash val="solid"/>
            </a:ln>
            <a:effectLst/>
          </p:spPr>
        </p:cxnSp>
        <p:sp>
          <p:nvSpPr>
            <p:cNvPr id="33" name="矩形 32">
              <a:extLst>
                <a:ext uri="{FF2B5EF4-FFF2-40B4-BE49-F238E27FC236}">
                  <a16:creationId xmlns:a16="http://schemas.microsoft.com/office/drawing/2014/main" id="{D50D28B3-9361-48E5-AC0A-5B2AB5437331}"/>
                </a:ext>
              </a:extLst>
            </p:cNvPr>
            <p:cNvSpPr/>
            <p:nvPr/>
          </p:nvSpPr>
          <p:spPr>
            <a:xfrm>
              <a:off x="4261273" y="4185624"/>
              <a:ext cx="6072230" cy="929202"/>
            </a:xfrm>
            <a:prstGeom prst="rect">
              <a:avLst/>
            </a:prstGeom>
            <a:noFill/>
            <a:ln w="6350" cap="flat" cmpd="sng" algn="ctr">
              <a:solidFill>
                <a:schemeClr val="bg2">
                  <a:lumMod val="25000"/>
                </a:schemeClr>
              </a:solid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34" name="矩形 33">
              <a:extLst>
                <a:ext uri="{FF2B5EF4-FFF2-40B4-BE49-F238E27FC236}">
                  <a16:creationId xmlns:a16="http://schemas.microsoft.com/office/drawing/2014/main" id="{C997F2CF-849A-4A8A-8D41-C1F6A0CA7746}"/>
                </a:ext>
              </a:extLst>
            </p:cNvPr>
            <p:cNvSpPr/>
            <p:nvPr/>
          </p:nvSpPr>
          <p:spPr>
            <a:xfrm>
              <a:off x="8478" y="4480948"/>
              <a:ext cx="1322798" cy="338554"/>
            </a:xfrm>
            <a:prstGeom prst="rect">
              <a:avLst/>
            </a:prstGeom>
          </p:spPr>
          <p:txBody>
            <a:bodyPr wrap="none">
              <a:spAutoFit/>
            </a:bodyPr>
            <a:lstStyle/>
            <a:p>
              <a:pPr algn="r" defTabSz="1219170">
                <a:defRPr/>
              </a:pPr>
              <a:r>
                <a:rPr lang="en-US" altLang="zh-CN" sz="1600" kern="0">
                  <a:latin typeface="微软雅黑" panose="020B0503020204020204" pitchFamily="34" charset="-122"/>
                  <a:ea typeface="微软雅黑" panose="020B0503020204020204" pitchFamily="34" charset="-122"/>
                </a:rPr>
                <a:t>2018-01-20</a:t>
              </a:r>
              <a:endParaRPr lang="en-US" altLang="zh-CN" sz="1600" kern="0" dirty="0">
                <a:latin typeface="微软雅黑" panose="020B0503020204020204" pitchFamily="34" charset="-122"/>
                <a:ea typeface="微软雅黑" panose="020B0503020204020204" pitchFamily="34" charset="-122"/>
              </a:endParaRPr>
            </a:p>
          </p:txBody>
        </p:sp>
        <p:sp>
          <p:nvSpPr>
            <p:cNvPr id="35" name="Rectangle 1">
              <a:extLst>
                <a:ext uri="{FF2B5EF4-FFF2-40B4-BE49-F238E27FC236}">
                  <a16:creationId xmlns:a16="http://schemas.microsoft.com/office/drawing/2014/main" id="{FA3F4658-34D4-4267-8376-F187400DE90B}"/>
                </a:ext>
              </a:extLst>
            </p:cNvPr>
            <p:cNvSpPr>
              <a:spLocks noChangeArrowheads="1"/>
            </p:cNvSpPr>
            <p:nvPr/>
          </p:nvSpPr>
          <p:spPr bwMode="auto">
            <a:xfrm>
              <a:off x="1875825" y="4465559"/>
              <a:ext cx="189502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a:latin typeface="微软雅黑" pitchFamily="34" charset="-122"/>
                  <a:ea typeface="微软雅黑" pitchFamily="34" charset="-122"/>
                  <a:cs typeface="Times New Roman" pitchFamily="18" charset="0"/>
                </a:rPr>
                <a:t>整合测试</a:t>
              </a:r>
              <a:endParaRPr lang="zh-CN" altLang="en-US" sz="1800" dirty="0">
                <a:latin typeface="微软雅黑" pitchFamily="34" charset="-122"/>
                <a:ea typeface="微软雅黑" pitchFamily="34" charset="-122"/>
              </a:endParaRPr>
            </a:p>
          </p:txBody>
        </p:sp>
        <p:sp>
          <p:nvSpPr>
            <p:cNvPr id="36" name="TextBox 20">
              <a:extLst>
                <a:ext uri="{FF2B5EF4-FFF2-40B4-BE49-F238E27FC236}">
                  <a16:creationId xmlns:a16="http://schemas.microsoft.com/office/drawing/2014/main" id="{DE7E1A6E-557F-4A4F-9161-E0F15F4CEA2A}"/>
                </a:ext>
              </a:extLst>
            </p:cNvPr>
            <p:cNvSpPr txBox="1"/>
            <p:nvPr/>
          </p:nvSpPr>
          <p:spPr>
            <a:xfrm>
              <a:off x="4404149" y="4290319"/>
              <a:ext cx="5786478" cy="701346"/>
            </a:xfrm>
            <a:prstGeom prst="rect">
              <a:avLst/>
            </a:prstGeom>
            <a:noFill/>
          </p:spPr>
          <p:txBody>
            <a:bodyPr wrap="square" rtlCol="0">
              <a:spAutoFit/>
            </a:bodyPr>
            <a:lstStyle/>
            <a:p>
              <a:pPr lvl="0">
                <a:lnSpc>
                  <a:spcPct val="130000"/>
                </a:lnSpc>
                <a:defRPr/>
              </a:pPr>
              <a:r>
                <a:rPr lang="zh-CN" altLang="en-US" sz="1600" kern="0">
                  <a:latin typeface="微软雅黑" pitchFamily="34" charset="-122"/>
                  <a:ea typeface="微软雅黑" pitchFamily="34" charset="-122"/>
                </a:rPr>
                <a:t>进行整合测试，根据测试结果对代码进行调整优化，测试过程进行视频录制</a:t>
              </a:r>
              <a:endParaRPr lang="zh-CN" altLang="en-US" sz="1600" kern="0" dirty="0">
                <a:latin typeface="微软雅黑" pitchFamily="34" charset="-122"/>
                <a:ea typeface="微软雅黑" pitchFamily="34" charset="-122"/>
              </a:endParaRPr>
            </a:p>
          </p:txBody>
        </p:sp>
      </p:grpSp>
      <p:grpSp>
        <p:nvGrpSpPr>
          <p:cNvPr id="39" name="组合 38">
            <a:extLst>
              <a:ext uri="{FF2B5EF4-FFF2-40B4-BE49-F238E27FC236}">
                <a16:creationId xmlns:a16="http://schemas.microsoft.com/office/drawing/2014/main" id="{107511CE-878F-4B04-8D7A-FB46E96D6E7A}"/>
              </a:ext>
            </a:extLst>
          </p:cNvPr>
          <p:cNvGrpSpPr/>
          <p:nvPr/>
        </p:nvGrpSpPr>
        <p:grpSpPr>
          <a:xfrm>
            <a:off x="461425" y="5695307"/>
            <a:ext cx="10325025" cy="929202"/>
            <a:chOff x="8478" y="4185624"/>
            <a:chExt cx="10325025" cy="929202"/>
          </a:xfrm>
        </p:grpSpPr>
        <p:sp>
          <p:nvSpPr>
            <p:cNvPr id="40" name="椭圆 39">
              <a:extLst>
                <a:ext uri="{FF2B5EF4-FFF2-40B4-BE49-F238E27FC236}">
                  <a16:creationId xmlns:a16="http://schemas.microsoft.com/office/drawing/2014/main" id="{967575B0-3210-4A07-AE74-D0FA6B18BD43}"/>
                </a:ext>
              </a:extLst>
            </p:cNvPr>
            <p:cNvSpPr/>
            <p:nvPr/>
          </p:nvSpPr>
          <p:spPr>
            <a:xfrm>
              <a:off x="1413278" y="4435911"/>
              <a:ext cx="428628" cy="428628"/>
            </a:xfrm>
            <a:prstGeom prst="ellipse">
              <a:avLst/>
            </a:prstGeom>
            <a:solidFill>
              <a:sysClr val="window" lastClr="FFFFFF"/>
            </a:solidFill>
            <a:ln w="25400" cap="flat" cmpd="sng" algn="ctr">
              <a:solidFill>
                <a:schemeClr val="accent2"/>
              </a:solidFill>
              <a:prstDash val="solid"/>
            </a:ln>
            <a:effectLst/>
          </p:spPr>
          <p:txBody>
            <a:bodyPr lIns="108000" rtlCol="0" anchor="ctr"/>
            <a:lstStyle/>
            <a:p>
              <a:pPr algn="ctr"/>
              <a:r>
                <a:rPr lang="en-US" altLang="zh-CN" b="1" kern="0">
                  <a:latin typeface="微软雅黑" pitchFamily="34" charset="-122"/>
                  <a:ea typeface="微软雅黑" pitchFamily="34" charset="-122"/>
                </a:rPr>
                <a:t>5</a:t>
              </a:r>
              <a:endParaRPr lang="zh-CN" altLang="en-US" b="1" kern="0" dirty="0">
                <a:latin typeface="微软雅黑" pitchFamily="34" charset="-122"/>
                <a:ea typeface="微软雅黑" pitchFamily="34" charset="-122"/>
              </a:endParaRPr>
            </a:p>
          </p:txBody>
        </p:sp>
        <p:cxnSp>
          <p:nvCxnSpPr>
            <p:cNvPr id="41" name="直接连接符 40">
              <a:extLst>
                <a:ext uri="{FF2B5EF4-FFF2-40B4-BE49-F238E27FC236}">
                  <a16:creationId xmlns:a16="http://schemas.microsoft.com/office/drawing/2014/main" id="{E57F59BD-685E-42E4-A1E8-51CC9FD4825D}"/>
                </a:ext>
              </a:extLst>
            </p:cNvPr>
            <p:cNvCxnSpPr/>
            <p:nvPr/>
          </p:nvCxnSpPr>
          <p:spPr>
            <a:xfrm>
              <a:off x="3404017" y="4649431"/>
              <a:ext cx="857256" cy="1588"/>
            </a:xfrm>
            <a:prstGeom prst="line">
              <a:avLst/>
            </a:prstGeom>
            <a:noFill/>
            <a:ln w="6350" cap="flat" cmpd="sng" algn="ctr">
              <a:solidFill>
                <a:schemeClr val="accent2"/>
              </a:solidFill>
              <a:prstDash val="solid"/>
            </a:ln>
            <a:effectLst/>
          </p:spPr>
        </p:cxnSp>
        <p:sp>
          <p:nvSpPr>
            <p:cNvPr id="42" name="矩形 41">
              <a:extLst>
                <a:ext uri="{FF2B5EF4-FFF2-40B4-BE49-F238E27FC236}">
                  <a16:creationId xmlns:a16="http://schemas.microsoft.com/office/drawing/2014/main" id="{5238602B-5C4C-46E9-B1EB-2EB5D97F837A}"/>
                </a:ext>
              </a:extLst>
            </p:cNvPr>
            <p:cNvSpPr/>
            <p:nvPr/>
          </p:nvSpPr>
          <p:spPr>
            <a:xfrm>
              <a:off x="4261273" y="4185624"/>
              <a:ext cx="6072230" cy="929202"/>
            </a:xfrm>
            <a:prstGeom prst="rect">
              <a:avLst/>
            </a:prstGeom>
            <a:noFill/>
            <a:ln w="6350" cap="flat" cmpd="sng" algn="ctr">
              <a:solidFill>
                <a:schemeClr val="accent2"/>
              </a:solidFill>
              <a:prstDash val="solid"/>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43" name="矩形 42">
              <a:extLst>
                <a:ext uri="{FF2B5EF4-FFF2-40B4-BE49-F238E27FC236}">
                  <a16:creationId xmlns:a16="http://schemas.microsoft.com/office/drawing/2014/main" id="{5C99E33D-6CBD-4A03-A80C-F3F52A3B623B}"/>
                </a:ext>
              </a:extLst>
            </p:cNvPr>
            <p:cNvSpPr/>
            <p:nvPr/>
          </p:nvSpPr>
          <p:spPr>
            <a:xfrm>
              <a:off x="8478" y="4480948"/>
              <a:ext cx="1322798" cy="338554"/>
            </a:xfrm>
            <a:prstGeom prst="rect">
              <a:avLst/>
            </a:prstGeom>
          </p:spPr>
          <p:txBody>
            <a:bodyPr wrap="none">
              <a:spAutoFit/>
            </a:bodyPr>
            <a:lstStyle/>
            <a:p>
              <a:pPr algn="r" defTabSz="1219170">
                <a:defRPr/>
              </a:pPr>
              <a:r>
                <a:rPr lang="en-US" altLang="zh-CN" sz="1600" kern="0">
                  <a:latin typeface="微软雅黑" panose="020B0503020204020204" pitchFamily="34" charset="-122"/>
                  <a:ea typeface="微软雅黑" panose="020B0503020204020204" pitchFamily="34" charset="-122"/>
                </a:rPr>
                <a:t>2018-01-21</a:t>
              </a:r>
              <a:endParaRPr lang="en-US" altLang="zh-CN" sz="1600" kern="0" dirty="0">
                <a:latin typeface="微软雅黑" panose="020B0503020204020204" pitchFamily="34" charset="-122"/>
                <a:ea typeface="微软雅黑" panose="020B0503020204020204" pitchFamily="34" charset="-122"/>
              </a:endParaRPr>
            </a:p>
          </p:txBody>
        </p:sp>
        <p:sp>
          <p:nvSpPr>
            <p:cNvPr id="44" name="Rectangle 1">
              <a:extLst>
                <a:ext uri="{FF2B5EF4-FFF2-40B4-BE49-F238E27FC236}">
                  <a16:creationId xmlns:a16="http://schemas.microsoft.com/office/drawing/2014/main" id="{7E3922DD-D40A-48E2-83A4-D26D39E91DA8}"/>
                </a:ext>
              </a:extLst>
            </p:cNvPr>
            <p:cNvSpPr>
              <a:spLocks noChangeArrowheads="1"/>
            </p:cNvSpPr>
            <p:nvPr/>
          </p:nvSpPr>
          <p:spPr bwMode="auto">
            <a:xfrm>
              <a:off x="1875825" y="4465559"/>
              <a:ext cx="189502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en-US">
                  <a:latin typeface="微软雅黑" pitchFamily="34" charset="-122"/>
                  <a:ea typeface="微软雅黑" pitchFamily="34" charset="-122"/>
                  <a:cs typeface="Times New Roman" pitchFamily="18" charset="0"/>
                </a:rPr>
                <a:t>编写文档</a:t>
              </a:r>
              <a:endParaRPr lang="zh-CN" altLang="en-US" sz="1800" dirty="0">
                <a:latin typeface="微软雅黑" pitchFamily="34" charset="-122"/>
                <a:ea typeface="微软雅黑" pitchFamily="34" charset="-122"/>
              </a:endParaRPr>
            </a:p>
          </p:txBody>
        </p:sp>
        <p:sp>
          <p:nvSpPr>
            <p:cNvPr id="45" name="TextBox 20">
              <a:extLst>
                <a:ext uri="{FF2B5EF4-FFF2-40B4-BE49-F238E27FC236}">
                  <a16:creationId xmlns:a16="http://schemas.microsoft.com/office/drawing/2014/main" id="{A2F2208C-3EB0-4FA2-9123-AC4081F864EB}"/>
                </a:ext>
              </a:extLst>
            </p:cNvPr>
            <p:cNvSpPr txBox="1"/>
            <p:nvPr/>
          </p:nvSpPr>
          <p:spPr>
            <a:xfrm>
              <a:off x="4404149" y="4431308"/>
              <a:ext cx="5786478" cy="381258"/>
            </a:xfrm>
            <a:prstGeom prst="rect">
              <a:avLst/>
            </a:prstGeom>
            <a:noFill/>
          </p:spPr>
          <p:txBody>
            <a:bodyPr wrap="square" rtlCol="0">
              <a:spAutoFit/>
            </a:bodyPr>
            <a:lstStyle/>
            <a:p>
              <a:pPr lvl="0">
                <a:lnSpc>
                  <a:spcPct val="130000"/>
                </a:lnSpc>
                <a:defRPr/>
              </a:pPr>
              <a:r>
                <a:rPr lang="zh-CN" altLang="en-US" sz="1600" kern="0">
                  <a:latin typeface="微软雅黑" pitchFamily="34" charset="-122"/>
                  <a:ea typeface="微软雅黑" pitchFamily="34" charset="-122"/>
                </a:rPr>
                <a:t>编写汇报</a:t>
              </a:r>
              <a:r>
                <a:rPr lang="en-US" altLang="zh-CN" sz="1600" kern="0">
                  <a:latin typeface="微软雅黑" pitchFamily="34" charset="-122"/>
                  <a:ea typeface="微软雅黑" pitchFamily="34" charset="-122"/>
                </a:rPr>
                <a:t>PPT</a:t>
              </a:r>
              <a:r>
                <a:rPr lang="zh-CN" altLang="en-US" sz="1600" kern="0">
                  <a:latin typeface="微软雅黑" pitchFamily="34" charset="-122"/>
                  <a:ea typeface="微软雅黑" pitchFamily="34" charset="-122"/>
                </a:rPr>
                <a:t>并录制讲解视频，提交项目文档</a:t>
              </a:r>
              <a:endParaRPr lang="zh-CN" altLang="en-US" sz="16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83782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7B3014-0979-43F1-A3A9-A457CDC0B54C}"/>
              </a:ext>
            </a:extLst>
          </p:cNvPr>
          <p:cNvGrpSpPr/>
          <p:nvPr/>
        </p:nvGrpSpPr>
        <p:grpSpPr>
          <a:xfrm>
            <a:off x="1168684" y="1765806"/>
            <a:ext cx="3888701" cy="1264141"/>
            <a:chOff x="1163945" y="1746259"/>
            <a:chExt cx="2758531" cy="720000"/>
          </a:xfrm>
        </p:grpSpPr>
        <p:grpSp>
          <p:nvGrpSpPr>
            <p:cNvPr id="18" name="组合 17">
              <a:extLst>
                <a:ext uri="{FF2B5EF4-FFF2-40B4-BE49-F238E27FC236}">
                  <a16:creationId xmlns:a16="http://schemas.microsoft.com/office/drawing/2014/main" id="{8E5C95A7-F200-42D3-AE68-34ECB4E709FF}"/>
                </a:ext>
              </a:extLst>
            </p:cNvPr>
            <p:cNvGrpSpPr/>
            <p:nvPr/>
          </p:nvGrpSpPr>
          <p:grpSpPr>
            <a:xfrm>
              <a:off x="2003404" y="1829895"/>
              <a:ext cx="1919072" cy="546104"/>
              <a:chOff x="1800204" y="2998295"/>
              <a:chExt cx="1919072" cy="546104"/>
            </a:xfrm>
          </p:grpSpPr>
          <p:sp>
            <p:nvSpPr>
              <p:cNvPr id="22" name="矩形 21">
                <a:extLst>
                  <a:ext uri="{FF2B5EF4-FFF2-40B4-BE49-F238E27FC236}">
                    <a16:creationId xmlns:a16="http://schemas.microsoft.com/office/drawing/2014/main" id="{BE912EB1-B8DD-4B6A-BB6B-DD9842448331}"/>
                  </a:ext>
                </a:extLst>
              </p:cNvPr>
              <p:cNvSpPr/>
              <p:nvPr/>
            </p:nvSpPr>
            <p:spPr>
              <a:xfrm>
                <a:off x="1800204" y="2998295"/>
                <a:ext cx="1919072" cy="29800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a:latin typeface="微软雅黑" panose="020B0503020204020204" pitchFamily="34" charset="-122"/>
                    <a:ea typeface="微软雅黑" panose="020B0503020204020204" pitchFamily="34" charset="-122"/>
                    <a:cs typeface="微软雅黑"/>
                  </a:rPr>
                  <a:t>成果展示</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3" name="矩形 22">
                <a:extLst>
                  <a:ext uri="{FF2B5EF4-FFF2-40B4-BE49-F238E27FC236}">
                    <a16:creationId xmlns:a16="http://schemas.microsoft.com/office/drawing/2014/main" id="{F24E8714-4518-4488-A303-A37E5CFA16D5}"/>
                  </a:ext>
                </a:extLst>
              </p:cNvPr>
              <p:cNvSpPr/>
              <p:nvPr/>
            </p:nvSpPr>
            <p:spPr>
              <a:xfrm>
                <a:off x="1800204" y="3386632"/>
                <a:ext cx="1069124" cy="157767"/>
              </a:xfrm>
              <a:prstGeom prst="rect">
                <a:avLst/>
              </a:prstGeom>
            </p:spPr>
            <p:txBody>
              <a:bodyPr wrap="none">
                <a:spAutoFit/>
              </a:bodyPr>
              <a:lstStyle/>
              <a:p>
                <a:pPr lvl="0">
                  <a:defRPr/>
                </a:pPr>
                <a:r>
                  <a:rPr kumimoji="0" lang="en-US" altLang="zh-CN"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 </a:t>
                </a:r>
                <a:r>
                  <a:rPr lang="en-US" altLang="zh-CN" sz="1200" kern="0">
                    <a:latin typeface="微软雅黑" panose="020B0503020204020204" pitchFamily="34" charset="-122"/>
                    <a:ea typeface="微软雅黑" panose="020B0503020204020204" pitchFamily="34" charset="-122"/>
                  </a:rPr>
                  <a:t>PRODUCT SHOW</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F6462B47-E9EF-4D97-83E0-BC6D3620EB73}"/>
                </a:ext>
              </a:extLst>
            </p:cNvPr>
            <p:cNvGrpSpPr/>
            <p:nvPr/>
          </p:nvGrpSpPr>
          <p:grpSpPr>
            <a:xfrm>
              <a:off x="1163945" y="1746259"/>
              <a:ext cx="866241" cy="720000"/>
              <a:chOff x="960745" y="2898038"/>
              <a:chExt cx="866241" cy="720000"/>
            </a:xfrm>
          </p:grpSpPr>
          <p:sp>
            <p:nvSpPr>
              <p:cNvPr id="20" name="矩形 19">
                <a:extLst>
                  <a:ext uri="{FF2B5EF4-FFF2-40B4-BE49-F238E27FC236}">
                    <a16:creationId xmlns:a16="http://schemas.microsoft.com/office/drawing/2014/main" id="{BB1968ED-0CF3-438F-BD0E-4A5F87D790C9}"/>
                  </a:ext>
                </a:extLst>
              </p:cNvPr>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矩形 20">
                <a:extLst>
                  <a:ext uri="{FF2B5EF4-FFF2-40B4-BE49-F238E27FC236}">
                    <a16:creationId xmlns:a16="http://schemas.microsoft.com/office/drawing/2014/main" id="{754CF323-BBC2-4B5B-900D-A2CB99607253}"/>
                  </a:ext>
                </a:extLst>
              </p:cNvPr>
              <p:cNvSpPr/>
              <p:nvPr/>
            </p:nvSpPr>
            <p:spPr>
              <a:xfrm>
                <a:off x="960745" y="3058221"/>
                <a:ext cx="866241" cy="403181"/>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24" name="直接连接符 23">
            <a:extLst>
              <a:ext uri="{FF2B5EF4-FFF2-40B4-BE49-F238E27FC236}">
                <a16:creationId xmlns:a16="http://schemas.microsoft.com/office/drawing/2014/main" id="{1CC56D57-B776-4A0B-B6EA-C28019217153}"/>
              </a:ext>
            </a:extLst>
          </p:cNvPr>
          <p:cNvCxnSpPr/>
          <p:nvPr/>
        </p:nvCxnSpPr>
        <p:spPr>
          <a:xfrm>
            <a:off x="4250722" y="2383331"/>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1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a:latin typeface="微软雅黑" panose="020B0503020204020204" pitchFamily="34" charset="-122"/>
                <a:ea typeface="微软雅黑" panose="020B0503020204020204" pitchFamily="34" charset="-122"/>
                <a:cs typeface="微软雅黑"/>
              </a:rPr>
              <a:t>成果</a:t>
            </a:r>
            <a:r>
              <a:rPr kumimoji="0" lang="zh-CN" altLang="en-US" sz="20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展示</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77062"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PRODUCT SHOW</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E5B8D05-C907-46A8-BAC2-DD961E0E15D1}"/>
              </a:ext>
            </a:extLst>
          </p:cNvPr>
          <p:cNvSpPr txBox="1"/>
          <p:nvPr/>
        </p:nvSpPr>
        <p:spPr>
          <a:xfrm>
            <a:off x="572920" y="878889"/>
            <a:ext cx="2208917" cy="369332"/>
          </a:xfrm>
          <a:prstGeom prst="rect">
            <a:avLst/>
          </a:prstGeom>
          <a:noFill/>
        </p:spPr>
        <p:txBody>
          <a:bodyPr wrap="square" rtlCol="0">
            <a:spAutoFit/>
          </a:bodyPr>
          <a:lstStyle/>
          <a:p>
            <a:r>
              <a:rPr lang="zh-CN" altLang="en-US" dirty="0"/>
              <a:t>构建</a:t>
            </a:r>
            <a:r>
              <a:rPr lang="en-US" altLang="zh-CN" dirty="0" err="1"/>
              <a:t>Tensorflow</a:t>
            </a:r>
            <a:r>
              <a:rPr lang="zh-CN" altLang="en-US" dirty="0"/>
              <a:t>图</a:t>
            </a:r>
          </a:p>
        </p:txBody>
      </p:sp>
      <p:pic>
        <p:nvPicPr>
          <p:cNvPr id="3" name="图片 2"/>
          <p:cNvPicPr>
            <a:picLocks noChangeAspect="1"/>
          </p:cNvPicPr>
          <p:nvPr/>
        </p:nvPicPr>
        <p:blipFill>
          <a:blip r:embed="rId2"/>
          <a:stretch>
            <a:fillRect/>
          </a:stretch>
        </p:blipFill>
        <p:spPr>
          <a:xfrm>
            <a:off x="2125014" y="1565701"/>
            <a:ext cx="6915955" cy="4542525"/>
          </a:xfrm>
          <a:prstGeom prst="rect">
            <a:avLst/>
          </a:prstGeom>
        </p:spPr>
      </p:pic>
    </p:spTree>
    <p:extLst>
      <p:ext uri="{BB962C8B-B14F-4D97-AF65-F5344CB8AC3E}">
        <p14:creationId xmlns:p14="http://schemas.microsoft.com/office/powerpoint/2010/main" val="270751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lgn="ctr"/>
            <a:r>
              <a:rPr lang="zh-CN" altLang="en-US" sz="2000" b="1" kern="0">
                <a:latin typeface="微软雅黑" panose="020B0503020204020204" pitchFamily="34" charset="-122"/>
                <a:ea typeface="微软雅黑" panose="020B0503020204020204" pitchFamily="34" charset="-122"/>
                <a:cs typeface="微软雅黑"/>
              </a:rPr>
              <a:t>人员简介</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a:cxnSpLocks/>
          </p:cNvCxnSpPr>
          <p:nvPr/>
        </p:nvCxnSpPr>
        <p:spPr>
          <a:xfrm>
            <a:off x="2394284" y="361354"/>
            <a:ext cx="96199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57" name="表格 56">
            <a:extLst>
              <a:ext uri="{FF2B5EF4-FFF2-40B4-BE49-F238E27FC236}">
                <a16:creationId xmlns:a16="http://schemas.microsoft.com/office/drawing/2014/main" id="{0795012B-C986-4C96-B40E-7AEEE1710E65}"/>
              </a:ext>
            </a:extLst>
          </p:cNvPr>
          <p:cNvGraphicFramePr>
            <a:graphicFrameLocks noGrp="1"/>
          </p:cNvGraphicFramePr>
          <p:nvPr>
            <p:extLst>
              <p:ext uri="{D42A27DB-BD31-4B8C-83A1-F6EECF244321}">
                <p14:modId xmlns:p14="http://schemas.microsoft.com/office/powerpoint/2010/main" val="1379276811"/>
              </p:ext>
            </p:extLst>
          </p:nvPr>
        </p:nvGraphicFramePr>
        <p:xfrm>
          <a:off x="1052286" y="1923314"/>
          <a:ext cx="10125788" cy="3283168"/>
        </p:xfrm>
        <a:graphic>
          <a:graphicData uri="http://schemas.openxmlformats.org/drawingml/2006/table">
            <a:tbl>
              <a:tblPr firstRow="1" bandRow="1">
                <a:tableStyleId>{5C22544A-7EE6-4342-B048-85BDC9FD1C3A}</a:tableStyleId>
              </a:tblPr>
              <a:tblGrid>
                <a:gridCol w="413708">
                  <a:extLst>
                    <a:ext uri="{9D8B030D-6E8A-4147-A177-3AD203B41FA5}">
                      <a16:colId xmlns:a16="http://schemas.microsoft.com/office/drawing/2014/main" val="20000"/>
                    </a:ext>
                  </a:extLst>
                </a:gridCol>
                <a:gridCol w="1337364">
                  <a:extLst>
                    <a:ext uri="{9D8B030D-6E8A-4147-A177-3AD203B41FA5}">
                      <a16:colId xmlns:a16="http://schemas.microsoft.com/office/drawing/2014/main" val="356099301"/>
                    </a:ext>
                  </a:extLst>
                </a:gridCol>
                <a:gridCol w="1035052">
                  <a:extLst>
                    <a:ext uri="{9D8B030D-6E8A-4147-A177-3AD203B41FA5}">
                      <a16:colId xmlns:a16="http://schemas.microsoft.com/office/drawing/2014/main" val="20001"/>
                    </a:ext>
                  </a:extLst>
                </a:gridCol>
                <a:gridCol w="1647511">
                  <a:extLst>
                    <a:ext uri="{9D8B030D-6E8A-4147-A177-3AD203B41FA5}">
                      <a16:colId xmlns:a16="http://schemas.microsoft.com/office/drawing/2014/main" val="20002"/>
                    </a:ext>
                  </a:extLst>
                </a:gridCol>
                <a:gridCol w="5692153">
                  <a:extLst>
                    <a:ext uri="{9D8B030D-6E8A-4147-A177-3AD203B41FA5}">
                      <a16:colId xmlns:a16="http://schemas.microsoft.com/office/drawing/2014/main" val="20003"/>
                    </a:ext>
                  </a:extLst>
                </a:gridCol>
              </a:tblGrid>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en-US" altLang="zh-CN" sz="1400" b="0" i="0" kern="1200">
                          <a:solidFill>
                            <a:schemeClr val="tx1"/>
                          </a:solidFill>
                          <a:latin typeface="微软雅黑" panose="020B0503020204020204" pitchFamily="34" charset="-122"/>
                          <a:ea typeface="微软雅黑" panose="020B0503020204020204" pitchFamily="34" charset="-122"/>
                          <a:cs typeface="+mn-cs"/>
                        </a:rPr>
                        <a:t>SA17225291</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时宽星</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组长</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355" rtl="0" eaLnBrk="1" fontAlgn="auto" latinLnBrk="0" hangingPunct="1">
                        <a:lnSpc>
                          <a:spcPct val="100000"/>
                        </a:lnSpc>
                        <a:spcBef>
                          <a:spcPts val="0"/>
                        </a:spcBef>
                        <a:spcAft>
                          <a:spcPts val="0"/>
                        </a:spcAft>
                        <a:buClrTx/>
                        <a:buSzTx/>
                        <a:buFontTx/>
                        <a:buNone/>
                        <a:tabLst/>
                        <a:defRPr/>
                      </a:pPr>
                      <a:r>
                        <a:rPr lang="zh-CN" altLang="en-US" sz="1400" b="0" i="0">
                          <a:solidFill>
                            <a:schemeClr val="tx1"/>
                          </a:solidFill>
                          <a:latin typeface="微软雅黑" panose="020B0503020204020204" pitchFamily="34" charset="-122"/>
                          <a:ea typeface="微软雅黑" panose="020B0503020204020204" pitchFamily="34" charset="-122"/>
                        </a:rPr>
                        <a:t>项目整合测试与优化</a:t>
                      </a:r>
                      <a:r>
                        <a:rPr lang="en-US" altLang="zh-CN" sz="1400" b="0" i="0">
                          <a:solidFill>
                            <a:schemeClr val="tx1"/>
                          </a:solidFill>
                          <a:latin typeface="微软雅黑" panose="020B0503020204020204" pitchFamily="34" charset="-122"/>
                          <a:ea typeface="微软雅黑" panose="020B0503020204020204" pitchFamily="34" charset="-122"/>
                        </a:rPr>
                        <a:t>,</a:t>
                      </a:r>
                      <a:r>
                        <a:rPr lang="zh-CN" altLang="en-US" sz="1400" b="0" i="0">
                          <a:solidFill>
                            <a:schemeClr val="tx1"/>
                          </a:solidFill>
                          <a:latin typeface="微软雅黑" panose="020B0503020204020204" pitchFamily="34" charset="-122"/>
                          <a:ea typeface="微软雅黑" panose="020B0503020204020204" pitchFamily="34" charset="-122"/>
                        </a:rPr>
                        <a:t>制作讲解视频</a:t>
                      </a:r>
                      <a:endParaRPr lang="en-US" altLang="zh-CN"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26460">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altLang="zh-CN" sz="1400" b="0" i="0">
                          <a:solidFill>
                            <a:schemeClr val="tx1"/>
                          </a:solidFill>
                          <a:latin typeface="微软雅黑" panose="020B0503020204020204" pitchFamily="34" charset="-122"/>
                          <a:ea typeface="微软雅黑" panose="020B0503020204020204" pitchFamily="34" charset="-122"/>
                        </a:rPr>
                        <a:t>SA17225498</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张润洁</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lang="zh-CN" altLang="en-US" sz="1400" b="0" i="0">
                          <a:solidFill>
                            <a:schemeClr val="tx1"/>
                          </a:solidFill>
                          <a:latin typeface="微软雅黑" panose="020B0503020204020204" pitchFamily="34" charset="-122"/>
                          <a:ea typeface="微软雅黑" panose="020B0503020204020204" pitchFamily="34" charset="-122"/>
                        </a:rPr>
                        <a:t>图像采集、跟踪与预处理模块的设计与优化</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526460">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400" b="0" i="0">
                          <a:solidFill>
                            <a:schemeClr val="tx1"/>
                          </a:solidFill>
                          <a:latin typeface="微软雅黑" panose="020B0503020204020204" pitchFamily="34" charset="-122"/>
                          <a:ea typeface="微软雅黑" panose="020B0503020204020204" pitchFamily="34" charset="-122"/>
                        </a:rPr>
                        <a:t>SA17225350</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王金娟</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r>
                        <a:rPr lang="zh-CN" altLang="en-US" sz="1400" b="0" i="0">
                          <a:solidFill>
                            <a:schemeClr val="tx1"/>
                          </a:solidFill>
                          <a:latin typeface="微软雅黑" panose="020B0503020204020204" pitchFamily="34" charset="-122"/>
                          <a:ea typeface="微软雅黑" panose="020B0503020204020204" pitchFamily="34" charset="-122"/>
                        </a:rPr>
                        <a:t>图像识别模块的设计、编写与优化</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2"/>
                  </a:ext>
                </a:extLst>
              </a:tr>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4</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en-US" altLang="zh-CN" sz="1400" b="0" i="0" kern="1200">
                          <a:solidFill>
                            <a:schemeClr val="tx1"/>
                          </a:solidFill>
                          <a:latin typeface="微软雅黑" panose="020B0503020204020204" pitchFamily="34" charset="-122"/>
                          <a:ea typeface="微软雅黑" panose="020B0503020204020204" pitchFamily="34" charset="-122"/>
                          <a:cs typeface="+mn-cs"/>
                        </a:rPr>
                        <a:t>SA17225297</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宋欣桐</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lang="zh-CN" altLang="en-US" sz="1400" b="0" i="0">
                          <a:solidFill>
                            <a:schemeClr val="tx1"/>
                          </a:solidFill>
                          <a:latin typeface="微软雅黑" panose="020B0503020204020204" pitchFamily="34" charset="-122"/>
                          <a:ea typeface="微软雅黑" panose="020B0503020204020204" pitchFamily="34" charset="-122"/>
                        </a:rPr>
                        <a:t>图像识别模块的设计、编写与优化</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3"/>
                  </a:ext>
                </a:extLst>
              </a:tr>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5</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en-US" altLang="zh-CN" sz="1400" b="0" i="0" kern="1200">
                          <a:solidFill>
                            <a:schemeClr val="tx1"/>
                          </a:solidFill>
                          <a:latin typeface="微软雅黑" panose="020B0503020204020204" pitchFamily="34" charset="-122"/>
                          <a:ea typeface="微软雅黑" panose="020B0503020204020204" pitchFamily="34" charset="-122"/>
                          <a:cs typeface="+mn-cs"/>
                        </a:rPr>
                        <a:t>SA17225096</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管冲</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355"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latin typeface="微软雅黑" panose="020B0503020204020204" pitchFamily="34" charset="-122"/>
                          <a:ea typeface="微软雅黑" panose="020B0503020204020204" pitchFamily="34" charset="-122"/>
                          <a:cs typeface="+mn-cs"/>
                        </a:rPr>
                        <a:t>材料准备、环境搭建、文献查找</a:t>
                      </a:r>
                      <a:endParaRPr lang="en-US" altLang="zh-CN" sz="1400" b="0" i="0" kern="120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6</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en-US" altLang="zh-CN" sz="1400" b="0" i="0" kern="1200">
                          <a:solidFill>
                            <a:schemeClr val="tx1"/>
                          </a:solidFill>
                          <a:latin typeface="微软雅黑" panose="020B0503020204020204" pitchFamily="34" charset="-122"/>
                          <a:ea typeface="微软雅黑" panose="020B0503020204020204" pitchFamily="34" charset="-122"/>
                          <a:cs typeface="+mn-cs"/>
                        </a:rPr>
                        <a:t>SA17225499</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张少伟</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4355"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latin typeface="微软雅黑" panose="020B0503020204020204" pitchFamily="34" charset="-122"/>
                          <a:ea typeface="微软雅黑" panose="020B0503020204020204" pitchFamily="34" charset="-122"/>
                          <a:cs typeface="+mn-cs"/>
                        </a:rPr>
                        <a:t>文档编写、处理，测试优化</a:t>
                      </a:r>
                      <a:r>
                        <a:rPr lang="en-US" altLang="zh-CN" sz="1400" b="0" i="0" kern="1200">
                          <a:solidFill>
                            <a:schemeClr val="tx1"/>
                          </a:solidFill>
                          <a:latin typeface="微软雅黑" panose="020B0503020204020204" pitchFamily="34" charset="-122"/>
                          <a:ea typeface="微软雅黑" panose="020B0503020204020204" pitchFamily="34" charset="-122"/>
                          <a:cs typeface="+mn-cs"/>
                        </a:rPr>
                        <a:t>,</a:t>
                      </a:r>
                      <a:r>
                        <a:rPr lang="zh-CN" altLang="en-US" sz="1400" b="0" i="0" kern="1200">
                          <a:solidFill>
                            <a:schemeClr val="tx1"/>
                          </a:solidFill>
                          <a:latin typeface="微软雅黑" panose="020B0503020204020204" pitchFamily="34" charset="-122"/>
                          <a:ea typeface="微软雅黑" panose="020B0503020204020204" pitchFamily="34" charset="-122"/>
                          <a:cs typeface="+mn-cs"/>
                        </a:rPr>
                        <a:t>制作讲解视频</a:t>
                      </a:r>
                      <a:endParaRPr lang="en-US" altLang="zh-CN"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188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a:latin typeface="微软雅黑" panose="020B0503020204020204" pitchFamily="34" charset="-122"/>
                <a:ea typeface="微软雅黑" panose="020B0503020204020204" pitchFamily="34" charset="-122"/>
                <a:cs typeface="微软雅黑"/>
              </a:rPr>
              <a:t>成果</a:t>
            </a:r>
            <a:r>
              <a:rPr kumimoji="0" lang="zh-CN" altLang="en-US" sz="20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展示</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77062"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PRODUCT SHOW</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E5B8D05-C907-46A8-BAC2-DD961E0E15D1}"/>
              </a:ext>
            </a:extLst>
          </p:cNvPr>
          <p:cNvSpPr txBox="1"/>
          <p:nvPr/>
        </p:nvSpPr>
        <p:spPr>
          <a:xfrm>
            <a:off x="572920" y="878889"/>
            <a:ext cx="1677063" cy="369332"/>
          </a:xfrm>
          <a:prstGeom prst="rect">
            <a:avLst/>
          </a:prstGeom>
          <a:noFill/>
        </p:spPr>
        <p:txBody>
          <a:bodyPr wrap="square" rtlCol="0">
            <a:spAutoFit/>
          </a:bodyPr>
          <a:lstStyle/>
          <a:p>
            <a:r>
              <a:rPr lang="zh-CN" altLang="en-US" dirty="0"/>
              <a:t>训练集</a:t>
            </a:r>
          </a:p>
        </p:txBody>
      </p:sp>
      <p:pic>
        <p:nvPicPr>
          <p:cNvPr id="3" name="图片 2"/>
          <p:cNvPicPr>
            <a:picLocks noChangeAspect="1"/>
          </p:cNvPicPr>
          <p:nvPr/>
        </p:nvPicPr>
        <p:blipFill>
          <a:blip r:embed="rId2"/>
          <a:stretch>
            <a:fillRect/>
          </a:stretch>
        </p:blipFill>
        <p:spPr>
          <a:xfrm>
            <a:off x="2102069" y="1248221"/>
            <a:ext cx="8483273" cy="5047865"/>
          </a:xfrm>
          <a:prstGeom prst="rect">
            <a:avLst/>
          </a:prstGeom>
        </p:spPr>
      </p:pic>
    </p:spTree>
    <p:extLst>
      <p:ext uri="{BB962C8B-B14F-4D97-AF65-F5344CB8AC3E}">
        <p14:creationId xmlns:p14="http://schemas.microsoft.com/office/powerpoint/2010/main" val="84608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a:latin typeface="微软雅黑" panose="020B0503020204020204" pitchFamily="34" charset="-122"/>
                <a:ea typeface="微软雅黑" panose="020B0503020204020204" pitchFamily="34" charset="-122"/>
                <a:cs typeface="微软雅黑"/>
              </a:rPr>
              <a:t>成果</a:t>
            </a:r>
            <a:r>
              <a:rPr kumimoji="0" lang="zh-CN" altLang="en-US" sz="20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展示</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77062"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PRODUCT SHOW</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E5B8D05-C907-46A8-BAC2-DD961E0E15D1}"/>
              </a:ext>
            </a:extLst>
          </p:cNvPr>
          <p:cNvSpPr txBox="1"/>
          <p:nvPr/>
        </p:nvSpPr>
        <p:spPr>
          <a:xfrm>
            <a:off x="572920" y="878889"/>
            <a:ext cx="3226920" cy="369332"/>
          </a:xfrm>
          <a:prstGeom prst="rect">
            <a:avLst/>
          </a:prstGeom>
          <a:noFill/>
        </p:spPr>
        <p:txBody>
          <a:bodyPr wrap="square" rtlCol="0">
            <a:spAutoFit/>
          </a:bodyPr>
          <a:lstStyle/>
          <a:p>
            <a:r>
              <a:rPr lang="zh-CN" altLang="en-US" dirty="0"/>
              <a:t>构建</a:t>
            </a:r>
            <a:r>
              <a:rPr lang="en-US" altLang="zh-CN" dirty="0" err="1"/>
              <a:t>Tensorflow</a:t>
            </a:r>
            <a:r>
              <a:rPr lang="zh-CN" altLang="en-US" dirty="0"/>
              <a:t>图的核心代码</a:t>
            </a:r>
          </a:p>
        </p:txBody>
      </p:sp>
      <p:sp>
        <p:nvSpPr>
          <p:cNvPr id="3" name="文本框 2"/>
          <p:cNvSpPr txBox="1"/>
          <p:nvPr/>
        </p:nvSpPr>
        <p:spPr>
          <a:xfrm>
            <a:off x="572920" y="1248221"/>
            <a:ext cx="10512045" cy="5078313"/>
          </a:xfrm>
          <a:prstGeom prst="rect">
            <a:avLst/>
          </a:prstGeom>
          <a:noFill/>
        </p:spPr>
        <p:txBody>
          <a:bodyPr wrap="none" rtlCol="0">
            <a:spAutoFit/>
          </a:bodyPr>
          <a:lstStyle/>
          <a:p>
            <a:r>
              <a:rPr lang="en-US" altLang="zh-CN" dirty="0"/>
              <a:t>        graph = </a:t>
            </a:r>
            <a:r>
              <a:rPr lang="en-US" altLang="zh-CN" dirty="0" err="1"/>
              <a:t>tf.Graph</a:t>
            </a:r>
            <a:r>
              <a:rPr lang="en-US" altLang="zh-CN" dirty="0"/>
              <a:t>()</a:t>
            </a:r>
            <a:endParaRPr lang="zh-CN" altLang="en-US" dirty="0"/>
          </a:p>
          <a:p>
            <a:r>
              <a:rPr lang="en-US" altLang="zh-CN" dirty="0"/>
              <a:t>        with </a:t>
            </a:r>
            <a:r>
              <a:rPr lang="en-US" altLang="zh-CN" dirty="0" err="1"/>
              <a:t>graph.as_default</a:t>
            </a:r>
            <a:r>
              <a:rPr lang="en-US" altLang="zh-CN" dirty="0"/>
              <a:t>():</a:t>
            </a:r>
          </a:p>
          <a:p>
            <a:r>
              <a:rPr lang="en-US" altLang="zh-CN" dirty="0"/>
              <a:t>            </a:t>
            </a:r>
            <a:r>
              <a:rPr lang="en-US" altLang="zh-CN" dirty="0" err="1"/>
              <a:t>images_ph</a:t>
            </a:r>
            <a:r>
              <a:rPr lang="en-US" altLang="zh-CN" dirty="0"/>
              <a:t> = </a:t>
            </a:r>
            <a:r>
              <a:rPr lang="en-US" altLang="zh-CN" dirty="0" err="1"/>
              <a:t>tf.placeholder</a:t>
            </a:r>
            <a:r>
              <a:rPr lang="en-US" altLang="zh-CN" dirty="0"/>
              <a:t>(tf.float32, [None, 32, 32, 3])</a:t>
            </a:r>
          </a:p>
          <a:p>
            <a:r>
              <a:rPr lang="en-US" altLang="zh-CN" dirty="0"/>
              <a:t>            </a:t>
            </a:r>
            <a:r>
              <a:rPr lang="en-US" altLang="zh-CN" dirty="0" err="1"/>
              <a:t>labels_ph</a:t>
            </a:r>
            <a:r>
              <a:rPr lang="en-US" altLang="zh-CN" dirty="0"/>
              <a:t> = </a:t>
            </a:r>
            <a:r>
              <a:rPr lang="en-US" altLang="zh-CN" dirty="0" err="1"/>
              <a:t>tf.placeholder</a:t>
            </a:r>
            <a:r>
              <a:rPr lang="en-US" altLang="zh-CN" dirty="0"/>
              <a:t>(tf.int32, [None])</a:t>
            </a:r>
          </a:p>
          <a:p>
            <a:r>
              <a:rPr lang="en-US" altLang="zh-CN" dirty="0"/>
              <a:t>            #</a:t>
            </a:r>
            <a:r>
              <a:rPr lang="zh-CN" altLang="en-US" dirty="0"/>
              <a:t>将图片平整化，</a:t>
            </a:r>
            <a:r>
              <a:rPr lang="en-US" altLang="zh-CN" dirty="0"/>
              <a:t>[None, height, width, channels] -》[None, height * width * channels]</a:t>
            </a:r>
            <a:endParaRPr lang="zh-CN" altLang="en-US" dirty="0"/>
          </a:p>
          <a:p>
            <a:r>
              <a:rPr lang="en-US" altLang="zh-CN" dirty="0"/>
              <a:t>            </a:t>
            </a:r>
            <a:r>
              <a:rPr lang="en-US" altLang="zh-CN" dirty="0" err="1"/>
              <a:t>images_flat</a:t>
            </a:r>
            <a:r>
              <a:rPr lang="en-US" altLang="zh-CN" dirty="0"/>
              <a:t> = </a:t>
            </a:r>
            <a:r>
              <a:rPr lang="en-US" altLang="zh-CN" dirty="0" err="1"/>
              <a:t>tf.contrib.layers.flatten</a:t>
            </a:r>
            <a:r>
              <a:rPr lang="en-US" altLang="zh-CN" dirty="0"/>
              <a:t>(</a:t>
            </a:r>
            <a:r>
              <a:rPr lang="en-US" altLang="zh-CN" dirty="0" err="1"/>
              <a:t>images_ph</a:t>
            </a:r>
            <a:r>
              <a:rPr lang="en-US" altLang="zh-CN" dirty="0"/>
              <a:t>)</a:t>
            </a:r>
          </a:p>
          <a:p>
            <a:r>
              <a:rPr lang="en-US" altLang="zh-CN" dirty="0"/>
              <a:t>           #</a:t>
            </a:r>
            <a:r>
              <a:rPr lang="zh-CN" altLang="en-US" dirty="0"/>
              <a:t>设定全连接层，使用一个</a:t>
            </a:r>
            <a:r>
              <a:rPr lang="en-US" altLang="zh-CN" dirty="0" err="1"/>
              <a:t>reluf</a:t>
            </a:r>
            <a:r>
              <a:rPr lang="en-US" altLang="zh-CN" dirty="0"/>
              <a:t>(x) = max(0, x)</a:t>
            </a:r>
            <a:r>
              <a:rPr lang="zh-CN" altLang="en-US" dirty="0"/>
              <a:t>，实现激活函数的功能</a:t>
            </a:r>
            <a:endParaRPr lang="en-US" altLang="zh-CN" dirty="0"/>
          </a:p>
          <a:p>
            <a:r>
              <a:rPr lang="en-US" altLang="zh-CN" dirty="0"/>
              <a:t>           #</a:t>
            </a:r>
            <a:r>
              <a:rPr lang="en-US" altLang="zh-CN" dirty="0" err="1"/>
              <a:t>logits</a:t>
            </a:r>
            <a:r>
              <a:rPr lang="zh-CN" altLang="en-US" dirty="0"/>
              <a:t>的维度</a:t>
            </a:r>
            <a:r>
              <a:rPr lang="en-US" altLang="zh-CN" dirty="0"/>
              <a:t>[None, 6]</a:t>
            </a:r>
            <a:r>
              <a:rPr lang="zh-CN" altLang="en-US" dirty="0"/>
              <a:t>，采用</a:t>
            </a:r>
            <a:r>
              <a:rPr lang="en-US" altLang="zh-CN" dirty="0"/>
              <a:t>100</a:t>
            </a:r>
            <a:r>
              <a:rPr lang="zh-CN" altLang="en-US" dirty="0"/>
              <a:t>个节点（结果还不错，且减少计算量）</a:t>
            </a:r>
          </a:p>
          <a:p>
            <a:r>
              <a:rPr lang="en-US" altLang="zh-CN" dirty="0"/>
              <a:t>            </a:t>
            </a:r>
            <a:r>
              <a:rPr lang="en-US" altLang="zh-CN" dirty="0" err="1"/>
              <a:t>logits</a:t>
            </a:r>
            <a:r>
              <a:rPr lang="en-US" altLang="zh-CN" dirty="0"/>
              <a:t> = </a:t>
            </a:r>
            <a:r>
              <a:rPr lang="en-US" altLang="zh-CN" dirty="0" err="1"/>
              <a:t>tf.contrib.layers.fully_connected</a:t>
            </a:r>
            <a:r>
              <a:rPr lang="en-US" altLang="zh-CN" dirty="0"/>
              <a:t>(</a:t>
            </a:r>
            <a:r>
              <a:rPr lang="en-US" altLang="zh-CN" dirty="0" err="1"/>
              <a:t>images_flat</a:t>
            </a:r>
            <a:r>
              <a:rPr lang="en-US" altLang="zh-CN" dirty="0"/>
              <a:t>, 100, </a:t>
            </a:r>
            <a:r>
              <a:rPr lang="en-US" altLang="zh-CN" dirty="0" err="1"/>
              <a:t>tf.nn.relu</a:t>
            </a:r>
            <a:r>
              <a:rPr lang="en-US" altLang="zh-CN" dirty="0"/>
              <a:t>)</a:t>
            </a:r>
          </a:p>
          <a:p>
            <a:r>
              <a:rPr lang="en-US" altLang="zh-CN" dirty="0"/>
              <a:t>           #</a:t>
            </a:r>
            <a:r>
              <a:rPr lang="zh-CN" altLang="en-US" dirty="0"/>
              <a:t>用</a:t>
            </a:r>
            <a:r>
              <a:rPr lang="en-US" altLang="zh-CN" dirty="0" err="1"/>
              <a:t>argmax</a:t>
            </a:r>
            <a:r>
              <a:rPr lang="zh-CN" altLang="en-US" dirty="0"/>
              <a:t>函数获取</a:t>
            </a:r>
            <a:r>
              <a:rPr lang="en-US" altLang="zh-CN" dirty="0" err="1"/>
              <a:t>logits</a:t>
            </a:r>
            <a:r>
              <a:rPr lang="zh-CN" altLang="en-US" dirty="0"/>
              <a:t>中最大值索引，即预测的标签</a:t>
            </a:r>
          </a:p>
          <a:p>
            <a:r>
              <a:rPr lang="en-US" altLang="zh-CN" dirty="0"/>
              <a:t>            </a:t>
            </a:r>
            <a:r>
              <a:rPr lang="en-US" altLang="zh-CN" dirty="0" err="1"/>
              <a:t>predicted_labels</a:t>
            </a:r>
            <a:r>
              <a:rPr lang="en-US" altLang="zh-CN" dirty="0"/>
              <a:t> = </a:t>
            </a:r>
            <a:r>
              <a:rPr lang="en-US" altLang="zh-CN" dirty="0" err="1"/>
              <a:t>tf.argmax</a:t>
            </a:r>
            <a:r>
              <a:rPr lang="en-US" altLang="zh-CN" dirty="0"/>
              <a:t>(</a:t>
            </a:r>
            <a:r>
              <a:rPr lang="en-US" altLang="zh-CN" dirty="0" err="1"/>
              <a:t>logits</a:t>
            </a:r>
            <a:r>
              <a:rPr lang="en-US" altLang="zh-CN" dirty="0"/>
              <a:t>, 1)</a:t>
            </a:r>
          </a:p>
          <a:p>
            <a:r>
              <a:rPr lang="en-US" altLang="zh-CN" dirty="0"/>
              <a:t>            #</a:t>
            </a:r>
            <a:r>
              <a:rPr lang="zh-CN" altLang="en-US" dirty="0"/>
              <a:t>定义</a:t>
            </a:r>
            <a:r>
              <a:rPr lang="en-US" altLang="zh-CN" dirty="0" err="1"/>
              <a:t>softmax</a:t>
            </a:r>
            <a:r>
              <a:rPr lang="zh-CN" altLang="en-US" dirty="0"/>
              <a:t>用于输出概率值，损失函数采用交叉熵</a:t>
            </a:r>
          </a:p>
          <a:p>
            <a:r>
              <a:rPr lang="en-US" altLang="zh-CN" dirty="0"/>
              <a:t>            loss = </a:t>
            </a:r>
            <a:r>
              <a:rPr lang="en-US" altLang="zh-CN" dirty="0" err="1"/>
              <a:t>tf.reduce_mean</a:t>
            </a:r>
            <a:r>
              <a:rPr lang="en-US" altLang="zh-CN" dirty="0"/>
              <a:t>(</a:t>
            </a:r>
            <a:r>
              <a:rPr lang="en-US" altLang="zh-CN" dirty="0" err="1"/>
              <a:t>tf.nn.sparse_softmax_cross_entropy_with_logits</a:t>
            </a:r>
            <a:r>
              <a:rPr lang="en-US" altLang="zh-CN" dirty="0"/>
              <a:t>(</a:t>
            </a:r>
            <a:r>
              <a:rPr lang="en-US" altLang="zh-CN" dirty="0" err="1"/>
              <a:t>logits</a:t>
            </a:r>
            <a:r>
              <a:rPr lang="en-US" altLang="zh-CN" dirty="0"/>
              <a:t>=</a:t>
            </a:r>
            <a:r>
              <a:rPr lang="en-US" altLang="zh-CN" dirty="0" err="1"/>
              <a:t>logits</a:t>
            </a:r>
            <a:r>
              <a:rPr lang="en-US" altLang="zh-CN" dirty="0"/>
              <a:t>, labels=</a:t>
            </a:r>
            <a:r>
              <a:rPr lang="en-US" altLang="zh-CN" dirty="0" err="1"/>
              <a:t>labels_ph</a:t>
            </a:r>
            <a:r>
              <a:rPr lang="en-US" altLang="zh-CN" dirty="0"/>
              <a:t>))</a:t>
            </a:r>
          </a:p>
          <a:p>
            <a:r>
              <a:rPr lang="en-US" altLang="zh-CN" dirty="0"/>
              <a:t>            #</a:t>
            </a:r>
            <a:r>
              <a:rPr lang="zh-CN" altLang="en-US" dirty="0"/>
              <a:t>使用</a:t>
            </a:r>
            <a:r>
              <a:rPr lang="en-US" altLang="zh-CN" dirty="0"/>
              <a:t>ADAM </a:t>
            </a:r>
            <a:r>
              <a:rPr lang="zh-CN" altLang="en-US" dirty="0"/>
              <a:t>优化器，因为它比简单的梯度下降算法收敛地要快</a:t>
            </a:r>
          </a:p>
          <a:p>
            <a:r>
              <a:rPr lang="en-US" altLang="zh-CN" dirty="0"/>
              <a:t>            </a:t>
            </a:r>
            <a:r>
              <a:rPr lang="en-US" altLang="zh-CN" u="sng" dirty="0"/>
              <a:t>train = </a:t>
            </a:r>
            <a:r>
              <a:rPr lang="en-US" altLang="zh-CN" u="sng" dirty="0" err="1"/>
              <a:t>tf.train.AdamOptimizer</a:t>
            </a:r>
            <a:r>
              <a:rPr lang="en-US" altLang="zh-CN" u="sng" dirty="0"/>
              <a:t>(</a:t>
            </a:r>
            <a:r>
              <a:rPr lang="en-US" altLang="zh-CN" u="sng" dirty="0" err="1"/>
              <a:t>learning_rate</a:t>
            </a:r>
            <a:r>
              <a:rPr lang="en-US" altLang="zh-CN" u="sng" dirty="0"/>
              <a:t>=0.001).minimize(loss)</a:t>
            </a:r>
          </a:p>
          <a:p>
            <a:r>
              <a:rPr lang="zh-CN" altLang="en-US" dirty="0"/>
              <a:t>            </a:t>
            </a:r>
            <a:r>
              <a:rPr lang="en-US" altLang="zh-CN" dirty="0"/>
              <a:t>#</a:t>
            </a:r>
            <a:r>
              <a:rPr lang="zh-CN" altLang="en-US" dirty="0"/>
              <a:t>进行模型持久化，便于系统调用</a:t>
            </a:r>
          </a:p>
          <a:p>
            <a:r>
              <a:rPr lang="en-US" altLang="zh-CN" dirty="0"/>
              <a:t>            saver = </a:t>
            </a:r>
            <a:r>
              <a:rPr lang="en-US" altLang="zh-CN" dirty="0" err="1"/>
              <a:t>tf.train.Saver</a:t>
            </a:r>
            <a:r>
              <a:rPr lang="en-US" altLang="zh-CN" dirty="0"/>
              <a:t>()</a:t>
            </a:r>
            <a:endParaRPr lang="zh-CN" altLang="en-US" dirty="0"/>
          </a:p>
          <a:p>
            <a:r>
              <a:rPr lang="en-US" altLang="zh-CN" dirty="0"/>
              <a:t>            </a:t>
            </a:r>
            <a:r>
              <a:rPr lang="en-US" altLang="zh-CN" u="sng" dirty="0" err="1"/>
              <a:t>init</a:t>
            </a:r>
            <a:r>
              <a:rPr lang="en-US" altLang="zh-CN" u="sng" dirty="0"/>
              <a:t> = </a:t>
            </a:r>
            <a:r>
              <a:rPr lang="en-US" altLang="zh-CN" u="sng" dirty="0" err="1"/>
              <a:t>tf.initialize_all_variables</a:t>
            </a:r>
            <a:r>
              <a:rPr lang="en-US" altLang="zh-CN" u="sng" dirty="0"/>
              <a:t>()</a:t>
            </a:r>
            <a:endParaRPr lang="zh-CN" altLang="en-US" dirty="0"/>
          </a:p>
        </p:txBody>
      </p:sp>
    </p:spTree>
    <p:extLst>
      <p:ext uri="{BB962C8B-B14F-4D97-AF65-F5344CB8AC3E}">
        <p14:creationId xmlns:p14="http://schemas.microsoft.com/office/powerpoint/2010/main" val="1874782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a:latin typeface="微软雅黑" panose="020B0503020204020204" pitchFamily="34" charset="-122"/>
                <a:ea typeface="微软雅黑" panose="020B0503020204020204" pitchFamily="34" charset="-122"/>
                <a:cs typeface="微软雅黑"/>
              </a:rPr>
              <a:t>成果</a:t>
            </a:r>
            <a:r>
              <a:rPr kumimoji="0" lang="zh-CN" altLang="en-US" sz="20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展示</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77062"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PRODUCT SHOW</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E5B8D05-C907-46A8-BAC2-DD961E0E15D1}"/>
              </a:ext>
            </a:extLst>
          </p:cNvPr>
          <p:cNvSpPr txBox="1"/>
          <p:nvPr/>
        </p:nvSpPr>
        <p:spPr>
          <a:xfrm>
            <a:off x="572920" y="878889"/>
            <a:ext cx="1677063" cy="369332"/>
          </a:xfrm>
          <a:prstGeom prst="rect">
            <a:avLst/>
          </a:prstGeom>
          <a:noFill/>
        </p:spPr>
        <p:txBody>
          <a:bodyPr wrap="square" rtlCol="0">
            <a:spAutoFit/>
          </a:bodyPr>
          <a:lstStyle/>
          <a:p>
            <a:r>
              <a:rPr lang="zh-CN" altLang="en-US"/>
              <a:t>路标组合</a:t>
            </a:r>
          </a:p>
        </p:txBody>
      </p:sp>
      <p:pic>
        <p:nvPicPr>
          <p:cNvPr id="9" name="图片 8">
            <a:extLst>
              <a:ext uri="{FF2B5EF4-FFF2-40B4-BE49-F238E27FC236}">
                <a16:creationId xmlns:a16="http://schemas.microsoft.com/office/drawing/2014/main" id="{E19B2D00-3D30-4F2C-8D35-EDEC40624DFE}"/>
              </a:ext>
            </a:extLst>
          </p:cNvPr>
          <p:cNvPicPr>
            <a:picLocks noChangeAspect="1"/>
          </p:cNvPicPr>
          <p:nvPr/>
        </p:nvPicPr>
        <p:blipFill>
          <a:blip r:embed="rId2"/>
          <a:stretch>
            <a:fillRect/>
          </a:stretch>
        </p:blipFill>
        <p:spPr>
          <a:xfrm>
            <a:off x="1979780" y="1010246"/>
            <a:ext cx="9639300" cy="5486400"/>
          </a:xfrm>
          <a:prstGeom prst="rect">
            <a:avLst/>
          </a:prstGeom>
        </p:spPr>
      </p:pic>
    </p:spTree>
    <p:extLst>
      <p:ext uri="{BB962C8B-B14F-4D97-AF65-F5344CB8AC3E}">
        <p14:creationId xmlns:p14="http://schemas.microsoft.com/office/powerpoint/2010/main" val="233903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a:latin typeface="微软雅黑" panose="020B0503020204020204" pitchFamily="34" charset="-122"/>
                <a:ea typeface="微软雅黑" panose="020B0503020204020204" pitchFamily="34" charset="-122"/>
                <a:cs typeface="微软雅黑"/>
              </a:rPr>
              <a:t>成果</a:t>
            </a:r>
            <a:r>
              <a:rPr kumimoji="0" lang="zh-CN" altLang="en-US" sz="20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展示</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77062"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PRODUCT SHOW</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E5B8D05-C907-46A8-BAC2-DD961E0E15D1}"/>
              </a:ext>
            </a:extLst>
          </p:cNvPr>
          <p:cNvSpPr txBox="1"/>
          <p:nvPr/>
        </p:nvSpPr>
        <p:spPr>
          <a:xfrm>
            <a:off x="572920" y="878889"/>
            <a:ext cx="1677063" cy="369332"/>
          </a:xfrm>
          <a:prstGeom prst="rect">
            <a:avLst/>
          </a:prstGeom>
          <a:noFill/>
        </p:spPr>
        <p:txBody>
          <a:bodyPr wrap="square" rtlCol="0">
            <a:spAutoFit/>
          </a:bodyPr>
          <a:lstStyle/>
          <a:p>
            <a:r>
              <a:rPr lang="zh-CN" altLang="en-US" dirty="0"/>
              <a:t>测试结果</a:t>
            </a:r>
          </a:p>
        </p:txBody>
      </p:sp>
      <p:pic>
        <p:nvPicPr>
          <p:cNvPr id="3" name="图片 2"/>
          <p:cNvPicPr>
            <a:picLocks noChangeAspect="1"/>
          </p:cNvPicPr>
          <p:nvPr/>
        </p:nvPicPr>
        <p:blipFill>
          <a:blip r:embed="rId2"/>
          <a:stretch>
            <a:fillRect/>
          </a:stretch>
        </p:blipFill>
        <p:spPr>
          <a:xfrm>
            <a:off x="572920" y="2944070"/>
            <a:ext cx="9779947" cy="3592807"/>
          </a:xfrm>
          <a:prstGeom prst="rect">
            <a:avLst/>
          </a:prstGeom>
        </p:spPr>
      </p:pic>
      <p:pic>
        <p:nvPicPr>
          <p:cNvPr id="4" name="图片 3"/>
          <p:cNvPicPr>
            <a:picLocks noChangeAspect="1"/>
          </p:cNvPicPr>
          <p:nvPr/>
        </p:nvPicPr>
        <p:blipFill>
          <a:blip r:embed="rId3"/>
          <a:stretch>
            <a:fillRect/>
          </a:stretch>
        </p:blipFill>
        <p:spPr>
          <a:xfrm>
            <a:off x="975574" y="1429479"/>
            <a:ext cx="8757362" cy="1333333"/>
          </a:xfrm>
          <a:prstGeom prst="rect">
            <a:avLst/>
          </a:prstGeom>
        </p:spPr>
      </p:pic>
    </p:spTree>
    <p:extLst>
      <p:ext uri="{BB962C8B-B14F-4D97-AF65-F5344CB8AC3E}">
        <p14:creationId xmlns:p14="http://schemas.microsoft.com/office/powerpoint/2010/main" val="235209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2D8ABCD7-2CBC-4E9D-B639-4E4020278D7F}"/>
              </a:ext>
            </a:extLst>
          </p:cNvPr>
          <p:cNvGrpSpPr/>
          <p:nvPr/>
        </p:nvGrpSpPr>
        <p:grpSpPr>
          <a:xfrm>
            <a:off x="1168684" y="1765806"/>
            <a:ext cx="3888701" cy="1264141"/>
            <a:chOff x="1163945" y="1746259"/>
            <a:chExt cx="2758531" cy="720000"/>
          </a:xfrm>
        </p:grpSpPr>
        <p:grpSp>
          <p:nvGrpSpPr>
            <p:cNvPr id="11" name="组合 10">
              <a:extLst>
                <a:ext uri="{FF2B5EF4-FFF2-40B4-BE49-F238E27FC236}">
                  <a16:creationId xmlns:a16="http://schemas.microsoft.com/office/drawing/2014/main" id="{DE8082FB-F014-49EC-9AAE-A79F68C00405}"/>
                </a:ext>
              </a:extLst>
            </p:cNvPr>
            <p:cNvGrpSpPr/>
            <p:nvPr/>
          </p:nvGrpSpPr>
          <p:grpSpPr>
            <a:xfrm>
              <a:off x="2003404" y="1829895"/>
              <a:ext cx="1919072" cy="546104"/>
              <a:chOff x="1800204" y="2998295"/>
              <a:chExt cx="1919072" cy="546104"/>
            </a:xfrm>
          </p:grpSpPr>
          <p:sp>
            <p:nvSpPr>
              <p:cNvPr id="15" name="矩形 14">
                <a:extLst>
                  <a:ext uri="{FF2B5EF4-FFF2-40B4-BE49-F238E27FC236}">
                    <a16:creationId xmlns:a16="http://schemas.microsoft.com/office/drawing/2014/main" id="{C4E4EDAB-F6F2-448B-813A-499FFCF5E62A}"/>
                  </a:ext>
                </a:extLst>
              </p:cNvPr>
              <p:cNvSpPr/>
              <p:nvPr/>
            </p:nvSpPr>
            <p:spPr>
              <a:xfrm>
                <a:off x="1800204" y="2998295"/>
                <a:ext cx="1919072" cy="29800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latin typeface="微软雅黑" panose="020B0503020204020204" pitchFamily="34" charset="-122"/>
                    <a:ea typeface="微软雅黑" panose="020B0503020204020204" pitchFamily="34" charset="-122"/>
                    <a:cs typeface="微软雅黑"/>
                  </a:rPr>
                  <a:t>项目总结</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a:extLst>
                  <a:ext uri="{FF2B5EF4-FFF2-40B4-BE49-F238E27FC236}">
                    <a16:creationId xmlns:a16="http://schemas.microsoft.com/office/drawing/2014/main" id="{38AA8E8E-042B-47D3-A7F7-DE77C1A020F1}"/>
                  </a:ext>
                </a:extLst>
              </p:cNvPr>
              <p:cNvSpPr/>
              <p:nvPr/>
            </p:nvSpPr>
            <p:spPr>
              <a:xfrm>
                <a:off x="1800204" y="3386632"/>
                <a:ext cx="735946" cy="157767"/>
              </a:xfrm>
              <a:prstGeom prst="rect">
                <a:avLst/>
              </a:prstGeom>
            </p:spPr>
            <p:txBody>
              <a:bodyPr wrap="none">
                <a:spAutoFit/>
              </a:bodyPr>
              <a:lstStyle/>
              <a:p>
                <a:pPr lvl="0">
                  <a:defRPr/>
                </a:pPr>
                <a:r>
                  <a:rPr kumimoji="1" lang="en-US" altLang="zh-CN" sz="12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SUMMARY</a:t>
                </a:r>
                <a:endParaRPr kumimoji="1" lang="zh-CN" altLang="en-US" sz="12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AFD05BC6-750B-453F-A0BB-26E9FBB0CA08}"/>
                </a:ext>
              </a:extLst>
            </p:cNvPr>
            <p:cNvGrpSpPr/>
            <p:nvPr/>
          </p:nvGrpSpPr>
          <p:grpSpPr>
            <a:xfrm>
              <a:off x="1163945" y="1746259"/>
              <a:ext cx="866241" cy="720000"/>
              <a:chOff x="960745" y="2898038"/>
              <a:chExt cx="866241" cy="720000"/>
            </a:xfrm>
          </p:grpSpPr>
          <p:sp>
            <p:nvSpPr>
              <p:cNvPr id="13" name="矩形 12">
                <a:extLst>
                  <a:ext uri="{FF2B5EF4-FFF2-40B4-BE49-F238E27FC236}">
                    <a16:creationId xmlns:a16="http://schemas.microsoft.com/office/drawing/2014/main" id="{3C2BE70D-BB3F-4FA9-A92C-BEEE9C3378C9}"/>
                  </a:ext>
                </a:extLst>
              </p:cNvPr>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a:extLst>
                  <a:ext uri="{FF2B5EF4-FFF2-40B4-BE49-F238E27FC236}">
                    <a16:creationId xmlns:a16="http://schemas.microsoft.com/office/drawing/2014/main" id="{4A53E118-1725-40F2-8DD5-712FE1615DE9}"/>
                  </a:ext>
                </a:extLst>
              </p:cNvPr>
              <p:cNvSpPr/>
              <p:nvPr/>
            </p:nvSpPr>
            <p:spPr>
              <a:xfrm>
                <a:off x="960745" y="3058221"/>
                <a:ext cx="866241" cy="403181"/>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17" name="直接连接符 16">
            <a:extLst>
              <a:ext uri="{FF2B5EF4-FFF2-40B4-BE49-F238E27FC236}">
                <a16:creationId xmlns:a16="http://schemas.microsoft.com/office/drawing/2014/main" id="{09372870-FFD7-4C46-9411-4F26D2961960}"/>
              </a:ext>
            </a:extLst>
          </p:cNvPr>
          <p:cNvCxnSpPr/>
          <p:nvPr/>
        </p:nvCxnSpPr>
        <p:spPr>
          <a:xfrm>
            <a:off x="4250722" y="2383331"/>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8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lgn="ct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项目总结</a:t>
            </a:r>
          </a:p>
        </p:txBody>
      </p:sp>
      <p:sp>
        <p:nvSpPr>
          <p:cNvPr id="16" name="矩形 15"/>
          <p:cNvSpPr/>
          <p:nvPr/>
        </p:nvSpPr>
        <p:spPr>
          <a:xfrm>
            <a:off x="1734830" y="207466"/>
            <a:ext cx="1125629" cy="307777"/>
          </a:xfrm>
          <a:prstGeom prst="rect">
            <a:avLst/>
          </a:prstGeom>
        </p:spPr>
        <p:txBody>
          <a:bodyPr wrap="none">
            <a:spAutoFit/>
          </a:bodyPr>
          <a:lstStyle/>
          <a:p>
            <a:pPr lvl="0"/>
            <a:r>
              <a:rPr kumimoji="1" lang="en-US" altLang="zh-CN" sz="1400" kern="0">
                <a:latin typeface="微软雅黑" panose="020B0503020204020204" pitchFamily="34" charset="-122"/>
                <a:ea typeface="微软雅黑" panose="020B0503020204020204" pitchFamily="34" charset="-122"/>
              </a:rPr>
              <a:t>SUMMARY</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07</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a:cxnSpLocks/>
          </p:cNvCxnSpPr>
          <p:nvPr/>
        </p:nvCxnSpPr>
        <p:spPr>
          <a:xfrm>
            <a:off x="2965142" y="361354"/>
            <a:ext cx="9049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731270" y="1674130"/>
            <a:ext cx="2439919" cy="4360588"/>
            <a:chOff x="790040" y="1732028"/>
            <a:chExt cx="2443588" cy="4360588"/>
          </a:xfrm>
        </p:grpSpPr>
        <p:sp>
          <p:nvSpPr>
            <p:cNvPr id="49" name="梯形 48"/>
            <p:cNvSpPr/>
            <p:nvPr/>
          </p:nvSpPr>
          <p:spPr bwMode="auto">
            <a:xfrm rot="16200000">
              <a:off x="-138152" y="2720836"/>
              <a:ext cx="4299972"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1"/>
            <p:cNvSpPr>
              <a:spLocks noChangeArrowheads="1"/>
            </p:cNvSpPr>
            <p:nvPr/>
          </p:nvSpPr>
          <p:spPr bwMode="auto">
            <a:xfrm>
              <a:off x="888577" y="3317269"/>
              <a:ext cx="2275065" cy="932563"/>
            </a:xfrm>
            <a:prstGeom prst="rect">
              <a:avLst/>
            </a:prstGeom>
            <a:noFill/>
            <a:ln w="9525">
              <a:noFill/>
              <a:miter lim="800000"/>
              <a:headEnd/>
              <a:tailEnd/>
            </a:ln>
          </p:spPr>
          <p:txBody>
            <a:bodyPr anchor="ctr">
              <a:spAutoFit/>
            </a:bodyPr>
            <a:lstStyle/>
            <a:p>
              <a:pPr>
                <a:lnSpc>
                  <a:spcPct val="130000"/>
                </a:lnSpc>
              </a:pPr>
              <a:r>
                <a:rPr lang="zh-CN" altLang="en-US" sz="1400">
                  <a:solidFill>
                    <a:schemeClr val="bg1"/>
                  </a:solidFill>
                  <a:latin typeface="微软雅黑" pitchFamily="34" charset="-122"/>
                  <a:ea typeface="微软雅黑" pitchFamily="34" charset="-122"/>
                  <a:cs typeface="Calibri" pitchFamily="34" charset="0"/>
                </a:rPr>
                <a:t>总体上实现了初定的目标，实现了小车对路标的基本识别</a:t>
              </a: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52" name="TextBox 27"/>
            <p:cNvSpPr txBox="1">
              <a:spLocks noChangeArrowheads="1"/>
            </p:cNvSpPr>
            <p:nvPr/>
          </p:nvSpPr>
          <p:spPr bwMode="auto">
            <a:xfrm>
              <a:off x="1059156" y="2889991"/>
              <a:ext cx="185009" cy="400110"/>
            </a:xfrm>
            <a:prstGeom prst="rect">
              <a:avLst/>
            </a:prstGeom>
            <a:noFill/>
            <a:ln w="9525">
              <a:noFill/>
              <a:miter lim="800000"/>
              <a:headEnd/>
              <a:tailEnd/>
            </a:ln>
          </p:spPr>
          <p:txBody>
            <a:bodyPr wrap="none">
              <a:spAutoFit/>
            </a:bodyPr>
            <a:lstStyle/>
            <a:p>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2026110"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1</a:t>
              </a:r>
              <a:endParaRPr lang="zh-CN" altLang="en-US" sz="2000" dirty="0"/>
            </a:p>
          </p:txBody>
        </p:sp>
        <p:sp>
          <p:nvSpPr>
            <p:cNvPr id="4" name="椭圆 3"/>
            <p:cNvSpPr/>
            <p:nvPr/>
          </p:nvSpPr>
          <p:spPr>
            <a:xfrm>
              <a:off x="1049162"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295536" y="1975774"/>
              <a:ext cx="495130" cy="500385"/>
              <a:chOff x="5451475" y="4286250"/>
              <a:chExt cx="1346200" cy="1360488"/>
            </a:xfrm>
            <a:solidFill>
              <a:schemeClr val="bg1"/>
            </a:solidFill>
          </p:grpSpPr>
          <p:sp>
            <p:nvSpPr>
              <p:cNvPr id="74"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p:nvCxnSpPr>
          <p:spPr>
            <a:xfrm>
              <a:off x="1953655"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3536720" y="1647191"/>
            <a:ext cx="2529068" cy="4360586"/>
            <a:chOff x="3486204" y="1732028"/>
            <a:chExt cx="2529068" cy="4360586"/>
          </a:xfrm>
        </p:grpSpPr>
        <p:sp>
          <p:nvSpPr>
            <p:cNvPr id="54" name="梯形 53"/>
            <p:cNvSpPr/>
            <p:nvPr/>
          </p:nvSpPr>
          <p:spPr bwMode="auto">
            <a:xfrm rot="5400000">
              <a:off x="2601681" y="2679023"/>
              <a:ext cx="4298114" cy="2529068"/>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67"/>
            <p:cNvSpPr/>
            <p:nvPr/>
          </p:nvSpPr>
          <p:spPr>
            <a:xfrm>
              <a:off x="4821975"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2</a:t>
              </a:r>
              <a:endParaRPr lang="zh-CN" altLang="en-US" sz="2000" dirty="0"/>
            </a:p>
          </p:txBody>
        </p:sp>
        <p:sp>
          <p:nvSpPr>
            <p:cNvPr id="70" name="Rectangle 1"/>
            <p:cNvSpPr>
              <a:spLocks noChangeArrowheads="1"/>
            </p:cNvSpPr>
            <p:nvPr/>
          </p:nvSpPr>
          <p:spPr bwMode="auto">
            <a:xfrm>
              <a:off x="3648214" y="3332942"/>
              <a:ext cx="2275065" cy="1212640"/>
            </a:xfrm>
            <a:prstGeom prst="rect">
              <a:avLst/>
            </a:prstGeom>
            <a:noFill/>
            <a:ln w="9525">
              <a:noFill/>
              <a:miter lim="800000"/>
              <a:headEnd/>
              <a:tailEnd/>
            </a:ln>
          </p:spPr>
          <p:txBody>
            <a:bodyPr anchor="ctr">
              <a:spAutoFit/>
            </a:bodyPr>
            <a:lstStyle/>
            <a:p>
              <a:pPr>
                <a:lnSpc>
                  <a:spcPct val="130000"/>
                </a:lnSpc>
              </a:pPr>
              <a:r>
                <a:rPr lang="zh-CN" altLang="en-US" sz="1400">
                  <a:solidFill>
                    <a:schemeClr val="bg1"/>
                  </a:solidFill>
                  <a:latin typeface="微软雅黑" pitchFamily="34" charset="-122"/>
                  <a:ea typeface="微软雅黑" pitchFamily="34" charset="-122"/>
                  <a:cs typeface="Calibri" pitchFamily="34" charset="0"/>
                </a:rPr>
                <a:t>虽然选择了较为简单的路标作为识别对象，但是简单的机器学习模型</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并没有很好的进行目标识别</a:t>
              </a: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72" name="椭圆 71"/>
            <p:cNvSpPr/>
            <p:nvPr/>
          </p:nvSpPr>
          <p:spPr>
            <a:xfrm>
              <a:off x="3847411"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4139937" y="1922893"/>
              <a:ext cx="425047" cy="528490"/>
              <a:chOff x="1668463" y="-2081213"/>
              <a:chExt cx="8858250" cy="11014076"/>
            </a:xfrm>
            <a:solidFill>
              <a:schemeClr val="bg1"/>
            </a:solidFill>
          </p:grpSpPr>
          <p:sp>
            <p:nvSpPr>
              <p:cNvPr id="84"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43" name="直接连接符 142"/>
            <p:cNvCxnSpPr/>
            <p:nvPr/>
          </p:nvCxnSpPr>
          <p:spPr>
            <a:xfrm>
              <a:off x="4785747"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6428379" y="1647191"/>
            <a:ext cx="2443588" cy="4360588"/>
            <a:chOff x="6291578" y="1732028"/>
            <a:chExt cx="2443588" cy="4360588"/>
          </a:xfrm>
        </p:grpSpPr>
        <p:sp>
          <p:nvSpPr>
            <p:cNvPr id="113" name="梯形 112"/>
            <p:cNvSpPr/>
            <p:nvPr/>
          </p:nvSpPr>
          <p:spPr bwMode="auto">
            <a:xfrm rot="16200000">
              <a:off x="5372782" y="2730232"/>
              <a:ext cx="4281180"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4" name="Rectangle 1"/>
            <p:cNvSpPr>
              <a:spLocks noChangeArrowheads="1"/>
            </p:cNvSpPr>
            <p:nvPr/>
          </p:nvSpPr>
          <p:spPr bwMode="auto">
            <a:xfrm>
              <a:off x="6460101" y="3344208"/>
              <a:ext cx="2275065" cy="1772793"/>
            </a:xfrm>
            <a:prstGeom prst="rect">
              <a:avLst/>
            </a:prstGeom>
            <a:noFill/>
            <a:ln w="9525">
              <a:noFill/>
              <a:miter lim="800000"/>
              <a:headEnd/>
              <a:tailEnd/>
            </a:ln>
          </p:spPr>
          <p:txBody>
            <a:bodyPr anchor="ctr">
              <a:spAutoFit/>
            </a:bodyPr>
            <a:lstStyle/>
            <a:p>
              <a:pPr>
                <a:lnSpc>
                  <a:spcPct val="130000"/>
                </a:lnSpc>
              </a:pPr>
              <a:r>
                <a:rPr lang="zh-CN" altLang="en-US" sz="1400">
                  <a:solidFill>
                    <a:schemeClr val="bg1"/>
                  </a:solidFill>
                  <a:latin typeface="微软雅黑" pitchFamily="34" charset="-122"/>
                  <a:ea typeface="微软雅黑" pitchFamily="34" charset="-122"/>
                  <a:cs typeface="Calibri" pitchFamily="34" charset="0"/>
                </a:rPr>
                <a:t>为了降低亮度的环境因素对识别效果的影响</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选择了室内作为运行场景</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但由于室内地面问题</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打滑</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不平整</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导致运行参数的调整变的异常困难</a:t>
              </a:r>
              <a:r>
                <a:rPr lang="en-US" altLang="zh-CN" sz="1400">
                  <a:solidFill>
                    <a:schemeClr val="bg1"/>
                  </a:solidFill>
                  <a:latin typeface="微软雅黑" pitchFamily="34" charset="-122"/>
                  <a:ea typeface="微软雅黑" pitchFamily="34" charset="-122"/>
                  <a:cs typeface="Calibri" pitchFamily="34" charset="0"/>
                </a:rPr>
                <a:t>.</a:t>
              </a: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117" name="矩形 116"/>
            <p:cNvSpPr/>
            <p:nvPr/>
          </p:nvSpPr>
          <p:spPr>
            <a:xfrm>
              <a:off x="7527648"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3</a:t>
              </a:r>
              <a:endParaRPr lang="zh-CN" altLang="en-US" sz="2000" dirty="0"/>
            </a:p>
          </p:txBody>
        </p:sp>
        <p:sp>
          <p:nvSpPr>
            <p:cNvPr id="121" name="椭圆 120"/>
            <p:cNvSpPr/>
            <p:nvPr/>
          </p:nvSpPr>
          <p:spPr>
            <a:xfrm>
              <a:off x="6550700"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22"/>
            <p:cNvSpPr>
              <a:spLocks noEditPoints="1"/>
            </p:cNvSpPr>
            <p:nvPr/>
          </p:nvSpPr>
          <p:spPr bwMode="auto">
            <a:xfrm>
              <a:off x="6787589" y="1993036"/>
              <a:ext cx="501004" cy="501004"/>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44" name="直接连接符 143"/>
            <p:cNvCxnSpPr/>
            <p:nvPr/>
          </p:nvCxnSpPr>
          <p:spPr>
            <a:xfrm>
              <a:off x="7491420"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9230638" y="1647191"/>
            <a:ext cx="2529068" cy="4352116"/>
            <a:chOff x="8987742" y="1732028"/>
            <a:chExt cx="2529068" cy="4360586"/>
          </a:xfrm>
        </p:grpSpPr>
        <p:sp>
          <p:nvSpPr>
            <p:cNvPr id="116" name="梯形 115"/>
            <p:cNvSpPr/>
            <p:nvPr/>
          </p:nvSpPr>
          <p:spPr bwMode="auto">
            <a:xfrm rot="5400000">
              <a:off x="8103219" y="2679023"/>
              <a:ext cx="4298114" cy="2529068"/>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117"/>
            <p:cNvSpPr/>
            <p:nvPr/>
          </p:nvSpPr>
          <p:spPr>
            <a:xfrm>
              <a:off x="10323513"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4</a:t>
              </a:r>
              <a:endParaRPr lang="zh-CN" altLang="en-US" sz="2000" dirty="0"/>
            </a:p>
          </p:txBody>
        </p:sp>
        <p:sp>
          <p:nvSpPr>
            <p:cNvPr id="119" name="Rectangle 1"/>
            <p:cNvSpPr>
              <a:spLocks noChangeArrowheads="1"/>
            </p:cNvSpPr>
            <p:nvPr/>
          </p:nvSpPr>
          <p:spPr bwMode="auto">
            <a:xfrm>
              <a:off x="9156843" y="3347345"/>
              <a:ext cx="2275065" cy="1776243"/>
            </a:xfrm>
            <a:prstGeom prst="rect">
              <a:avLst/>
            </a:prstGeom>
            <a:noFill/>
            <a:ln w="9525">
              <a:noFill/>
              <a:miter lim="800000"/>
              <a:headEnd/>
              <a:tailEnd/>
            </a:ln>
          </p:spPr>
          <p:txBody>
            <a:bodyPr anchor="ctr">
              <a:spAutoFit/>
            </a:bodyPr>
            <a:lstStyle/>
            <a:p>
              <a:pPr>
                <a:lnSpc>
                  <a:spcPct val="130000"/>
                </a:lnSpc>
              </a:pPr>
              <a:r>
                <a:rPr lang="zh-CN" altLang="en-US" sz="1400">
                  <a:solidFill>
                    <a:schemeClr val="bg1"/>
                  </a:solidFill>
                  <a:latin typeface="微软雅黑" pitchFamily="34" charset="-122"/>
                  <a:ea typeface="微软雅黑" pitchFamily="34" charset="-122"/>
                  <a:cs typeface="Calibri" pitchFamily="34" charset="0"/>
                </a:rPr>
                <a:t>由于电脑与树莓派中</a:t>
              </a:r>
              <a:r>
                <a:rPr lang="en-US" altLang="zh-CN" sz="1400">
                  <a:solidFill>
                    <a:schemeClr val="bg1"/>
                  </a:solidFill>
                  <a:latin typeface="微软雅黑" pitchFamily="34" charset="-122"/>
                  <a:ea typeface="微软雅黑" pitchFamily="34" charset="-122"/>
                  <a:cs typeface="Calibri" pitchFamily="34" charset="0"/>
                </a:rPr>
                <a:t>Tensorflow</a:t>
              </a:r>
              <a:r>
                <a:rPr lang="zh-CN" altLang="en-US" sz="1400">
                  <a:solidFill>
                    <a:schemeClr val="bg1"/>
                  </a:solidFill>
                  <a:latin typeface="微软雅黑" pitchFamily="34" charset="-122"/>
                  <a:ea typeface="微软雅黑" pitchFamily="34" charset="-122"/>
                  <a:cs typeface="Calibri" pitchFamily="34" charset="0"/>
                </a:rPr>
                <a:t>版本不兼容</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导致模型持久化结果不能迁移到树莓派</a:t>
              </a:r>
              <a:r>
                <a:rPr lang="en-US" altLang="zh-CN" sz="1400">
                  <a:solidFill>
                    <a:schemeClr val="bg1"/>
                  </a:solidFill>
                  <a:latin typeface="微软雅黑" pitchFamily="34" charset="-122"/>
                  <a:ea typeface="微软雅黑" pitchFamily="34" charset="-122"/>
                  <a:cs typeface="Calibri" pitchFamily="34" charset="0"/>
                </a:rPr>
                <a:t>,</a:t>
              </a:r>
              <a:r>
                <a:rPr lang="zh-CN" altLang="en-US" sz="1400">
                  <a:solidFill>
                    <a:schemeClr val="bg1"/>
                  </a:solidFill>
                  <a:latin typeface="微软雅黑" pitchFamily="34" charset="-122"/>
                  <a:ea typeface="微软雅黑" pitchFamily="34" charset="-122"/>
                  <a:cs typeface="Calibri" pitchFamily="34" charset="0"/>
                </a:rPr>
                <a:t>故只能建立一个简单的神经网络在树莓上进行训练</a:t>
              </a:r>
              <a:endParaRPr lang="en-US" altLang="zh-CN" sz="1400" dirty="0">
                <a:solidFill>
                  <a:schemeClr val="bg1"/>
                </a:solidFill>
                <a:latin typeface="微软雅黑" pitchFamily="34" charset="-122"/>
                <a:ea typeface="微软雅黑" pitchFamily="34" charset="-122"/>
                <a:cs typeface="Calibri" pitchFamily="34" charset="0"/>
              </a:endParaRPr>
            </a:p>
          </p:txBody>
        </p:sp>
        <p:sp>
          <p:nvSpPr>
            <p:cNvPr id="122" name="椭圆 121"/>
            <p:cNvSpPr/>
            <p:nvPr/>
          </p:nvSpPr>
          <p:spPr>
            <a:xfrm>
              <a:off x="9348949"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9627228" y="1945891"/>
              <a:ext cx="559099" cy="549444"/>
              <a:chOff x="2452688" y="-266700"/>
              <a:chExt cx="7721600" cy="7588251"/>
            </a:xfrm>
            <a:solidFill>
              <a:schemeClr val="bg1"/>
            </a:solidFill>
          </p:grpSpPr>
          <p:sp>
            <p:nvSpPr>
              <p:cNvPr id="13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45" name="直接连接符 144"/>
            <p:cNvCxnSpPr/>
            <p:nvPr/>
          </p:nvCxnSpPr>
          <p:spPr>
            <a:xfrm>
              <a:off x="10294376"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160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56787" cy="720000"/>
            <a:chOff x="8405758" y="4092189"/>
            <a:chExt cx="2756787" cy="720000"/>
          </a:xfrm>
        </p:grpSpPr>
        <p:grpSp>
          <p:nvGrpSpPr>
            <p:cNvPr id="19"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a:latin typeface="微软雅黑" panose="020B0503020204020204" pitchFamily="34" charset="-122"/>
                    <a:ea typeface="微软雅黑" panose="020B0503020204020204" pitchFamily="34" charset="-122"/>
                    <a:cs typeface="微软雅黑"/>
                  </a:rPr>
                  <a:t>人员分工</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4" name="矩形 23"/>
              <p:cNvSpPr/>
              <p:nvPr/>
            </p:nvSpPr>
            <p:spPr>
              <a:xfrm>
                <a:off x="9243473" y="4524429"/>
                <a:ext cx="1404552" cy="276999"/>
              </a:xfrm>
              <a:prstGeom prst="rect">
                <a:avLst/>
              </a:prstGeom>
            </p:spPr>
            <p:txBody>
              <a:bodyPr wrap="none">
                <a:spAutoFit/>
              </a:bodyPr>
              <a:lstStyle/>
              <a:p>
                <a:pPr lvl="0"/>
                <a:r>
                  <a:rPr kumimoji="0" lang="en-US" altLang="zh-CN"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WORK DIVISION</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08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891928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lgn="ct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项目总结</a:t>
            </a:r>
          </a:p>
        </p:txBody>
      </p:sp>
      <p:sp>
        <p:nvSpPr>
          <p:cNvPr id="16" name="矩形 15"/>
          <p:cNvSpPr/>
          <p:nvPr/>
        </p:nvSpPr>
        <p:spPr>
          <a:xfrm>
            <a:off x="1734830" y="207466"/>
            <a:ext cx="1125629" cy="307777"/>
          </a:xfrm>
          <a:prstGeom prst="rect">
            <a:avLst/>
          </a:prstGeom>
        </p:spPr>
        <p:txBody>
          <a:bodyPr wrap="none">
            <a:spAutoFit/>
          </a:bodyPr>
          <a:lstStyle/>
          <a:p>
            <a:pPr lvl="0"/>
            <a:r>
              <a:rPr kumimoji="1" lang="en-US" altLang="zh-CN" sz="1400" kern="0">
                <a:latin typeface="微软雅黑" panose="020B0503020204020204" pitchFamily="34" charset="-122"/>
                <a:ea typeface="微软雅黑" panose="020B0503020204020204" pitchFamily="34" charset="-122"/>
              </a:rPr>
              <a:t>SUMMARY</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07</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a:cxnSpLocks/>
          </p:cNvCxnSpPr>
          <p:nvPr/>
        </p:nvCxnSpPr>
        <p:spPr>
          <a:xfrm>
            <a:off x="2965142" y="361354"/>
            <a:ext cx="9049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C27C185-2A87-4EA2-BD01-3373DDEC32BE}"/>
              </a:ext>
            </a:extLst>
          </p:cNvPr>
          <p:cNvSpPr txBox="1"/>
          <p:nvPr/>
        </p:nvSpPr>
        <p:spPr>
          <a:xfrm>
            <a:off x="4998879" y="858410"/>
            <a:ext cx="1401922" cy="769441"/>
          </a:xfrm>
          <a:prstGeom prst="rect">
            <a:avLst/>
          </a:prstGeom>
          <a:noFill/>
        </p:spPr>
        <p:txBody>
          <a:bodyPr wrap="square" rtlCol="0">
            <a:spAutoFit/>
          </a:bodyPr>
          <a:lstStyle/>
          <a:p>
            <a:r>
              <a:rPr lang="zh-CN" altLang="en-US" sz="4400" b="1">
                <a:latin typeface="等线 Light" panose="02010600030101010101" pitchFamily="2" charset="-122"/>
                <a:ea typeface="等线 Light" panose="02010600030101010101" pitchFamily="2" charset="-122"/>
              </a:rPr>
              <a:t>分工</a:t>
            </a:r>
          </a:p>
        </p:txBody>
      </p:sp>
      <p:graphicFrame>
        <p:nvGraphicFramePr>
          <p:cNvPr id="57" name="表格 56">
            <a:extLst>
              <a:ext uri="{FF2B5EF4-FFF2-40B4-BE49-F238E27FC236}">
                <a16:creationId xmlns:a16="http://schemas.microsoft.com/office/drawing/2014/main" id="{0795012B-C986-4C96-B40E-7AEEE1710E65}"/>
              </a:ext>
            </a:extLst>
          </p:cNvPr>
          <p:cNvGraphicFramePr>
            <a:graphicFrameLocks noGrp="1"/>
          </p:cNvGraphicFramePr>
          <p:nvPr>
            <p:extLst>
              <p:ext uri="{D42A27DB-BD31-4B8C-83A1-F6EECF244321}">
                <p14:modId xmlns:p14="http://schemas.microsoft.com/office/powerpoint/2010/main" val="2975889758"/>
              </p:ext>
            </p:extLst>
          </p:nvPr>
        </p:nvGraphicFramePr>
        <p:xfrm>
          <a:off x="1052286" y="1923314"/>
          <a:ext cx="10125788" cy="3283168"/>
        </p:xfrm>
        <a:graphic>
          <a:graphicData uri="http://schemas.openxmlformats.org/drawingml/2006/table">
            <a:tbl>
              <a:tblPr firstRow="1" bandRow="1">
                <a:tableStyleId>{5C22544A-7EE6-4342-B048-85BDC9FD1C3A}</a:tableStyleId>
              </a:tblPr>
              <a:tblGrid>
                <a:gridCol w="468604">
                  <a:extLst>
                    <a:ext uri="{9D8B030D-6E8A-4147-A177-3AD203B41FA5}">
                      <a16:colId xmlns:a16="http://schemas.microsoft.com/office/drawing/2014/main" val="20000"/>
                    </a:ext>
                  </a:extLst>
                </a:gridCol>
                <a:gridCol w="1343608">
                  <a:extLst>
                    <a:ext uri="{9D8B030D-6E8A-4147-A177-3AD203B41FA5}">
                      <a16:colId xmlns:a16="http://schemas.microsoft.com/office/drawing/2014/main" val="20001"/>
                    </a:ext>
                  </a:extLst>
                </a:gridCol>
                <a:gridCol w="1866122">
                  <a:extLst>
                    <a:ext uri="{9D8B030D-6E8A-4147-A177-3AD203B41FA5}">
                      <a16:colId xmlns:a16="http://schemas.microsoft.com/office/drawing/2014/main" val="20002"/>
                    </a:ext>
                  </a:extLst>
                </a:gridCol>
                <a:gridCol w="6447454">
                  <a:extLst>
                    <a:ext uri="{9D8B030D-6E8A-4147-A177-3AD203B41FA5}">
                      <a16:colId xmlns:a16="http://schemas.microsoft.com/office/drawing/2014/main" val="20003"/>
                    </a:ext>
                  </a:extLst>
                </a:gridCol>
              </a:tblGrid>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时宽星</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组长</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355" rtl="0" eaLnBrk="1" fontAlgn="auto" latinLnBrk="0" hangingPunct="1">
                        <a:lnSpc>
                          <a:spcPct val="100000"/>
                        </a:lnSpc>
                        <a:spcBef>
                          <a:spcPts val="0"/>
                        </a:spcBef>
                        <a:spcAft>
                          <a:spcPts val="0"/>
                        </a:spcAft>
                        <a:buClrTx/>
                        <a:buSzTx/>
                        <a:buFontTx/>
                        <a:buNone/>
                        <a:tabLst/>
                        <a:defRPr/>
                      </a:pPr>
                      <a:r>
                        <a:rPr lang="zh-CN" altLang="en-US" sz="1400" b="0" i="0">
                          <a:solidFill>
                            <a:schemeClr val="tx1"/>
                          </a:solidFill>
                          <a:latin typeface="微软雅黑" panose="020B0503020204020204" pitchFamily="34" charset="-122"/>
                          <a:ea typeface="微软雅黑" panose="020B0503020204020204" pitchFamily="34" charset="-122"/>
                        </a:rPr>
                        <a:t>项目整合测试与优化</a:t>
                      </a:r>
                      <a:endParaRPr lang="en-US" altLang="zh-CN"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526460">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张润洁</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lang="zh-CN" altLang="en-US" sz="1400" b="0" i="0">
                          <a:solidFill>
                            <a:schemeClr val="tx1"/>
                          </a:solidFill>
                          <a:latin typeface="微软雅黑" panose="020B0503020204020204" pitchFamily="34" charset="-122"/>
                          <a:ea typeface="微软雅黑" panose="020B0503020204020204" pitchFamily="34" charset="-122"/>
                        </a:rPr>
                        <a:t>图像采集、跟踪与预处理模块的设计与优化</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526460">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王金娟</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r>
                        <a:rPr lang="zh-CN" altLang="en-US" sz="1400" b="0" i="0">
                          <a:solidFill>
                            <a:schemeClr val="tx1"/>
                          </a:solidFill>
                          <a:latin typeface="微软雅黑" panose="020B0503020204020204" pitchFamily="34" charset="-122"/>
                          <a:ea typeface="微软雅黑" panose="020B0503020204020204" pitchFamily="34" charset="-122"/>
                        </a:rPr>
                        <a:t>图像识别模块的设计、编写与优化</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2"/>
                  </a:ext>
                </a:extLst>
              </a:tr>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4</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宋欣桐</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lang="zh-CN" altLang="en-US" sz="1400" b="0" i="0">
                          <a:solidFill>
                            <a:schemeClr val="tx1"/>
                          </a:solidFill>
                          <a:latin typeface="微软雅黑" panose="020B0503020204020204" pitchFamily="34" charset="-122"/>
                          <a:ea typeface="微软雅黑" panose="020B0503020204020204" pitchFamily="34" charset="-122"/>
                        </a:rPr>
                        <a:t>图像识别模块的设计、编写与优化</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3"/>
                  </a:ext>
                </a:extLst>
              </a:tr>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5</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管冲</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355"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latin typeface="微软雅黑" panose="020B0503020204020204" pitchFamily="34" charset="-122"/>
                          <a:ea typeface="微软雅黑" panose="020B0503020204020204" pitchFamily="34" charset="-122"/>
                          <a:cs typeface="+mn-cs"/>
                        </a:rPr>
                        <a:t>材料准备、环境搭建、文献查找</a:t>
                      </a:r>
                      <a:endParaRPr lang="en-US" altLang="zh-CN" sz="1400" b="0" i="0" kern="120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557562">
                <a:tc>
                  <a:txBody>
                    <a:bodyPr/>
                    <a:lstStyle/>
                    <a:p>
                      <a:pPr algn="ctr"/>
                      <a:r>
                        <a:rPr lang="en-US" altLang="zh-CN" sz="1400" b="0" i="0" dirty="0">
                          <a:solidFill>
                            <a:schemeClr val="tx1"/>
                          </a:solidFill>
                          <a:latin typeface="微软雅黑" panose="020B0503020204020204" pitchFamily="34" charset="-122"/>
                          <a:ea typeface="微软雅黑" panose="020B0503020204020204" pitchFamily="34" charset="-122"/>
                        </a:rPr>
                        <a:t>6</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a:solidFill>
                            <a:schemeClr val="tx1"/>
                          </a:solidFill>
                          <a:latin typeface="微软雅黑" panose="020B0503020204020204" pitchFamily="34" charset="-122"/>
                          <a:ea typeface="微软雅黑" panose="020B0503020204020204" pitchFamily="34" charset="-122"/>
                          <a:cs typeface="+mn-cs"/>
                        </a:rPr>
                        <a:t>张少伟</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a:solidFill>
                            <a:schemeClr val="tx1"/>
                          </a:solidFill>
                          <a:latin typeface="微软雅黑" panose="020B0503020204020204" pitchFamily="34" charset="-122"/>
                          <a:ea typeface="微软雅黑" panose="020B0503020204020204" pitchFamily="34" charset="-122"/>
                        </a:rPr>
                        <a:t>组员</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4355"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latin typeface="微软雅黑" panose="020B0503020204020204" pitchFamily="34" charset="-122"/>
                          <a:ea typeface="微软雅黑" panose="020B0503020204020204" pitchFamily="34" charset="-122"/>
                          <a:cs typeface="+mn-cs"/>
                        </a:rPr>
                        <a:t>文档编写、处理，制作讲解视频</a:t>
                      </a:r>
                      <a:endParaRPr lang="en-US" altLang="zh-CN"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454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27999" y="1812587"/>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5080337" y="1279922"/>
            <a:ext cx="2031325" cy="369332"/>
          </a:xfrm>
          <a:prstGeom prst="rect">
            <a:avLst/>
          </a:prstGeom>
          <a:solidFill>
            <a:schemeClr val="accent2"/>
          </a:solidFill>
        </p:spPr>
        <p:txBody>
          <a:bodyPr wrap="none">
            <a:spAutoFit/>
          </a:bodyPr>
          <a:lstStyle/>
          <a:p>
            <a:pPr lvl="0" algn="ctr"/>
            <a:r>
              <a:rPr lang="zh-CN" altLang="en-US" b="1">
                <a:solidFill>
                  <a:schemeClr val="bg1"/>
                </a:solidFill>
                <a:latin typeface="微软雅黑" panose="020B0503020204020204" pitchFamily="34" charset="-122"/>
                <a:ea typeface="微软雅黑" panose="020B0503020204020204" pitchFamily="34" charset="-122"/>
                <a:cs typeface="微软雅黑"/>
              </a:rPr>
              <a:t>感谢老师精心</a:t>
            </a:r>
            <a:r>
              <a:rPr lang="zh-CN" altLang="en-US" b="1" dirty="0">
                <a:solidFill>
                  <a:schemeClr val="bg1"/>
                </a:solidFill>
                <a:latin typeface="微软雅黑" panose="020B0503020204020204" pitchFamily="34" charset="-122"/>
                <a:ea typeface="微软雅黑" panose="020B0503020204020204" pitchFamily="34" charset="-122"/>
                <a:cs typeface="微软雅黑"/>
              </a:rPr>
              <a:t>培养</a:t>
            </a:r>
          </a:p>
        </p:txBody>
      </p:sp>
      <p:sp>
        <p:nvSpPr>
          <p:cNvPr id="4" name="文本框 3">
            <a:extLst>
              <a:ext uri="{FF2B5EF4-FFF2-40B4-BE49-F238E27FC236}">
                <a16:creationId xmlns:a16="http://schemas.microsoft.com/office/drawing/2014/main" id="{D7E93B8A-2014-4292-8181-5BD4CD3D51B1}"/>
              </a:ext>
            </a:extLst>
          </p:cNvPr>
          <p:cNvSpPr txBox="1"/>
          <p:nvPr/>
        </p:nvSpPr>
        <p:spPr>
          <a:xfrm>
            <a:off x="5268089" y="3664482"/>
            <a:ext cx="1655820" cy="1569660"/>
          </a:xfrm>
          <a:prstGeom prst="rect">
            <a:avLst/>
          </a:prstGeom>
          <a:noFill/>
        </p:spPr>
        <p:txBody>
          <a:bodyPr wrap="square" rtlCol="0">
            <a:spAutoFit/>
          </a:bodyPr>
          <a:lstStyle/>
          <a:p>
            <a:r>
              <a:rPr lang="en-US" altLang="zh-CN" sz="9600">
                <a:solidFill>
                  <a:schemeClr val="bg1"/>
                </a:solidFill>
                <a:latin typeface="Cooper Black" panose="0208090404030B020404" pitchFamily="18" charset="0"/>
              </a:rPr>
              <a:t>14</a:t>
            </a:r>
          </a:p>
        </p:txBody>
      </p:sp>
    </p:spTree>
    <p:extLst>
      <p:ext uri="{BB962C8B-B14F-4D97-AF65-F5344CB8AC3E}">
        <p14:creationId xmlns:p14="http://schemas.microsoft.com/office/powerpoint/2010/main" val="399743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B69364-C296-4CA8-8BA4-A7C13BAE0C1C}"/>
              </a:ext>
            </a:extLst>
          </p:cNvPr>
          <p:cNvSpPr txBox="1"/>
          <p:nvPr/>
        </p:nvSpPr>
        <p:spPr>
          <a:xfrm>
            <a:off x="604435" y="2696705"/>
            <a:ext cx="5889355" cy="584775"/>
          </a:xfrm>
          <a:prstGeom prst="rect">
            <a:avLst/>
          </a:prstGeom>
          <a:noFill/>
        </p:spPr>
        <p:txBody>
          <a:bodyPr wrap="square" rtlCol="0">
            <a:spAutoFit/>
          </a:bodyPr>
          <a:lstStyle/>
          <a:p>
            <a:r>
              <a:rPr lang="zh-CN" altLang="en-US" sz="3200"/>
              <a:t>百度网盘链接：</a:t>
            </a:r>
          </a:p>
        </p:txBody>
      </p:sp>
    </p:spTree>
    <p:extLst>
      <p:ext uri="{BB962C8B-B14F-4D97-AF65-F5344CB8AC3E}">
        <p14:creationId xmlns:p14="http://schemas.microsoft.com/office/powerpoint/2010/main" val="292075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349448" y="2796787"/>
            <a:ext cx="1919072" cy="777944"/>
            <a:chOff x="1800204" y="2885687"/>
            <a:chExt cx="1919072" cy="777944"/>
          </a:xfrm>
        </p:grpSpPr>
        <p:sp>
          <p:nvSpPr>
            <p:cNvPr id="76" name="矩形 75"/>
            <p:cNvSpPr/>
            <p:nvPr/>
          </p:nvSpPr>
          <p:spPr>
            <a:xfrm>
              <a:off x="1800204"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作品概述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77" name="矩形 76"/>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509989"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grpSp>
      <p:grpSp>
        <p:nvGrpSpPr>
          <p:cNvPr id="132" name="组合 131"/>
          <p:cNvGrpSpPr/>
          <p:nvPr/>
        </p:nvGrpSpPr>
        <p:grpSpPr>
          <a:xfrm>
            <a:off x="1349448" y="4075917"/>
            <a:ext cx="1919072" cy="752544"/>
            <a:chOff x="1800204" y="4086984"/>
            <a:chExt cx="1919072" cy="752544"/>
          </a:xfrm>
        </p:grpSpPr>
        <p:sp>
          <p:nvSpPr>
            <p:cNvPr id="82" name="矩形 81"/>
            <p:cNvSpPr/>
            <p:nvPr/>
          </p:nvSpPr>
          <p:spPr>
            <a:xfrm>
              <a:off x="1800204"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选题背景</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83" name="矩形 82"/>
            <p:cNvSpPr/>
            <p:nvPr/>
          </p:nvSpPr>
          <p:spPr>
            <a:xfrm>
              <a:off x="1800204" y="4562529"/>
              <a:ext cx="1207382" cy="276999"/>
            </a:xfrm>
            <a:prstGeom prst="rect">
              <a:avLst/>
            </a:prstGeom>
          </p:spPr>
          <p:txBody>
            <a:bodyPr wrap="none">
              <a:spAutoFit/>
            </a:bodyPr>
            <a:lstStyle/>
            <a:p>
              <a:pPr lvl="0">
                <a:defRPr/>
              </a:pPr>
              <a:r>
                <a:rPr kumimoji="0" lang="en-US" altLang="zh-CN" sz="12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rPr>
                <a:t> </a:t>
              </a:r>
              <a:r>
                <a:rPr lang="en-US" altLang="zh-CN" sz="1200" kern="0">
                  <a:solidFill>
                    <a:schemeClr val="bg1"/>
                  </a:solidFill>
                  <a:latin typeface="微软雅黑" panose="020B0503020204020204" pitchFamily="34" charset="-122"/>
                  <a:ea typeface="微软雅黑" panose="020B0503020204020204" pitchFamily="34" charset="-122"/>
                </a:rPr>
                <a:t>BACKGROUD</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574026"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grpSp>
      <p:grpSp>
        <p:nvGrpSpPr>
          <p:cNvPr id="140" name="组合 139"/>
          <p:cNvGrpSpPr/>
          <p:nvPr/>
        </p:nvGrpSpPr>
        <p:grpSpPr>
          <a:xfrm>
            <a:off x="3265296" y="2805284"/>
            <a:ext cx="2741382" cy="760950"/>
            <a:chOff x="4694848" y="2805284"/>
            <a:chExt cx="2741382" cy="760950"/>
          </a:xfrm>
        </p:grpSpPr>
        <p:grpSp>
          <p:nvGrpSpPr>
            <p:cNvPr id="134" name="组合 133"/>
            <p:cNvGrpSpPr/>
            <p:nvPr/>
          </p:nvGrpSpPr>
          <p:grpSpPr>
            <a:xfrm>
              <a:off x="5517158" y="2805284"/>
              <a:ext cx="1919072" cy="760950"/>
              <a:chOff x="5517158" y="2885687"/>
              <a:chExt cx="1919072" cy="760950"/>
            </a:xfrm>
          </p:grpSpPr>
          <p:sp>
            <p:nvSpPr>
              <p:cNvPr id="88" name="矩形 87"/>
              <p:cNvSpPr/>
              <p:nvPr/>
            </p:nvSpPr>
            <p:spPr>
              <a:xfrm>
                <a:off x="5517158"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bg1"/>
                    </a:solidFill>
                    <a:latin typeface="微软雅黑" panose="020B0503020204020204" pitchFamily="34" charset="-122"/>
                    <a:ea typeface="微软雅黑" panose="020B0503020204020204" pitchFamily="34" charset="-122"/>
                    <a:cs typeface="微软雅黑"/>
                  </a:rPr>
                  <a:t>技术路线</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89" name="矩形 88"/>
              <p:cNvSpPr/>
              <p:nvPr/>
            </p:nvSpPr>
            <p:spPr>
              <a:xfrm>
                <a:off x="5517158" y="3369638"/>
                <a:ext cx="1598451" cy="276999"/>
              </a:xfrm>
              <a:prstGeom prst="rect">
                <a:avLst/>
              </a:prstGeom>
            </p:spPr>
            <p:txBody>
              <a:bodyPr wrap="none">
                <a:spAutoFit/>
              </a:bodyPr>
              <a:lstStyle/>
              <a:p>
                <a:pPr lvl="0">
                  <a:defRPr/>
                </a:pPr>
                <a:r>
                  <a:rPr lang="en-US" altLang="zh-CN" sz="1200" kern="0">
                    <a:solidFill>
                      <a:schemeClr val="bg1"/>
                    </a:solidFill>
                    <a:latin typeface="微软雅黑" panose="020B0503020204020204" pitchFamily="34" charset="-122"/>
                    <a:ea typeface="微软雅黑" panose="020B0503020204020204" pitchFamily="34" charset="-122"/>
                  </a:rPr>
                  <a:t>TECHNICAL ROUTE</a:t>
                </a:r>
                <a:endParaRPr kumimoji="1" lang="zh-CN" altLang="en-US" sz="1200" kern="0" dirty="0">
                  <a:solidFill>
                    <a:schemeClr val="bg1"/>
                  </a:solidFill>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grpSp>
      </p:grpSp>
      <p:grpSp>
        <p:nvGrpSpPr>
          <p:cNvPr id="141" name="组合 140"/>
          <p:cNvGrpSpPr/>
          <p:nvPr/>
        </p:nvGrpSpPr>
        <p:grpSpPr>
          <a:xfrm>
            <a:off x="3218140" y="4088617"/>
            <a:ext cx="2788538" cy="727144"/>
            <a:chOff x="4647692" y="4088617"/>
            <a:chExt cx="2788538" cy="727144"/>
          </a:xfrm>
        </p:grpSpPr>
        <p:grpSp>
          <p:nvGrpSpPr>
            <p:cNvPr id="133" name="组合 132"/>
            <p:cNvGrpSpPr/>
            <p:nvPr/>
          </p:nvGrpSpPr>
          <p:grpSpPr>
            <a:xfrm>
              <a:off x="5517158" y="4088617"/>
              <a:ext cx="1919072" cy="727144"/>
              <a:chOff x="5517158" y="4014051"/>
              <a:chExt cx="1919072" cy="727144"/>
            </a:xfrm>
          </p:grpSpPr>
          <p:sp>
            <p:nvSpPr>
              <p:cNvPr id="94" name="矩形 93"/>
              <p:cNvSpPr/>
              <p:nvPr/>
            </p:nvSpPr>
            <p:spPr>
              <a:xfrm>
                <a:off x="5517158" y="4014051"/>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关键技术</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95" name="矩形 94"/>
              <p:cNvSpPr/>
              <p:nvPr/>
            </p:nvSpPr>
            <p:spPr>
              <a:xfrm>
                <a:off x="5517158" y="4464196"/>
                <a:ext cx="1685077" cy="276999"/>
              </a:xfrm>
              <a:prstGeom prst="rect">
                <a:avLst/>
              </a:prstGeom>
            </p:spPr>
            <p:txBody>
              <a:bodyPr wrap="none">
                <a:spAutoFit/>
              </a:bodyPr>
              <a:lstStyle/>
              <a:p>
                <a:pPr lvl="0">
                  <a:defRPr/>
                </a:pPr>
                <a:r>
                  <a:rPr lang="en-US" altLang="zh-CN" sz="1200" kern="0">
                    <a:solidFill>
                      <a:schemeClr val="bg1"/>
                    </a:solidFill>
                    <a:latin typeface="微软雅黑" panose="020B0503020204020204" pitchFamily="34" charset="-122"/>
                    <a:ea typeface="微软雅黑" panose="020B0503020204020204" pitchFamily="34" charset="-122"/>
                  </a:rPr>
                  <a:t>KEY TECHNOLOGIES</a:t>
                </a:r>
                <a:endParaRPr lang="en-US" altLang="zh-CN" sz="1200" kern="0" dirty="0">
                  <a:solidFill>
                    <a:schemeClr val="bg1"/>
                  </a:solidFill>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grpSp>
      </p:grpSp>
      <p:grpSp>
        <p:nvGrpSpPr>
          <p:cNvPr id="142" name="组合 141"/>
          <p:cNvGrpSpPr/>
          <p:nvPr/>
        </p:nvGrpSpPr>
        <p:grpSpPr>
          <a:xfrm>
            <a:off x="6016283" y="2825759"/>
            <a:ext cx="2725037" cy="720000"/>
            <a:chOff x="8437508" y="2825759"/>
            <a:chExt cx="2725037" cy="720000"/>
          </a:xfrm>
        </p:grpSpPr>
        <p:grpSp>
          <p:nvGrpSpPr>
            <p:cNvPr id="135" name="组合 134"/>
            <p:cNvGrpSpPr/>
            <p:nvPr/>
          </p:nvGrpSpPr>
          <p:grpSpPr>
            <a:xfrm>
              <a:off x="9243473" y="2828537"/>
              <a:ext cx="1919072" cy="714444"/>
              <a:chOff x="9243473" y="2936506"/>
              <a:chExt cx="1919072" cy="714444"/>
            </a:xfrm>
          </p:grpSpPr>
          <p:sp>
            <p:nvSpPr>
              <p:cNvPr id="100" name="矩形 99"/>
              <p:cNvSpPr/>
              <p:nvPr/>
            </p:nvSpPr>
            <p:spPr>
              <a:xfrm>
                <a:off x="9243473" y="293650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项目过程</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101" name="矩形 100"/>
              <p:cNvSpPr/>
              <p:nvPr/>
            </p:nvSpPr>
            <p:spPr>
              <a:xfrm>
                <a:off x="9243473" y="3373951"/>
                <a:ext cx="869149" cy="276999"/>
              </a:xfrm>
              <a:prstGeom prst="rect">
                <a:avLst/>
              </a:prstGeom>
            </p:spPr>
            <p:txBody>
              <a:bodyPr wrap="none">
                <a:spAutoFit/>
              </a:bodyPr>
              <a:lstStyle/>
              <a:p>
                <a:r>
                  <a:rPr lang="en-US" altLang="zh-CN" sz="1200" kern="0">
                    <a:solidFill>
                      <a:schemeClr val="bg1"/>
                    </a:solidFill>
                    <a:latin typeface="微软雅黑" panose="020B0503020204020204" pitchFamily="34" charset="-122"/>
                    <a:ea typeface="微软雅黑" panose="020B0503020204020204" pitchFamily="34" charset="-122"/>
                  </a:rPr>
                  <a:t>PROCESS</a:t>
                </a:r>
                <a:endParaRPr kumimoji="1" lang="zh-CN" altLang="en-US" sz="1200" kern="0">
                  <a:solidFill>
                    <a:schemeClr val="bg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grpSp>
      </p:grpSp>
      <p:grpSp>
        <p:nvGrpSpPr>
          <p:cNvPr id="143" name="组合 142"/>
          <p:cNvGrpSpPr/>
          <p:nvPr/>
        </p:nvGrpSpPr>
        <p:grpSpPr>
          <a:xfrm>
            <a:off x="5984533" y="4092189"/>
            <a:ext cx="2756787" cy="720000"/>
            <a:chOff x="8405758" y="4092189"/>
            <a:chExt cx="2756787" cy="720000"/>
          </a:xfrm>
        </p:grpSpPr>
        <p:grpSp>
          <p:nvGrpSpPr>
            <p:cNvPr id="136" name="组合 135"/>
            <p:cNvGrpSpPr/>
            <p:nvPr/>
          </p:nvGrpSpPr>
          <p:grpSpPr>
            <a:xfrm>
              <a:off x="9243473" y="4094967"/>
              <a:ext cx="1919072" cy="714444"/>
              <a:chOff x="9243473" y="4086984"/>
              <a:chExt cx="1919072" cy="714444"/>
            </a:xfrm>
          </p:grpSpPr>
          <p:sp>
            <p:nvSpPr>
              <p:cNvPr id="108" name="矩形 107"/>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成果展示</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109" name="矩形 108"/>
              <p:cNvSpPr/>
              <p:nvPr/>
            </p:nvSpPr>
            <p:spPr>
              <a:xfrm>
                <a:off x="9243473" y="4524429"/>
                <a:ext cx="1507144" cy="276999"/>
              </a:xfrm>
              <a:prstGeom prst="rect">
                <a:avLst/>
              </a:prstGeom>
            </p:spPr>
            <p:txBody>
              <a:bodyPr wrap="none">
                <a:spAutoFit/>
              </a:bodyPr>
              <a:lstStyle/>
              <a:p>
                <a:pPr lvl="0"/>
                <a:r>
                  <a:rPr lang="en-US" altLang="zh-CN" sz="1200" kern="0">
                    <a:solidFill>
                      <a:schemeClr val="bg1"/>
                    </a:solidFill>
                    <a:latin typeface="微软雅黑" panose="020B0503020204020204" pitchFamily="34" charset="-122"/>
                    <a:ea typeface="微软雅黑" panose="020B0503020204020204" pitchFamily="34" charset="-122"/>
                    <a:cs typeface="微软雅黑"/>
                  </a:rPr>
                  <a:t> PRODUCT SHOW</a:t>
                </a: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grpSp>
      </p:grpSp>
      <p:grpSp>
        <p:nvGrpSpPr>
          <p:cNvPr id="53" name="组合 52"/>
          <p:cNvGrpSpPr/>
          <p:nvPr/>
        </p:nvGrpSpPr>
        <p:grpSpPr>
          <a:xfrm>
            <a:off x="8718702" y="2823611"/>
            <a:ext cx="2725037" cy="720000"/>
            <a:chOff x="8437508" y="2825759"/>
            <a:chExt cx="2725037" cy="720000"/>
          </a:xfrm>
        </p:grpSpPr>
        <p:grpSp>
          <p:nvGrpSpPr>
            <p:cNvPr id="54" name="组合 53"/>
            <p:cNvGrpSpPr/>
            <p:nvPr/>
          </p:nvGrpSpPr>
          <p:grpSpPr>
            <a:xfrm>
              <a:off x="9243473" y="2828537"/>
              <a:ext cx="1919072" cy="714444"/>
              <a:chOff x="9243473" y="2936506"/>
              <a:chExt cx="1919072" cy="714444"/>
            </a:xfrm>
          </p:grpSpPr>
          <p:sp>
            <p:nvSpPr>
              <p:cNvPr id="58" name="矩形 57"/>
              <p:cNvSpPr/>
              <p:nvPr/>
            </p:nvSpPr>
            <p:spPr>
              <a:xfrm>
                <a:off x="9243473" y="293650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bg1"/>
                    </a:solidFill>
                    <a:latin typeface="微软雅黑" panose="020B0503020204020204" pitchFamily="34" charset="-122"/>
                    <a:ea typeface="微软雅黑" panose="020B0503020204020204" pitchFamily="34" charset="-122"/>
                    <a:cs typeface="微软雅黑"/>
                  </a:rPr>
                  <a:t>项目总结</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59" name="矩形 58"/>
              <p:cNvSpPr/>
              <p:nvPr/>
            </p:nvSpPr>
            <p:spPr>
              <a:xfrm>
                <a:off x="9243473" y="3373951"/>
                <a:ext cx="992579" cy="276999"/>
              </a:xfrm>
              <a:prstGeom prst="rect">
                <a:avLst/>
              </a:prstGeom>
            </p:spPr>
            <p:txBody>
              <a:bodyPr wrap="none">
                <a:spAutoFit/>
              </a:bodyPr>
              <a:lstStyle/>
              <a:p>
                <a:pPr lvl="0"/>
                <a:r>
                  <a:rPr kumimoji="0" lang="en-US" altLang="zh-CN" sz="1200" b="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SUMMARY</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nvGrpSpPr>
            <p:cNvPr id="55" name="组合 54"/>
            <p:cNvGrpSpPr/>
            <p:nvPr/>
          </p:nvGrpSpPr>
          <p:grpSpPr>
            <a:xfrm>
              <a:off x="8437508" y="2825759"/>
              <a:ext cx="822524" cy="720000"/>
              <a:chOff x="8132708" y="2905159"/>
              <a:chExt cx="822524" cy="720000"/>
            </a:xfrm>
          </p:grpSpPr>
          <p:sp>
            <p:nvSpPr>
              <p:cNvPr id="56" name="矩形 5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矩形 56"/>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07</a:t>
                </a:r>
              </a:p>
            </p:txBody>
          </p:sp>
        </p:grpSp>
      </p:grpSp>
      <p:grpSp>
        <p:nvGrpSpPr>
          <p:cNvPr id="60" name="组合 59"/>
          <p:cNvGrpSpPr/>
          <p:nvPr/>
        </p:nvGrpSpPr>
        <p:grpSpPr>
          <a:xfrm>
            <a:off x="8686952" y="4025646"/>
            <a:ext cx="2756787" cy="720000"/>
            <a:chOff x="8405758" y="4092189"/>
            <a:chExt cx="2756787" cy="720000"/>
          </a:xfrm>
        </p:grpSpPr>
        <p:grpSp>
          <p:nvGrpSpPr>
            <p:cNvPr id="61" name="组合 60"/>
            <p:cNvGrpSpPr/>
            <p:nvPr/>
          </p:nvGrpSpPr>
          <p:grpSpPr>
            <a:xfrm>
              <a:off x="9243473" y="4094967"/>
              <a:ext cx="1919072" cy="714444"/>
              <a:chOff x="9243473" y="4086984"/>
              <a:chExt cx="1919072" cy="714444"/>
            </a:xfrm>
          </p:grpSpPr>
          <p:sp>
            <p:nvSpPr>
              <p:cNvPr id="65" name="矩形 64"/>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a:rPr>
                  <a:t>人员分工</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66" name="矩形 65"/>
              <p:cNvSpPr/>
              <p:nvPr/>
            </p:nvSpPr>
            <p:spPr>
              <a:xfrm>
                <a:off x="9243473" y="4524429"/>
                <a:ext cx="1404552" cy="276999"/>
              </a:xfrm>
              <a:prstGeom prst="rect">
                <a:avLst/>
              </a:prstGeom>
            </p:spPr>
            <p:txBody>
              <a:bodyPr wrap="none">
                <a:spAutoFit/>
              </a:bodyPr>
              <a:lstStyle/>
              <a:p>
                <a:r>
                  <a:rPr lang="en-US" altLang="zh-CN" sz="1200" kern="0">
                    <a:solidFill>
                      <a:schemeClr val="bg1"/>
                    </a:solidFill>
                    <a:latin typeface="微软雅黑" panose="020B0503020204020204" pitchFamily="34" charset="-122"/>
                    <a:ea typeface="微软雅黑" panose="020B0503020204020204" pitchFamily="34" charset="-122"/>
                    <a:cs typeface="微软雅黑"/>
                  </a:rPr>
                  <a:t>WORK DIVISION</a:t>
                </a:r>
                <a:endParaRPr lang="zh-CN" altLang="en-US" sz="1200" kern="0">
                  <a:solidFill>
                    <a:schemeClr val="bg1"/>
                  </a:solidFill>
                  <a:latin typeface="微软雅黑" panose="020B0503020204020204" pitchFamily="34" charset="-122"/>
                  <a:ea typeface="微软雅黑" panose="020B0503020204020204" pitchFamily="34" charset="-122"/>
                  <a:cs typeface="微软雅黑"/>
                </a:endParaRPr>
              </a:p>
            </p:txBody>
          </p:sp>
        </p:grpSp>
        <p:grpSp>
          <p:nvGrpSpPr>
            <p:cNvPr id="62" name="组合 61"/>
            <p:cNvGrpSpPr/>
            <p:nvPr/>
          </p:nvGrpSpPr>
          <p:grpSpPr>
            <a:xfrm>
              <a:off x="8405758" y="4092189"/>
              <a:ext cx="886024" cy="720000"/>
              <a:chOff x="8113658" y="4047284"/>
              <a:chExt cx="886024" cy="720000"/>
            </a:xfrm>
          </p:grpSpPr>
          <p:sp>
            <p:nvSpPr>
              <p:cNvPr id="63" name="矩形 62"/>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矩形 63"/>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08</a:t>
                </a:r>
              </a:p>
            </p:txBody>
          </p:sp>
        </p:grpSp>
      </p:grpSp>
    </p:spTree>
    <p:extLst>
      <p:ext uri="{BB962C8B-B14F-4D97-AF65-F5344CB8AC3E}">
        <p14:creationId xmlns:p14="http://schemas.microsoft.com/office/powerpoint/2010/main" val="90439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286"/>
            <a:ext cx="3888701" cy="1365877"/>
            <a:chOff x="1163945" y="1717287"/>
            <a:chExt cx="2758531" cy="777944"/>
          </a:xfrm>
        </p:grpSpPr>
        <p:grpSp>
          <p:nvGrpSpPr>
            <p:cNvPr id="44" name="组合 43"/>
            <p:cNvGrpSpPr/>
            <p:nvPr/>
          </p:nvGrpSpPr>
          <p:grpSpPr>
            <a:xfrm>
              <a:off x="2003404" y="1717287"/>
              <a:ext cx="1919072" cy="777944"/>
              <a:chOff x="1800204" y="2885687"/>
              <a:chExt cx="1919072" cy="777944"/>
            </a:xfrm>
          </p:grpSpPr>
          <p:sp>
            <p:nvSpPr>
              <p:cNvPr id="45" name="矩形 44"/>
              <p:cNvSpPr/>
              <p:nvPr/>
            </p:nvSpPr>
            <p:spPr>
              <a:xfrm>
                <a:off x="1800204"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作品概述</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01</a:t>
                </a:r>
              </a:p>
            </p:txBody>
          </p:sp>
        </p:grpSp>
      </p:grpSp>
      <p:cxnSp>
        <p:nvCxnSpPr>
          <p:cNvPr id="3" name="直接连接符 2"/>
          <p:cNvCxnSpPr/>
          <p:nvPr/>
        </p:nvCxnSpPr>
        <p:spPr>
          <a:xfrm>
            <a:off x="4250722" y="2383331"/>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3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作品概述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61226" y="2175222"/>
            <a:ext cx="2029774"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作品概述</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781682"/>
            <a:ext cx="8278174" cy="1532727"/>
          </a:xfrm>
          <a:prstGeom prst="rect">
            <a:avLst/>
          </a:prstGeom>
        </p:spPr>
        <p:txBody>
          <a:bodyPr wrap="square" anchor="ctr">
            <a:spAutoFit/>
          </a:bodyPr>
          <a:lstStyle/>
          <a:p>
            <a:pPr lvl="0">
              <a:lnSpc>
                <a:spcPct val="130000"/>
              </a:lnSpc>
              <a:defRPr/>
            </a:pPr>
            <a:r>
              <a:rPr lang="zh-CN" altLang="en-US" kern="0">
                <a:latin typeface="微软雅黑" panose="020B0503020204020204" pitchFamily="34" charset="-122"/>
                <a:ea typeface="微软雅黑" panose="020B0503020204020204" pitchFamily="34" charset="-122"/>
                <a:cs typeface="微软雅黑"/>
              </a:rPr>
              <a:t>本次综合设计实验是基于机器学习模型的机器人小车对基础路标（左转，右转，限速，停车，掉头，环岛，注意行人）的智能识别，过程涉及到了环境搭建（</a:t>
            </a:r>
            <a:r>
              <a:rPr lang="en-US" altLang="zh-CN" kern="0">
                <a:latin typeface="微软雅黑" panose="020B0503020204020204" pitchFamily="34" charset="-122"/>
                <a:ea typeface="微软雅黑" panose="020B0503020204020204" pitchFamily="34" charset="-122"/>
                <a:cs typeface="微软雅黑"/>
              </a:rPr>
              <a:t>Tensorflow</a:t>
            </a:r>
            <a:r>
              <a:rPr lang="zh-CN" altLang="en-US" kern="0">
                <a:latin typeface="微软雅黑" panose="020B0503020204020204" pitchFamily="34" charset="-122"/>
                <a:ea typeface="微软雅黑" panose="020B0503020204020204" pitchFamily="34" charset="-122"/>
                <a:cs typeface="微软雅黑"/>
              </a:rPr>
              <a:t>及相关的运行库），机器模型设计，识别算法设计，训练集采集，整合测试，文档整理等工作。</a:t>
            </a:r>
            <a:endParaRPr lang="en-US" altLang="zh-CN"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84258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作品概述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00491" y="2808913"/>
            <a:ext cx="8191018" cy="597921"/>
          </a:xfrm>
          <a:prstGeom prst="rect">
            <a:avLst/>
          </a:prstGeom>
        </p:spPr>
        <p:txBody>
          <a:bodyPr wrap="square" anchor="ctr">
            <a:spAutoFit/>
          </a:bodyPr>
          <a:lstStyle/>
          <a:p>
            <a:pPr>
              <a:lnSpc>
                <a:spcPct val="130000"/>
              </a:lnSpc>
            </a:pPr>
            <a:r>
              <a:rPr lang="zh-CN" altLang="en-US" sz="2800" kern="0">
                <a:latin typeface="微软雅黑" panose="020B0503020204020204" pitchFamily="34" charset="-122"/>
                <a:ea typeface="微软雅黑" panose="020B0503020204020204" pitchFamily="34" charset="-122"/>
                <a:cs typeface="微软雅黑"/>
              </a:rPr>
              <a:t>这个项目还是有点难度的</a:t>
            </a:r>
            <a:endParaRPr lang="zh-CN" altLang="en-US" sz="2800" kern="0" dirty="0">
              <a:latin typeface="微软雅黑" panose="020B0503020204020204" pitchFamily="34" charset="-122"/>
              <a:ea typeface="微软雅黑" panose="020B0503020204020204" pitchFamily="34" charset="-122"/>
              <a:cs typeface="微软雅黑"/>
            </a:endParaRPr>
          </a:p>
        </p:txBody>
      </p:sp>
      <p:sp>
        <p:nvSpPr>
          <p:cNvPr id="26" name="矩形 25"/>
          <p:cNvSpPr/>
          <p:nvPr/>
        </p:nvSpPr>
        <p:spPr>
          <a:xfrm>
            <a:off x="8651884" y="4358279"/>
            <a:ext cx="2520452" cy="453457"/>
          </a:xfrm>
          <a:prstGeom prst="rect">
            <a:avLst/>
          </a:prstGeom>
        </p:spPr>
        <p:txBody>
          <a:bodyPr wrap="square" anchor="ctr">
            <a:spAutoFit/>
          </a:bodyPr>
          <a:lstStyle/>
          <a:p>
            <a:pPr>
              <a:lnSpc>
                <a:spcPct val="130000"/>
              </a:lnSpc>
            </a:pPr>
            <a:r>
              <a:rPr lang="zh-CN" altLang="en-US" sz="2000" kern="0">
                <a:latin typeface="微软雅黑" panose="020B0503020204020204" pitchFamily="34" charset="-122"/>
                <a:ea typeface="微软雅黑" panose="020B0503020204020204" pitchFamily="34" charset="-122"/>
                <a:cs typeface="微软雅黑"/>
              </a:rPr>
              <a:t>赵振刚老师</a:t>
            </a:r>
            <a:endParaRPr lang="zh-CN" altLang="en-US" sz="2000" kern="0" dirty="0">
              <a:latin typeface="微软雅黑" panose="020B0503020204020204" pitchFamily="34" charset="-122"/>
              <a:ea typeface="微软雅黑" panose="020B0503020204020204" pitchFamily="34" charset="-122"/>
              <a:cs typeface="微软雅黑"/>
            </a:endParaRPr>
          </a:p>
        </p:txBody>
      </p:sp>
      <p:cxnSp>
        <p:nvCxnSpPr>
          <p:cNvPr id="27" name="直接连接符 26"/>
          <p:cNvCxnSpPr/>
          <p:nvPr/>
        </p:nvCxnSpPr>
        <p:spPr>
          <a:xfrm>
            <a:off x="7691186" y="4567469"/>
            <a:ext cx="9606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334617" y="3282392"/>
            <a:ext cx="587020" cy="1200329"/>
          </a:xfrm>
          <a:prstGeom prst="rect">
            <a:avLst/>
          </a:prstGeom>
        </p:spPr>
        <p:txBody>
          <a:bodyPr wrap="none">
            <a:spAutoFit/>
          </a:bodyPr>
          <a:lstStyle/>
          <a:p>
            <a:r>
              <a:rPr lang="en-US" altLang="zh-CN" sz="7200" b="1" dirty="0">
                <a:solidFill>
                  <a:schemeClr val="accent2"/>
                </a:solidFill>
              </a:rPr>
              <a:t>”</a:t>
            </a:r>
            <a:endParaRPr lang="zh-CN" altLang="en-US" sz="7200" b="1" dirty="0">
              <a:solidFill>
                <a:schemeClr val="accent2"/>
              </a:solidFill>
            </a:endParaRPr>
          </a:p>
        </p:txBody>
      </p:sp>
      <p:sp>
        <p:nvSpPr>
          <p:cNvPr id="3" name="矩形 2"/>
          <p:cNvSpPr/>
          <p:nvPr/>
        </p:nvSpPr>
        <p:spPr>
          <a:xfrm>
            <a:off x="1222218" y="1978417"/>
            <a:ext cx="587020" cy="1200329"/>
          </a:xfrm>
          <a:prstGeom prst="rect">
            <a:avLst/>
          </a:prstGeom>
        </p:spPr>
        <p:txBody>
          <a:bodyPr wrap="none">
            <a:spAutoFit/>
          </a:bodyPr>
          <a:lstStyle/>
          <a:p>
            <a:r>
              <a:rPr lang="en-US" altLang="zh-CN" sz="7200" b="1" dirty="0">
                <a:solidFill>
                  <a:schemeClr val="accent2"/>
                </a:solidFill>
              </a:rPr>
              <a:t>“</a:t>
            </a:r>
            <a:endParaRPr lang="zh-CN" altLang="en-US" dirty="0">
              <a:solidFill>
                <a:schemeClr val="accent2"/>
              </a:solidFill>
            </a:endParaRPr>
          </a:p>
        </p:txBody>
      </p:sp>
    </p:spTree>
    <p:extLst>
      <p:ext uri="{BB962C8B-B14F-4D97-AF65-F5344CB8AC3E}">
        <p14:creationId xmlns:p14="http://schemas.microsoft.com/office/powerpoint/2010/main" val="237230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作品概述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BEFBCBD6-68B9-498D-B2FD-50DB1463CA68}"/>
              </a:ext>
            </a:extLst>
          </p:cNvPr>
          <p:cNvGrpSpPr/>
          <p:nvPr/>
        </p:nvGrpSpPr>
        <p:grpSpPr>
          <a:xfrm>
            <a:off x="861795" y="1578565"/>
            <a:ext cx="10468410" cy="2319665"/>
            <a:chOff x="823178" y="2492965"/>
            <a:chExt cx="10468410" cy="2285281"/>
          </a:xfrm>
        </p:grpSpPr>
        <p:cxnSp>
          <p:nvCxnSpPr>
            <p:cNvPr id="27" name="直接连接符 26"/>
            <p:cNvCxnSpPr/>
            <p:nvPr/>
          </p:nvCxnSpPr>
          <p:spPr>
            <a:xfrm>
              <a:off x="10563163" y="4778246"/>
              <a:ext cx="7284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CC59A5A-E0F6-4206-8DB6-239F6CBBDA6B}"/>
                </a:ext>
              </a:extLst>
            </p:cNvPr>
            <p:cNvPicPr>
              <a:picLocks noChangeAspect="1"/>
            </p:cNvPicPr>
            <p:nvPr/>
          </p:nvPicPr>
          <p:blipFill rotWithShape="1">
            <a:blip r:embed="rId2"/>
            <a:srcRect l="1284" t="2616" r="3365" b="5909"/>
            <a:stretch/>
          </p:blipFill>
          <p:spPr>
            <a:xfrm>
              <a:off x="2278091" y="2493000"/>
              <a:ext cx="1475205" cy="1440000"/>
            </a:xfrm>
            <a:prstGeom prst="rect">
              <a:avLst/>
            </a:prstGeom>
          </p:spPr>
        </p:pic>
        <p:pic>
          <p:nvPicPr>
            <p:cNvPr id="4" name="图片 3">
              <a:extLst>
                <a:ext uri="{FF2B5EF4-FFF2-40B4-BE49-F238E27FC236}">
                  <a16:creationId xmlns:a16="http://schemas.microsoft.com/office/drawing/2014/main" id="{6DD84D18-18EB-4303-8E24-17F4034E9D82}"/>
                </a:ext>
              </a:extLst>
            </p:cNvPr>
            <p:cNvPicPr>
              <a:picLocks noChangeAspect="1"/>
            </p:cNvPicPr>
            <p:nvPr/>
          </p:nvPicPr>
          <p:blipFill rotWithShape="1">
            <a:blip r:embed="rId3"/>
            <a:srcRect l="4660" t="967" r="3755" b="5204"/>
            <a:stretch/>
          </p:blipFill>
          <p:spPr>
            <a:xfrm>
              <a:off x="3753296" y="2492965"/>
              <a:ext cx="1461677" cy="1440000"/>
            </a:xfrm>
            <a:prstGeom prst="rect">
              <a:avLst/>
            </a:prstGeom>
          </p:spPr>
        </p:pic>
        <p:pic>
          <p:nvPicPr>
            <p:cNvPr id="6" name="图片 5">
              <a:extLst>
                <a:ext uri="{FF2B5EF4-FFF2-40B4-BE49-F238E27FC236}">
                  <a16:creationId xmlns:a16="http://schemas.microsoft.com/office/drawing/2014/main" id="{F397FB21-B713-4865-9D82-487BE0A9FE05}"/>
                </a:ext>
              </a:extLst>
            </p:cNvPr>
            <p:cNvPicPr>
              <a:picLocks noChangeAspect="1"/>
            </p:cNvPicPr>
            <p:nvPr/>
          </p:nvPicPr>
          <p:blipFill rotWithShape="1">
            <a:blip r:embed="rId4"/>
            <a:srcRect l="4182" t="52" r="6699" b="4179"/>
            <a:stretch/>
          </p:blipFill>
          <p:spPr>
            <a:xfrm>
              <a:off x="5218131" y="2492965"/>
              <a:ext cx="1464828" cy="1440000"/>
            </a:xfrm>
            <a:prstGeom prst="rect">
              <a:avLst/>
            </a:prstGeom>
          </p:spPr>
        </p:pic>
        <p:pic>
          <p:nvPicPr>
            <p:cNvPr id="7" name="图片 6">
              <a:extLst>
                <a:ext uri="{FF2B5EF4-FFF2-40B4-BE49-F238E27FC236}">
                  <a16:creationId xmlns:a16="http://schemas.microsoft.com/office/drawing/2014/main" id="{97AE797C-65AA-4830-A01D-3FBC4FEF0488}"/>
                </a:ext>
              </a:extLst>
            </p:cNvPr>
            <p:cNvPicPr>
              <a:picLocks noChangeAspect="1"/>
            </p:cNvPicPr>
            <p:nvPr/>
          </p:nvPicPr>
          <p:blipFill rotWithShape="1">
            <a:blip r:embed="rId5"/>
            <a:srcRect l="9249" t="5373" r="7541" b="6886"/>
            <a:stretch/>
          </p:blipFill>
          <p:spPr>
            <a:xfrm>
              <a:off x="6690178" y="2492965"/>
              <a:ext cx="1461724" cy="1440000"/>
            </a:xfrm>
            <a:prstGeom prst="rect">
              <a:avLst/>
            </a:prstGeom>
          </p:spPr>
        </p:pic>
        <p:pic>
          <p:nvPicPr>
            <p:cNvPr id="8" name="图片 7">
              <a:extLst>
                <a:ext uri="{FF2B5EF4-FFF2-40B4-BE49-F238E27FC236}">
                  <a16:creationId xmlns:a16="http://schemas.microsoft.com/office/drawing/2014/main" id="{EC91B5B6-17D8-4DED-BC8C-2388C25BB3E5}"/>
                </a:ext>
              </a:extLst>
            </p:cNvPr>
            <p:cNvPicPr>
              <a:picLocks noChangeAspect="1"/>
            </p:cNvPicPr>
            <p:nvPr/>
          </p:nvPicPr>
          <p:blipFill rotWithShape="1">
            <a:blip r:embed="rId6"/>
            <a:srcRect l="8015" t="4466" r="6446" b="7132"/>
            <a:stretch/>
          </p:blipFill>
          <p:spPr>
            <a:xfrm>
              <a:off x="8159121" y="2493498"/>
              <a:ext cx="1464828" cy="1440000"/>
            </a:xfrm>
            <a:prstGeom prst="rect">
              <a:avLst/>
            </a:prstGeom>
          </p:spPr>
        </p:pic>
        <p:pic>
          <p:nvPicPr>
            <p:cNvPr id="9" name="图片 8">
              <a:extLst>
                <a:ext uri="{FF2B5EF4-FFF2-40B4-BE49-F238E27FC236}">
                  <a16:creationId xmlns:a16="http://schemas.microsoft.com/office/drawing/2014/main" id="{F077D09E-817B-4082-A92F-B216F7EAFD79}"/>
                </a:ext>
              </a:extLst>
            </p:cNvPr>
            <p:cNvPicPr>
              <a:picLocks noChangeAspect="1"/>
            </p:cNvPicPr>
            <p:nvPr/>
          </p:nvPicPr>
          <p:blipFill rotWithShape="1">
            <a:blip r:embed="rId7"/>
            <a:srcRect l="7528" t="5462" r="5939" b="7708"/>
            <a:stretch/>
          </p:blipFill>
          <p:spPr>
            <a:xfrm>
              <a:off x="9631222" y="2492965"/>
              <a:ext cx="1464828" cy="1440000"/>
            </a:xfrm>
            <a:prstGeom prst="rect">
              <a:avLst/>
            </a:prstGeom>
          </p:spPr>
        </p:pic>
        <p:pic>
          <p:nvPicPr>
            <p:cNvPr id="10" name="图片 9">
              <a:extLst>
                <a:ext uri="{FF2B5EF4-FFF2-40B4-BE49-F238E27FC236}">
                  <a16:creationId xmlns:a16="http://schemas.microsoft.com/office/drawing/2014/main" id="{D2E83582-2A2B-4B39-9D28-E10C12C25D98}"/>
                </a:ext>
              </a:extLst>
            </p:cNvPr>
            <p:cNvPicPr>
              <a:picLocks noChangeAspect="1"/>
            </p:cNvPicPr>
            <p:nvPr/>
          </p:nvPicPr>
          <p:blipFill rotWithShape="1">
            <a:blip r:embed="rId8"/>
            <a:srcRect l="3924" t="5223" r="6823" b="3853"/>
            <a:stretch/>
          </p:blipFill>
          <p:spPr>
            <a:xfrm>
              <a:off x="823178" y="2492965"/>
              <a:ext cx="1461677" cy="1440000"/>
            </a:xfrm>
            <a:prstGeom prst="rect">
              <a:avLst/>
            </a:prstGeom>
          </p:spPr>
        </p:pic>
      </p:grpSp>
      <p:sp>
        <p:nvSpPr>
          <p:cNvPr id="12" name="文本框 11">
            <a:extLst>
              <a:ext uri="{FF2B5EF4-FFF2-40B4-BE49-F238E27FC236}">
                <a16:creationId xmlns:a16="http://schemas.microsoft.com/office/drawing/2014/main" id="{A2BC6216-B97D-477B-9F0A-B8706981E691}"/>
              </a:ext>
            </a:extLst>
          </p:cNvPr>
          <p:cNvSpPr txBox="1"/>
          <p:nvPr/>
        </p:nvSpPr>
        <p:spPr>
          <a:xfrm>
            <a:off x="1833416" y="3672666"/>
            <a:ext cx="8080357" cy="584775"/>
          </a:xfrm>
          <a:prstGeom prst="rect">
            <a:avLst/>
          </a:prstGeom>
          <a:noFill/>
        </p:spPr>
        <p:txBody>
          <a:bodyPr wrap="square" rtlCol="0">
            <a:spAutoFit/>
          </a:bodyPr>
          <a:lstStyle/>
          <a:p>
            <a:r>
              <a:rPr lang="zh-CN" altLang="en-US" sz="3200">
                <a:solidFill>
                  <a:schemeClr val="accent2">
                    <a:lumMod val="50000"/>
                  </a:schemeClr>
                </a:solidFill>
                <a:latin typeface="等线 Light" panose="02010600030101010101" pitchFamily="2" charset="-122"/>
                <a:ea typeface="等线 Light" panose="02010600030101010101" pitchFamily="2" charset="-122"/>
              </a:rPr>
              <a:t>左转  右转  注意行人  环岛  掉头  停车  限速</a:t>
            </a:r>
          </a:p>
        </p:txBody>
      </p:sp>
    </p:spTree>
    <p:extLst>
      <p:ext uri="{BB962C8B-B14F-4D97-AF65-F5344CB8AC3E}">
        <p14:creationId xmlns:p14="http://schemas.microsoft.com/office/powerpoint/2010/main" val="201226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7420885-B99A-42F8-AF95-2B2F677C264A}"/>
              </a:ext>
            </a:extLst>
          </p:cNvPr>
          <p:cNvGrpSpPr/>
          <p:nvPr/>
        </p:nvGrpSpPr>
        <p:grpSpPr>
          <a:xfrm>
            <a:off x="1168684" y="1765806"/>
            <a:ext cx="3888701" cy="1264141"/>
            <a:chOff x="1163945" y="1746259"/>
            <a:chExt cx="2758531" cy="720000"/>
          </a:xfrm>
        </p:grpSpPr>
        <p:grpSp>
          <p:nvGrpSpPr>
            <p:cNvPr id="11" name="组合 10">
              <a:extLst>
                <a:ext uri="{FF2B5EF4-FFF2-40B4-BE49-F238E27FC236}">
                  <a16:creationId xmlns:a16="http://schemas.microsoft.com/office/drawing/2014/main" id="{31715D4A-7C55-4332-A565-FB63057CAB5F}"/>
                </a:ext>
              </a:extLst>
            </p:cNvPr>
            <p:cNvGrpSpPr/>
            <p:nvPr/>
          </p:nvGrpSpPr>
          <p:grpSpPr>
            <a:xfrm>
              <a:off x="2003404" y="1829895"/>
              <a:ext cx="1919072" cy="546104"/>
              <a:chOff x="1800204" y="2998295"/>
              <a:chExt cx="1919072" cy="546104"/>
            </a:xfrm>
          </p:grpSpPr>
          <p:sp>
            <p:nvSpPr>
              <p:cNvPr id="15" name="矩形 14">
                <a:extLst>
                  <a:ext uri="{FF2B5EF4-FFF2-40B4-BE49-F238E27FC236}">
                    <a16:creationId xmlns:a16="http://schemas.microsoft.com/office/drawing/2014/main" id="{045F5538-DDD7-4FEF-A173-1B0931C100D8}"/>
                  </a:ext>
                </a:extLst>
              </p:cNvPr>
              <p:cNvSpPr/>
              <p:nvPr/>
            </p:nvSpPr>
            <p:spPr>
              <a:xfrm>
                <a:off x="1800204" y="2998295"/>
                <a:ext cx="1919072" cy="29800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选题背景</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a:extLst>
                  <a:ext uri="{FF2B5EF4-FFF2-40B4-BE49-F238E27FC236}">
                    <a16:creationId xmlns:a16="http://schemas.microsoft.com/office/drawing/2014/main" id="{06CC65AC-9B35-4EE8-819D-C4874889F41F}"/>
                  </a:ext>
                </a:extLst>
              </p:cNvPr>
              <p:cNvSpPr/>
              <p:nvPr/>
            </p:nvSpPr>
            <p:spPr>
              <a:xfrm>
                <a:off x="1800204" y="3386632"/>
                <a:ext cx="856481" cy="157767"/>
              </a:xfrm>
              <a:prstGeom prst="rect">
                <a:avLst/>
              </a:prstGeom>
            </p:spPr>
            <p:txBody>
              <a:bodyPr wrap="none">
                <a:spAutoFit/>
              </a:bodyPr>
              <a:lstStyle/>
              <a:p>
                <a:pPr lvl="0">
                  <a:defRPr/>
                </a:pPr>
                <a:r>
                  <a:rPr kumimoji="0" lang="en-US" altLang="zh-CN" sz="12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 BACKGROUD</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E7E74BDE-DA6E-4C7E-AB59-202CF68E3DFF}"/>
                </a:ext>
              </a:extLst>
            </p:cNvPr>
            <p:cNvGrpSpPr/>
            <p:nvPr/>
          </p:nvGrpSpPr>
          <p:grpSpPr>
            <a:xfrm>
              <a:off x="1163945" y="1746259"/>
              <a:ext cx="866241" cy="720000"/>
              <a:chOff x="960745" y="2898038"/>
              <a:chExt cx="866241" cy="720000"/>
            </a:xfrm>
          </p:grpSpPr>
          <p:sp>
            <p:nvSpPr>
              <p:cNvPr id="13" name="矩形 12">
                <a:extLst>
                  <a:ext uri="{FF2B5EF4-FFF2-40B4-BE49-F238E27FC236}">
                    <a16:creationId xmlns:a16="http://schemas.microsoft.com/office/drawing/2014/main" id="{C4C2F805-4190-43A6-BEB3-687ECAA00C10}"/>
                  </a:ext>
                </a:extLst>
              </p:cNvPr>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a:extLst>
                  <a:ext uri="{FF2B5EF4-FFF2-40B4-BE49-F238E27FC236}">
                    <a16:creationId xmlns:a16="http://schemas.microsoft.com/office/drawing/2014/main" id="{774FEE0B-8635-4A3F-BAE4-E827EB24CE4C}"/>
                  </a:ext>
                </a:extLst>
              </p:cNvPr>
              <p:cNvSpPr/>
              <p:nvPr/>
            </p:nvSpPr>
            <p:spPr>
              <a:xfrm>
                <a:off x="960745" y="3058221"/>
                <a:ext cx="866241" cy="403181"/>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cxnSp>
        <p:nvCxnSpPr>
          <p:cNvPr id="17" name="直接连接符 16">
            <a:extLst>
              <a:ext uri="{FF2B5EF4-FFF2-40B4-BE49-F238E27FC236}">
                <a16:creationId xmlns:a16="http://schemas.microsoft.com/office/drawing/2014/main" id="{5BE306F6-867D-4CC7-87D1-C3BDCF180670}"/>
              </a:ext>
            </a:extLst>
          </p:cNvPr>
          <p:cNvCxnSpPr/>
          <p:nvPr/>
        </p:nvCxnSpPr>
        <p:spPr>
          <a:xfrm>
            <a:off x="4250722" y="2383331"/>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32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选题背景</a:t>
            </a:r>
          </a:p>
        </p:txBody>
      </p:sp>
      <p:sp>
        <p:nvSpPr>
          <p:cNvPr id="16" name="矩形 15"/>
          <p:cNvSpPr/>
          <p:nvPr/>
        </p:nvSpPr>
        <p:spPr>
          <a:xfrm>
            <a:off x="1734830" y="207466"/>
            <a:ext cx="109837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SUMMERY</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198289" y="2288369"/>
            <a:ext cx="1656953"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198289" y="4565553"/>
            <a:ext cx="1541450"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575201" y="2361824"/>
            <a:ext cx="1418510" cy="0"/>
          </a:xfrm>
          <a:prstGeom prst="line">
            <a:avLst/>
          </a:prstGeom>
          <a:ln>
            <a:solidFill>
              <a:schemeClr val="tx1"/>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74238" y="4567240"/>
            <a:ext cx="1685151" cy="0"/>
          </a:xfrm>
          <a:prstGeom prst="line">
            <a:avLst/>
          </a:prstGeom>
          <a:ln>
            <a:solidFill>
              <a:schemeClr val="tx1"/>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750824" y="1600496"/>
            <a:ext cx="4603783" cy="3657008"/>
            <a:chOff x="3636734" y="1927331"/>
            <a:chExt cx="4603783" cy="3657008"/>
          </a:xfrm>
        </p:grpSpPr>
        <p:sp>
          <p:nvSpPr>
            <p:cNvPr id="31" name="任意多边形 30"/>
            <p:cNvSpPr/>
            <p:nvPr/>
          </p:nvSpPr>
          <p:spPr>
            <a:xfrm>
              <a:off x="5931330" y="3764259"/>
              <a:ext cx="2309187" cy="1820080"/>
            </a:xfrm>
            <a:custGeom>
              <a:avLst/>
              <a:gdLst>
                <a:gd name="connsiteX0" fmla="*/ 1446355 w 2483644"/>
                <a:gd name="connsiteY0" fmla="*/ 0 h 1957586"/>
                <a:gd name="connsiteX1" fmla="*/ 1957528 w 2483644"/>
                <a:gd name="connsiteY1" fmla="*/ 0 h 1957586"/>
                <a:gd name="connsiteX2" fmla="*/ 1957515 w 2483644"/>
                <a:gd name="connsiteY2" fmla="*/ 268 h 1957586"/>
                <a:gd name="connsiteX3" fmla="*/ 2426230 w 2483644"/>
                <a:gd name="connsiteY3" fmla="*/ 268 h 1957586"/>
                <a:gd name="connsiteX4" fmla="*/ 2483644 w 2483644"/>
                <a:gd name="connsiteY4" fmla="*/ 57682 h 1957586"/>
                <a:gd name="connsiteX5" fmla="*/ 2483644 w 2483644"/>
                <a:gd name="connsiteY5" fmla="*/ 516990 h 1957586"/>
                <a:gd name="connsiteX6" fmla="*/ 2426230 w 2483644"/>
                <a:gd name="connsiteY6" fmla="*/ 574404 h 1957586"/>
                <a:gd name="connsiteX7" fmla="*/ 1866465 w 2483644"/>
                <a:gd name="connsiteY7" fmla="*/ 574404 h 1957586"/>
                <a:gd name="connsiteX8" fmla="*/ 1829255 w 2483644"/>
                <a:gd name="connsiteY8" fmla="*/ 686320 h 1957586"/>
                <a:gd name="connsiteX9" fmla="*/ 171610 w 2483644"/>
                <a:gd name="connsiteY9" fmla="*/ 1949461 h 1957586"/>
                <a:gd name="connsiteX10" fmla="*/ 0 w 2483644"/>
                <a:gd name="connsiteY10" fmla="*/ 1957586 h 1957586"/>
                <a:gd name="connsiteX11" fmla="*/ 0 w 2483644"/>
                <a:gd name="connsiteY11" fmla="*/ 1429264 h 1957586"/>
                <a:gd name="connsiteX12" fmla="*/ 1439792 w 2483644"/>
                <a:gd name="connsiteY12" fmla="*/ 129975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644" h="1957586">
                  <a:moveTo>
                    <a:pt x="1446355" y="0"/>
                  </a:moveTo>
                  <a:lnTo>
                    <a:pt x="1957528" y="0"/>
                  </a:lnTo>
                  <a:lnTo>
                    <a:pt x="1957515" y="268"/>
                  </a:lnTo>
                  <a:lnTo>
                    <a:pt x="2426230" y="268"/>
                  </a:lnTo>
                  <a:cubicBezTo>
                    <a:pt x="2457939" y="268"/>
                    <a:pt x="2483644" y="25973"/>
                    <a:pt x="2483644" y="57682"/>
                  </a:cubicBezTo>
                  <a:lnTo>
                    <a:pt x="2483644" y="516990"/>
                  </a:lnTo>
                  <a:cubicBezTo>
                    <a:pt x="2483644" y="548699"/>
                    <a:pt x="2457939" y="574404"/>
                    <a:pt x="2426230" y="574404"/>
                  </a:cubicBezTo>
                  <a:lnTo>
                    <a:pt x="1866465" y="574404"/>
                  </a:lnTo>
                  <a:lnTo>
                    <a:pt x="1829255" y="686320"/>
                  </a:lnTo>
                  <a:cubicBezTo>
                    <a:pt x="1567019" y="1373699"/>
                    <a:pt x="932144" y="1877072"/>
                    <a:pt x="171610" y="1949461"/>
                  </a:cubicBezTo>
                  <a:lnTo>
                    <a:pt x="0" y="1957586"/>
                  </a:lnTo>
                  <a:lnTo>
                    <a:pt x="0" y="1429264"/>
                  </a:lnTo>
                  <a:cubicBezTo>
                    <a:pt x="749346" y="1429264"/>
                    <a:pt x="1365678" y="859766"/>
                    <a:pt x="1439792" y="129975"/>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3636734" y="1927331"/>
              <a:ext cx="2272524" cy="1820078"/>
            </a:xfrm>
            <a:custGeom>
              <a:avLst/>
              <a:gdLst>
                <a:gd name="connsiteX0" fmla="*/ 2444212 w 2444212"/>
                <a:gd name="connsiteY0" fmla="*/ 0 h 1957584"/>
                <a:gd name="connsiteX1" fmla="*/ 2444212 w 2444212"/>
                <a:gd name="connsiteY1" fmla="*/ 530025 h 1957584"/>
                <a:gd name="connsiteX2" fmla="*/ 2341369 w 2444212"/>
                <a:gd name="connsiteY2" fmla="*/ 534894 h 1957584"/>
                <a:gd name="connsiteX3" fmla="*/ 1040420 w 2444212"/>
                <a:gd name="connsiteY3" fmla="*/ 1827610 h 1957584"/>
                <a:gd name="connsiteX4" fmla="*/ 1033857 w 2444212"/>
                <a:gd name="connsiteY4" fmla="*/ 1957584 h 1957584"/>
                <a:gd name="connsiteX5" fmla="*/ 975534 w 2444212"/>
                <a:gd name="connsiteY5" fmla="*/ 1957584 h 1957584"/>
                <a:gd name="connsiteX6" fmla="*/ 486684 w 2444212"/>
                <a:gd name="connsiteY6" fmla="*/ 1957584 h 1957584"/>
                <a:gd name="connsiteX7" fmla="*/ 57414 w 2444212"/>
                <a:gd name="connsiteY7" fmla="*/ 1957584 h 1957584"/>
                <a:gd name="connsiteX8" fmla="*/ 0 w 2444212"/>
                <a:gd name="connsiteY8" fmla="*/ 1900170 h 1957584"/>
                <a:gd name="connsiteX9" fmla="*/ 0 w 2444212"/>
                <a:gd name="connsiteY9" fmla="*/ 1440862 h 1957584"/>
                <a:gd name="connsiteX10" fmla="*/ 57414 w 2444212"/>
                <a:gd name="connsiteY10" fmla="*/ 1383448 h 1957584"/>
                <a:gd name="connsiteX11" fmla="*/ 577660 w 2444212"/>
                <a:gd name="connsiteY11" fmla="*/ 1383448 h 1957584"/>
                <a:gd name="connsiteX12" fmla="*/ 614958 w 2444212"/>
                <a:gd name="connsiteY12" fmla="*/ 1271266 h 1957584"/>
                <a:gd name="connsiteX13" fmla="*/ 2272602 w 2444212"/>
                <a:gd name="connsiteY13" fmla="*/ 8126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4212" h="1957584">
                  <a:moveTo>
                    <a:pt x="2444212" y="0"/>
                  </a:moveTo>
                  <a:lnTo>
                    <a:pt x="2444212" y="530025"/>
                  </a:lnTo>
                  <a:lnTo>
                    <a:pt x="2341369" y="534894"/>
                  </a:lnTo>
                  <a:cubicBezTo>
                    <a:pt x="1655943" y="600134"/>
                    <a:pt x="1109903" y="1143430"/>
                    <a:pt x="1040420" y="1827610"/>
                  </a:cubicBezTo>
                  <a:lnTo>
                    <a:pt x="1033857" y="1957584"/>
                  </a:lnTo>
                  <a:lnTo>
                    <a:pt x="975534" y="1957584"/>
                  </a:lnTo>
                  <a:lnTo>
                    <a:pt x="486684" y="1957584"/>
                  </a:lnTo>
                  <a:lnTo>
                    <a:pt x="57414" y="1957584"/>
                  </a:lnTo>
                  <a:cubicBezTo>
                    <a:pt x="25705" y="1957584"/>
                    <a:pt x="0" y="1931879"/>
                    <a:pt x="0" y="1900170"/>
                  </a:cubicBezTo>
                  <a:lnTo>
                    <a:pt x="0" y="1440862"/>
                  </a:lnTo>
                  <a:cubicBezTo>
                    <a:pt x="0" y="1409153"/>
                    <a:pt x="25705" y="1383448"/>
                    <a:pt x="57414" y="1383448"/>
                  </a:cubicBezTo>
                  <a:lnTo>
                    <a:pt x="577660" y="1383448"/>
                  </a:lnTo>
                  <a:lnTo>
                    <a:pt x="614958" y="1271266"/>
                  </a:lnTo>
                  <a:cubicBezTo>
                    <a:pt x="877194" y="583887"/>
                    <a:pt x="1512068" y="80514"/>
                    <a:pt x="2272602" y="8126"/>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5934088" y="1927331"/>
              <a:ext cx="2300222" cy="1820078"/>
            </a:xfrm>
            <a:custGeom>
              <a:avLst/>
              <a:gdLst>
                <a:gd name="connsiteX0" fmla="*/ 0 w 2474002"/>
                <a:gd name="connsiteY0" fmla="*/ 0 h 1957584"/>
                <a:gd name="connsiteX1" fmla="*/ 171610 w 2474002"/>
                <a:gd name="connsiteY1" fmla="*/ 8126 h 1957584"/>
                <a:gd name="connsiteX2" fmla="*/ 1829255 w 2474002"/>
                <a:gd name="connsiteY2" fmla="*/ 1271266 h 1957584"/>
                <a:gd name="connsiteX3" fmla="*/ 1866553 w 2474002"/>
                <a:gd name="connsiteY3" fmla="*/ 1383448 h 1957584"/>
                <a:gd name="connsiteX4" fmla="*/ 2416588 w 2474002"/>
                <a:gd name="connsiteY4" fmla="*/ 1383448 h 1957584"/>
                <a:gd name="connsiteX5" fmla="*/ 2474002 w 2474002"/>
                <a:gd name="connsiteY5" fmla="*/ 1440862 h 1957584"/>
                <a:gd name="connsiteX6" fmla="*/ 2474002 w 2474002"/>
                <a:gd name="connsiteY6" fmla="*/ 1900170 h 1957584"/>
                <a:gd name="connsiteX7" fmla="*/ 2416588 w 2474002"/>
                <a:gd name="connsiteY7" fmla="*/ 1957584 h 1957584"/>
                <a:gd name="connsiteX8" fmla="*/ 1957528 w 2474002"/>
                <a:gd name="connsiteY8" fmla="*/ 1957584 h 1957584"/>
                <a:gd name="connsiteX9" fmla="*/ 1498468 w 2474002"/>
                <a:gd name="connsiteY9" fmla="*/ 1957584 h 1957584"/>
                <a:gd name="connsiteX10" fmla="*/ 1446355 w 2474002"/>
                <a:gd name="connsiteY10" fmla="*/ 1957584 h 1957584"/>
                <a:gd name="connsiteX11" fmla="*/ 1444257 w 2474002"/>
                <a:gd name="connsiteY11" fmla="*/ 1916035 h 1957584"/>
                <a:gd name="connsiteX12" fmla="*/ 1441054 w 2474002"/>
                <a:gd name="connsiteY12" fmla="*/ 1900170 h 1957584"/>
                <a:gd name="connsiteX13" fmla="*/ 1441054 w 2474002"/>
                <a:gd name="connsiteY13" fmla="*/ 1852603 h 1957584"/>
                <a:gd name="connsiteX14" fmla="*/ 1439792 w 2474002"/>
                <a:gd name="connsiteY14" fmla="*/ 1827610 h 1957584"/>
                <a:gd name="connsiteX15" fmla="*/ 0 w 2474002"/>
                <a:gd name="connsiteY15" fmla="*/ 528320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74002" h="1957584">
                  <a:moveTo>
                    <a:pt x="0" y="0"/>
                  </a:moveTo>
                  <a:lnTo>
                    <a:pt x="171610" y="8126"/>
                  </a:lnTo>
                  <a:cubicBezTo>
                    <a:pt x="932144" y="80514"/>
                    <a:pt x="1567019" y="583887"/>
                    <a:pt x="1829255" y="1271266"/>
                  </a:cubicBezTo>
                  <a:lnTo>
                    <a:pt x="1866553" y="1383448"/>
                  </a:lnTo>
                  <a:lnTo>
                    <a:pt x="2416588" y="1383448"/>
                  </a:lnTo>
                  <a:cubicBezTo>
                    <a:pt x="2448297" y="1383448"/>
                    <a:pt x="2474002" y="1409153"/>
                    <a:pt x="2474002" y="1440862"/>
                  </a:cubicBezTo>
                  <a:lnTo>
                    <a:pt x="2474002" y="1900170"/>
                  </a:lnTo>
                  <a:cubicBezTo>
                    <a:pt x="2474002" y="1931879"/>
                    <a:pt x="2448297" y="1957584"/>
                    <a:pt x="2416588" y="1957584"/>
                  </a:cubicBezTo>
                  <a:lnTo>
                    <a:pt x="1957528" y="1957584"/>
                  </a:lnTo>
                  <a:lnTo>
                    <a:pt x="1498468" y="1957584"/>
                  </a:lnTo>
                  <a:lnTo>
                    <a:pt x="1446355" y="1957584"/>
                  </a:lnTo>
                  <a:lnTo>
                    <a:pt x="1444257" y="1916035"/>
                  </a:lnTo>
                  <a:lnTo>
                    <a:pt x="1441054" y="1900170"/>
                  </a:lnTo>
                  <a:lnTo>
                    <a:pt x="1441054" y="1852603"/>
                  </a:lnTo>
                  <a:lnTo>
                    <a:pt x="1439792" y="1827610"/>
                  </a:lnTo>
                  <a:cubicBezTo>
                    <a:pt x="1365678" y="1097818"/>
                    <a:pt x="749346" y="528320"/>
                    <a:pt x="0" y="52832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636734" y="3764259"/>
              <a:ext cx="2272524" cy="1820080"/>
            </a:xfrm>
            <a:custGeom>
              <a:avLst/>
              <a:gdLst>
                <a:gd name="connsiteX0" fmla="*/ 57414 w 2444212"/>
                <a:gd name="connsiteY0" fmla="*/ 0 h 1957586"/>
                <a:gd name="connsiteX1" fmla="*/ 486684 w 2444212"/>
                <a:gd name="connsiteY1" fmla="*/ 0 h 1957586"/>
                <a:gd name="connsiteX2" fmla="*/ 975534 w 2444212"/>
                <a:gd name="connsiteY2" fmla="*/ 0 h 1957586"/>
                <a:gd name="connsiteX3" fmla="*/ 1033857 w 2444212"/>
                <a:gd name="connsiteY3" fmla="*/ 0 h 1957586"/>
                <a:gd name="connsiteX4" fmla="*/ 1040420 w 2444212"/>
                <a:gd name="connsiteY4" fmla="*/ 129975 h 1957586"/>
                <a:gd name="connsiteX5" fmla="*/ 2341369 w 2444212"/>
                <a:gd name="connsiteY5" fmla="*/ 1422690 h 1957586"/>
                <a:gd name="connsiteX6" fmla="*/ 2444212 w 2444212"/>
                <a:gd name="connsiteY6" fmla="*/ 1427560 h 1957586"/>
                <a:gd name="connsiteX7" fmla="*/ 2444212 w 2444212"/>
                <a:gd name="connsiteY7" fmla="*/ 1957586 h 1957586"/>
                <a:gd name="connsiteX8" fmla="*/ 2272602 w 2444212"/>
                <a:gd name="connsiteY8" fmla="*/ 1949461 h 1957586"/>
                <a:gd name="connsiteX9" fmla="*/ 614958 w 2444212"/>
                <a:gd name="connsiteY9" fmla="*/ 686320 h 1957586"/>
                <a:gd name="connsiteX10" fmla="*/ 577659 w 2444212"/>
                <a:gd name="connsiteY10" fmla="*/ 574136 h 1957586"/>
                <a:gd name="connsiteX11" fmla="*/ 57414 w 2444212"/>
                <a:gd name="connsiteY11" fmla="*/ 574136 h 1957586"/>
                <a:gd name="connsiteX12" fmla="*/ 0 w 2444212"/>
                <a:gd name="connsiteY12" fmla="*/ 516722 h 1957586"/>
                <a:gd name="connsiteX13" fmla="*/ 0 w 2444212"/>
                <a:gd name="connsiteY13" fmla="*/ 57414 h 1957586"/>
                <a:gd name="connsiteX14" fmla="*/ 57414 w 2444212"/>
                <a:gd name="connsiteY14" fmla="*/ 0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4212" h="1957586">
                  <a:moveTo>
                    <a:pt x="57414" y="0"/>
                  </a:moveTo>
                  <a:lnTo>
                    <a:pt x="486684" y="0"/>
                  </a:lnTo>
                  <a:lnTo>
                    <a:pt x="975534" y="0"/>
                  </a:lnTo>
                  <a:lnTo>
                    <a:pt x="1033857" y="0"/>
                  </a:lnTo>
                  <a:lnTo>
                    <a:pt x="1040420" y="129975"/>
                  </a:lnTo>
                  <a:cubicBezTo>
                    <a:pt x="1109903" y="814154"/>
                    <a:pt x="1655943" y="1357451"/>
                    <a:pt x="2341369" y="1422690"/>
                  </a:cubicBezTo>
                  <a:lnTo>
                    <a:pt x="2444212" y="1427560"/>
                  </a:lnTo>
                  <a:lnTo>
                    <a:pt x="2444212" y="1957586"/>
                  </a:lnTo>
                  <a:lnTo>
                    <a:pt x="2272602" y="1949461"/>
                  </a:lnTo>
                  <a:cubicBezTo>
                    <a:pt x="1512068" y="1877072"/>
                    <a:pt x="877194" y="1373699"/>
                    <a:pt x="614958" y="686320"/>
                  </a:cubicBezTo>
                  <a:lnTo>
                    <a:pt x="577659" y="574136"/>
                  </a:lnTo>
                  <a:lnTo>
                    <a:pt x="57414" y="574136"/>
                  </a:lnTo>
                  <a:cubicBezTo>
                    <a:pt x="25705" y="574136"/>
                    <a:pt x="0" y="548431"/>
                    <a:pt x="0" y="516722"/>
                  </a:cubicBezTo>
                  <a:lnTo>
                    <a:pt x="0" y="57414"/>
                  </a:lnTo>
                  <a:cubicBezTo>
                    <a:pt x="0" y="25705"/>
                    <a:pt x="25705" y="0"/>
                    <a:pt x="57414" y="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320950" y="39021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选题背景</a:t>
              </a:r>
            </a:p>
          </p:txBody>
        </p:sp>
        <p:grpSp>
          <p:nvGrpSpPr>
            <p:cNvPr id="41" name="组合 40"/>
            <p:cNvGrpSpPr/>
            <p:nvPr/>
          </p:nvGrpSpPr>
          <p:grpSpPr>
            <a:xfrm>
              <a:off x="5535973" y="3024048"/>
              <a:ext cx="830450" cy="777167"/>
              <a:chOff x="-749301" y="-2703513"/>
              <a:chExt cx="13731876" cy="12850814"/>
            </a:xfrm>
            <a:solidFill>
              <a:schemeClr val="tx2">
                <a:lumMod val="50000"/>
              </a:schemeClr>
            </a:solidFill>
          </p:grpSpPr>
          <p:sp>
            <p:nvSpPr>
              <p:cNvPr id="42"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4716346" y="2512557"/>
              <a:ext cx="2469704" cy="2469704"/>
              <a:chOff x="4716346" y="2512557"/>
              <a:chExt cx="2469704" cy="2469704"/>
            </a:xfrm>
          </p:grpSpPr>
          <p:sp>
            <p:nvSpPr>
              <p:cNvPr id="30" name="任意多边形 29"/>
              <p:cNvSpPr/>
              <p:nvPr/>
            </p:nvSpPr>
            <p:spPr>
              <a:xfrm>
                <a:off x="4716346" y="2512557"/>
                <a:ext cx="2469704" cy="246970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190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sp>
            <p:nvSpPr>
              <p:cNvPr id="44" name="任意多边形 43"/>
              <p:cNvSpPr/>
              <p:nvPr/>
            </p:nvSpPr>
            <p:spPr>
              <a:xfrm>
                <a:off x="4768486" y="2564697"/>
                <a:ext cx="2365424" cy="236542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63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grpSp>
      </p:grpSp>
      <p:sp>
        <p:nvSpPr>
          <p:cNvPr id="45" name="矩形 44"/>
          <p:cNvSpPr/>
          <p:nvPr/>
        </p:nvSpPr>
        <p:spPr>
          <a:xfrm>
            <a:off x="705415" y="1354664"/>
            <a:ext cx="2277325" cy="369332"/>
          </a:xfrm>
          <a:prstGeom prst="rect">
            <a:avLst/>
          </a:prstGeom>
        </p:spPr>
        <p:txBody>
          <a:bodyPr wrap="square">
            <a:spAutoFit/>
          </a:bodyPr>
          <a:lstStyle/>
          <a:p>
            <a:pPr algn="r"/>
            <a:r>
              <a:rPr lang="zh-CN" altLang="en-US" b="1" dirty="0">
                <a:latin typeface="微软雅黑" pitchFamily="34" charset="-122"/>
                <a:ea typeface="微软雅黑" pitchFamily="34" charset="-122"/>
              </a:rPr>
              <a:t>背景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：机器学习</a:t>
            </a:r>
            <a:endParaRPr lang="zh-CN" altLang="en-US" b="1" dirty="0"/>
          </a:p>
        </p:txBody>
      </p:sp>
      <p:sp>
        <p:nvSpPr>
          <p:cNvPr id="46" name="矩形 45"/>
          <p:cNvSpPr/>
          <p:nvPr/>
        </p:nvSpPr>
        <p:spPr>
          <a:xfrm>
            <a:off x="705415" y="1732224"/>
            <a:ext cx="2484654" cy="2025555"/>
          </a:xfrm>
          <a:prstGeom prst="rect">
            <a:avLst/>
          </a:prstGeom>
          <a:ln>
            <a:noFill/>
            <a:prstDash val="dash"/>
          </a:ln>
        </p:spPr>
        <p:txBody>
          <a:bodyPr wrap="square">
            <a:spAutoFit/>
          </a:bodyPr>
          <a:lstStyle/>
          <a:p>
            <a:pPr defTabSz="713232">
              <a:lnSpc>
                <a:spcPct val="130000"/>
              </a:lnSpc>
            </a:pPr>
            <a:r>
              <a:rPr lang="zh-CN" altLang="en-US" sz="1400">
                <a:latin typeface="微软雅黑" pitchFamily="34" charset="-122"/>
                <a:ea typeface="微软雅黑" pitchFamily="34" charset="-122"/>
              </a:rPr>
              <a:t>机器学习</a:t>
            </a:r>
            <a:r>
              <a:rPr lang="en-US" altLang="zh-CN" sz="1400">
                <a:latin typeface="微软雅黑" pitchFamily="34" charset="-122"/>
                <a:ea typeface="微软雅黑" pitchFamily="34" charset="-122"/>
              </a:rPr>
              <a:t>(Machine Learning, ML)</a:t>
            </a:r>
            <a:r>
              <a:rPr lang="zh-CN" altLang="en-US" sz="1400">
                <a:latin typeface="微软雅黑" pitchFamily="34" charset="-122"/>
                <a:ea typeface="微软雅黑" pitchFamily="34" charset="-122"/>
              </a:rPr>
              <a:t>是一门多领域交叉学科，涉及概率论、统计学、逼近论、凸分析、算法复杂度理论等多门学科。随着人工智能技术的发展，机器学习技术得到了大量的应用。</a:t>
            </a:r>
            <a:endParaRPr lang="zh-CN" altLang="en-US" sz="1400" dirty="0">
              <a:latin typeface="微软雅黑" pitchFamily="34" charset="-122"/>
              <a:ea typeface="微软雅黑" pitchFamily="34" charset="-122"/>
            </a:endParaRPr>
          </a:p>
        </p:txBody>
      </p:sp>
      <p:sp>
        <p:nvSpPr>
          <p:cNvPr id="49" name="矩形 48"/>
          <p:cNvSpPr/>
          <p:nvPr/>
        </p:nvSpPr>
        <p:spPr>
          <a:xfrm>
            <a:off x="912744" y="4025864"/>
            <a:ext cx="2277325" cy="369332"/>
          </a:xfrm>
          <a:prstGeom prst="rect">
            <a:avLst/>
          </a:prstGeom>
        </p:spPr>
        <p:txBody>
          <a:bodyPr wrap="square">
            <a:spAutoFit/>
          </a:bodyPr>
          <a:lstStyle/>
          <a:p>
            <a:r>
              <a:rPr lang="zh-CN" altLang="en-US" b="1" dirty="0">
                <a:latin typeface="微软雅黑" pitchFamily="34" charset="-122"/>
                <a:ea typeface="微软雅黑" pitchFamily="34" charset="-122"/>
              </a:rPr>
              <a:t>背景</a:t>
            </a:r>
            <a:r>
              <a:rPr lang="en-US" altLang="zh-CN" b="1">
                <a:latin typeface="微软雅黑" pitchFamily="34" charset="-122"/>
                <a:ea typeface="微软雅黑" pitchFamily="34" charset="-122"/>
              </a:rPr>
              <a:t>3</a:t>
            </a:r>
            <a:r>
              <a:rPr lang="zh-CN" altLang="en-US" b="1">
                <a:latin typeface="微软雅黑" pitchFamily="34" charset="-122"/>
                <a:ea typeface="微软雅黑" pitchFamily="34" charset="-122"/>
              </a:rPr>
              <a:t>：图像识别</a:t>
            </a:r>
            <a:endParaRPr lang="zh-CN" altLang="en-US" b="1" dirty="0"/>
          </a:p>
        </p:txBody>
      </p:sp>
      <p:sp>
        <p:nvSpPr>
          <p:cNvPr id="50" name="矩形 49"/>
          <p:cNvSpPr/>
          <p:nvPr/>
        </p:nvSpPr>
        <p:spPr>
          <a:xfrm>
            <a:off x="705415" y="4403424"/>
            <a:ext cx="2484654" cy="2332946"/>
          </a:xfrm>
          <a:prstGeom prst="rect">
            <a:avLst/>
          </a:prstGeom>
          <a:ln>
            <a:noFill/>
            <a:prstDash val="dash"/>
          </a:ln>
        </p:spPr>
        <p:txBody>
          <a:bodyPr wrap="square">
            <a:spAutoFit/>
          </a:bodyPr>
          <a:lstStyle/>
          <a:p>
            <a:pPr defTabSz="713232">
              <a:lnSpc>
                <a:spcPct val="130000"/>
              </a:lnSpc>
            </a:pPr>
            <a:r>
              <a:rPr lang="zh-CN" altLang="en-US" sz="1400">
                <a:latin typeface="微软雅黑" pitchFamily="34" charset="-122"/>
                <a:ea typeface="微软雅黑" pitchFamily="34" charset="-122"/>
              </a:rPr>
              <a:t>图像识别，是指利用计算机对图像进行处理、分析和理解，以识别各种不同模式的目标和对像的技术。如今由于硬件技术的提高，计算机的计算能力大幅增加，图像识别技术也得到了长足的发展</a:t>
            </a:r>
            <a:endParaRPr lang="en-US" altLang="zh-CN" sz="1400" dirty="0">
              <a:latin typeface="微软雅黑" pitchFamily="34" charset="-122"/>
              <a:ea typeface="微软雅黑" pitchFamily="34" charset="-122"/>
            </a:endParaRPr>
          </a:p>
        </p:txBody>
      </p:sp>
      <p:sp>
        <p:nvSpPr>
          <p:cNvPr id="51" name="矩形 50"/>
          <p:cNvSpPr/>
          <p:nvPr/>
        </p:nvSpPr>
        <p:spPr>
          <a:xfrm>
            <a:off x="9068030" y="3680186"/>
            <a:ext cx="2277325" cy="369332"/>
          </a:xfrm>
          <a:prstGeom prst="rect">
            <a:avLst/>
          </a:prstGeom>
        </p:spPr>
        <p:txBody>
          <a:bodyPr wrap="square">
            <a:spAutoFit/>
          </a:bodyPr>
          <a:lstStyle/>
          <a:p>
            <a:r>
              <a:rPr lang="zh-CN" altLang="en-US" b="1" dirty="0">
                <a:latin typeface="微软雅黑" pitchFamily="34" charset="-122"/>
                <a:ea typeface="微软雅黑" pitchFamily="34" charset="-122"/>
              </a:rPr>
              <a:t>背景</a:t>
            </a:r>
            <a:r>
              <a:rPr lang="en-US" altLang="zh-CN" b="1">
                <a:latin typeface="微软雅黑" pitchFamily="34" charset="-122"/>
                <a:ea typeface="微软雅黑" pitchFamily="34" charset="-122"/>
              </a:rPr>
              <a:t>4</a:t>
            </a:r>
            <a:r>
              <a:rPr lang="zh-CN" altLang="en-US" b="1">
                <a:latin typeface="微软雅黑" pitchFamily="34" charset="-122"/>
                <a:ea typeface="微软雅黑" pitchFamily="34" charset="-122"/>
              </a:rPr>
              <a:t>：无人驾驶</a:t>
            </a:r>
            <a:endParaRPr lang="zh-CN" altLang="en-US" b="1" dirty="0"/>
          </a:p>
        </p:txBody>
      </p:sp>
      <p:sp>
        <p:nvSpPr>
          <p:cNvPr id="52" name="矩形 51"/>
          <p:cNvSpPr/>
          <p:nvPr/>
        </p:nvSpPr>
        <p:spPr>
          <a:xfrm>
            <a:off x="9068030" y="4057746"/>
            <a:ext cx="2484654" cy="2585708"/>
          </a:xfrm>
          <a:prstGeom prst="rect">
            <a:avLst/>
          </a:prstGeom>
          <a:ln>
            <a:noFill/>
            <a:prstDash val="dash"/>
          </a:ln>
        </p:spPr>
        <p:txBody>
          <a:bodyPr wrap="square">
            <a:spAutoFit/>
          </a:bodyPr>
          <a:lstStyle/>
          <a:p>
            <a:pPr defTabSz="713232">
              <a:lnSpc>
                <a:spcPct val="130000"/>
              </a:lnSpc>
            </a:pPr>
            <a:r>
              <a:rPr lang="zh-CN" altLang="en-US" sz="1400">
                <a:latin typeface="微软雅黑" pitchFamily="34" charset="-122"/>
                <a:ea typeface="微软雅黑" pitchFamily="34" charset="-122"/>
              </a:rPr>
              <a:t>集自动控制、体系结构、人工智能、视觉计算等众多技术于一体，是计算机科学、模式识别和智能控制技术高度发展的产物，也是衡量一个国家科研实力和工业水平的一个重要标志，在国防和国民经济领域具有广阔的应用前景 。</a:t>
            </a:r>
            <a:endParaRPr lang="zh-CN" altLang="en-US" sz="1400" dirty="0">
              <a:latin typeface="微软雅黑" pitchFamily="34" charset="-122"/>
              <a:ea typeface="微软雅黑" pitchFamily="34" charset="-122"/>
            </a:endParaRPr>
          </a:p>
        </p:txBody>
      </p:sp>
      <p:sp>
        <p:nvSpPr>
          <p:cNvPr id="53" name="矩形 52"/>
          <p:cNvSpPr/>
          <p:nvPr/>
        </p:nvSpPr>
        <p:spPr>
          <a:xfrm>
            <a:off x="9068030" y="1334854"/>
            <a:ext cx="2277325" cy="369332"/>
          </a:xfrm>
          <a:prstGeom prst="rect">
            <a:avLst/>
          </a:prstGeom>
        </p:spPr>
        <p:txBody>
          <a:bodyPr wrap="square">
            <a:spAutoFit/>
          </a:bodyPr>
          <a:lstStyle/>
          <a:p>
            <a:r>
              <a:rPr lang="zh-CN" altLang="en-US" b="1" dirty="0">
                <a:latin typeface="微软雅黑" pitchFamily="34" charset="-122"/>
                <a:ea typeface="微软雅黑" pitchFamily="34" charset="-122"/>
              </a:rPr>
              <a:t>背景</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：人工智能</a:t>
            </a:r>
            <a:endParaRPr lang="zh-CN" altLang="en-US" b="1" dirty="0"/>
          </a:p>
        </p:txBody>
      </p:sp>
      <p:sp>
        <p:nvSpPr>
          <p:cNvPr id="54" name="矩形 53"/>
          <p:cNvSpPr/>
          <p:nvPr/>
        </p:nvSpPr>
        <p:spPr>
          <a:xfrm>
            <a:off x="9068030" y="1712414"/>
            <a:ext cx="2484654" cy="1465401"/>
          </a:xfrm>
          <a:prstGeom prst="rect">
            <a:avLst/>
          </a:prstGeom>
          <a:ln>
            <a:noFill/>
            <a:prstDash val="dash"/>
          </a:ln>
        </p:spPr>
        <p:txBody>
          <a:bodyPr wrap="square">
            <a:spAutoFit/>
          </a:bodyPr>
          <a:lstStyle/>
          <a:p>
            <a:pPr defTabSz="713232">
              <a:lnSpc>
                <a:spcPct val="130000"/>
              </a:lnSpc>
            </a:pPr>
            <a:r>
              <a:rPr lang="zh-CN" altLang="en-US" sz="1400">
                <a:latin typeface="微软雅黑" pitchFamily="34" charset="-122"/>
                <a:ea typeface="微软雅黑" pitchFamily="34" charset="-122"/>
              </a:rPr>
              <a:t>大规模并行计算、大数据、深度学习算法和人脑芯片这四大催化剂的发展，以及计算成本的降低，使得人工智能技术突飞猛进</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42237656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862</TotalTime>
  <Words>1457</Words>
  <Application>Microsoft Office PowerPoint</Application>
  <PresentationFormat>宽屏</PresentationFormat>
  <Paragraphs>257</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 Light</vt:lpstr>
      <vt:lpstr>宋体</vt:lpstr>
      <vt:lpstr>微软雅黑</vt:lpstr>
      <vt:lpstr>微软雅黑 Light</vt:lpstr>
      <vt:lpstr>Arial</vt:lpstr>
      <vt:lpstr>Calibri</vt:lpstr>
      <vt:lpstr>Calibri Light</vt:lpstr>
      <vt:lpstr>Cooper Black</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Administrator</cp:lastModifiedBy>
  <cp:revision>98</cp:revision>
  <dcterms:created xsi:type="dcterms:W3CDTF">2016-04-16T23:42:38Z</dcterms:created>
  <dcterms:modified xsi:type="dcterms:W3CDTF">2018-01-21T15:53:59Z</dcterms:modified>
</cp:coreProperties>
</file>