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63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0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0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11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99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4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42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49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9D72-8CF3-7B48-8AA9-CCAED661B92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D40C9B-5F63-5249-9013-58C7933F74D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8BAF2-9007-5147-B0BB-246E1AF53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ru-RU" sz="5600"/>
              <a:t>Виды арбитража. Преимущества и недостатки каждого из вариантов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363F03-67BC-1747-BE85-2CF8CCD5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endParaRPr lang="ru-RU" sz="180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E8DEA-D87C-6D40-8990-52D7F7BB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KZ" sz="3800">
                <a:solidFill>
                  <a:schemeClr val="bg2"/>
                </a:solidFill>
              </a:rPr>
              <a:t>Внутрибиржевой арбитраж</a:t>
            </a:r>
            <a:r>
              <a:rPr lang="ru-RU" sz="3800">
                <a:solidFill>
                  <a:schemeClr val="bg2"/>
                </a:solidFill>
              </a:rPr>
              <a:t>- </a:t>
            </a:r>
            <a:r>
              <a:rPr lang="ru-KZ" sz="3800">
                <a:solidFill>
                  <a:schemeClr val="bg2"/>
                </a:solidFill>
              </a:rPr>
              <a:t>перепродажа крип</a:t>
            </a:r>
            <a:r>
              <a:rPr lang="ru-RU" sz="3800">
                <a:solidFill>
                  <a:schemeClr val="bg2"/>
                </a:solidFill>
              </a:rPr>
              <a:t>тоактивов</a:t>
            </a:r>
            <a:r>
              <a:rPr lang="ru-KZ" sz="3800">
                <a:solidFill>
                  <a:schemeClr val="bg2"/>
                </a:solidFill>
              </a:rPr>
              <a:t> внутри одной биржи . </a:t>
            </a:r>
            <a:br>
              <a:rPr lang="ru-KZ" sz="3800">
                <a:solidFill>
                  <a:schemeClr val="bg2"/>
                </a:solidFill>
              </a:rPr>
            </a:br>
            <a:endParaRPr lang="ru-RU" sz="3800">
              <a:solidFill>
                <a:schemeClr val="bg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611A5-F773-8D4F-A07E-69D9EE3A8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36" y="482812"/>
            <a:ext cx="10597540" cy="526239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KZ" b="1"/>
              <a:t>Внутрибиржевой арбитраж </a:t>
            </a:r>
            <a:r>
              <a:rPr lang="ru-KZ"/>
              <a:t>возможен благодаря наличию на бирже нескольких рынков, а также ввиду того, что существуют менее доступные способы покупки криптовалюты,. Например, вы можете пополнить криптобиржу в рублях (</a:t>
            </a:r>
            <a:r>
              <a:rPr lang="ru-KZ" i="1"/>
              <a:t>если это возможно</a:t>
            </a:r>
            <a:r>
              <a:rPr lang="ru-KZ"/>
              <a:t>), купить на спотовом рынке USDT, а продать его через P2P по курсу, который, как правило, выше, чем на споте.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KZ" b="1"/>
              <a:t>Плюсы:</a:t>
            </a:r>
            <a:endParaRPr lang="ru-KZ"/>
          </a:p>
          <a:p>
            <a:pPr lvl="0"/>
            <a:r>
              <a:rPr lang="ru-KZ"/>
              <a:t>Короткий круг (от 5 минут); </a:t>
            </a:r>
          </a:p>
          <a:p>
            <a:pPr lvl="0"/>
            <a:r>
              <a:rPr lang="ru-KZ"/>
              <a:t>Отсутствие дополнительных комиссий за перевод;</a:t>
            </a:r>
          </a:p>
          <a:p>
            <a:pPr lvl="0"/>
            <a:r>
              <a:rPr lang="ru-KZ"/>
              <a:t>Нет необходимости регистрации на разных биржах. </a:t>
            </a:r>
          </a:p>
          <a:p>
            <a:pPr marL="0" indent="0">
              <a:buNone/>
            </a:pPr>
            <a:r>
              <a:rPr lang="ru-KZ" b="1"/>
              <a:t>Минусы:</a:t>
            </a:r>
            <a:endParaRPr lang="ru-KZ"/>
          </a:p>
          <a:p>
            <a:pPr lvl="0"/>
            <a:r>
              <a:rPr lang="ru-KZ"/>
              <a:t>Низкий спр</a:t>
            </a:r>
            <a:r>
              <a:rPr lang="ru-RU" dirty="0"/>
              <a:t>е</a:t>
            </a:r>
            <a:r>
              <a:rPr lang="ru-KZ"/>
              <a:t>д</a:t>
            </a:r>
            <a:r>
              <a:rPr lang="ru-RU" dirty="0"/>
              <a:t>. 0.5-0.7% за круг</a:t>
            </a:r>
          </a:p>
          <a:p>
            <a:pPr lvl="0"/>
            <a:r>
              <a:rPr lang="ru-RU" dirty="0"/>
              <a:t>Требуется карточный материал</a:t>
            </a:r>
            <a:endParaRPr lang="ru-KZ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C7D1F-E3B5-C34A-AFCA-8CBD706A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/>
              <a:t>Межбиржевой арбитраж -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5BD77-6D87-CB42-8A6F-8A5A31EF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26" y="128447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err="1"/>
              <a:t>Межбиржевый</a:t>
            </a:r>
            <a:r>
              <a:rPr lang="ru-RU" sz="1800" b="1" dirty="0"/>
              <a:t> арбитраж </a:t>
            </a:r>
            <a:r>
              <a:rPr lang="ru-RU" sz="1800" dirty="0"/>
              <a:t>- П</a:t>
            </a:r>
            <a:r>
              <a:rPr lang="ru-KZ" sz="1800"/>
              <a:t>окупка крипт</a:t>
            </a:r>
            <a:r>
              <a:rPr lang="ru-RU" sz="1800" dirty="0" err="1"/>
              <a:t>овалюты</a:t>
            </a:r>
            <a:r>
              <a:rPr lang="ru-KZ" sz="1800"/>
              <a:t> на одной бирже, на которой </a:t>
            </a:r>
            <a:r>
              <a:rPr lang="ru-RU" sz="1800" dirty="0"/>
              <a:t>данный </a:t>
            </a:r>
            <a:r>
              <a:rPr lang="ru-KZ" sz="1800"/>
              <a:t>актив дешевле, и продажа на площадке, где актив торгуется дороже. Образуется эта разница из-за разной ликвидности торгов. На больших платформах много пользователей, торги идут активно, поэтому котировки всегда рыночные, а на мелких биржах ликвидность низкая, поэтому курсы на них могут отставать от рынка.</a:t>
            </a:r>
            <a:endParaRPr lang="ru-RU" sz="1800" dirty="0"/>
          </a:p>
          <a:p>
            <a:pPr marL="0" indent="0">
              <a:buNone/>
            </a:pPr>
            <a:r>
              <a:rPr lang="ru-KZ" sz="1800" b="1"/>
              <a:t>Плюсы:</a:t>
            </a:r>
            <a:endParaRPr lang="ru-KZ" sz="1800"/>
          </a:p>
          <a:p>
            <a:pPr lvl="0"/>
            <a:r>
              <a:rPr lang="ru-KZ" sz="1800"/>
              <a:t>Высокий спр</a:t>
            </a:r>
            <a:r>
              <a:rPr lang="ru-RU" sz="1800" dirty="0"/>
              <a:t>е</a:t>
            </a:r>
            <a:r>
              <a:rPr lang="ru-KZ" sz="1800"/>
              <a:t>д;</a:t>
            </a:r>
          </a:p>
          <a:p>
            <a:pPr lvl="0"/>
            <a:r>
              <a:rPr lang="ru-KZ" sz="1800"/>
              <a:t>Возможность использования большего количества пар криптовалют</a:t>
            </a:r>
          </a:p>
          <a:p>
            <a:pPr marL="0" indent="0">
              <a:buNone/>
            </a:pPr>
            <a:r>
              <a:rPr lang="ru-KZ" sz="1800" b="1"/>
              <a:t>Минусы:</a:t>
            </a:r>
            <a:endParaRPr lang="ru-KZ" sz="1800"/>
          </a:p>
          <a:p>
            <a:pPr lvl="0"/>
            <a:r>
              <a:rPr lang="ru-KZ" sz="1800"/>
              <a:t>Комиссии за межбиржевой перевод, которые могу существенно сократить спр</a:t>
            </a:r>
            <a:r>
              <a:rPr lang="ru-RU" sz="1800" dirty="0"/>
              <a:t>е</a:t>
            </a:r>
            <a:r>
              <a:rPr lang="ru-KZ" sz="1800"/>
              <a:t>д;</a:t>
            </a:r>
          </a:p>
          <a:p>
            <a:pPr lvl="0"/>
            <a:r>
              <a:rPr lang="ru-KZ" sz="1800"/>
              <a:t>Время на перевод (до нескольких часов);</a:t>
            </a:r>
          </a:p>
          <a:p>
            <a:pPr lvl="0"/>
            <a:r>
              <a:rPr lang="ru-KZ" sz="1800"/>
              <a:t>Низкая ликвидность некоторых бирж;</a:t>
            </a:r>
          </a:p>
          <a:p>
            <a:pPr lvl="0"/>
            <a:r>
              <a:rPr lang="ru-KZ" sz="1800"/>
              <a:t>Длинный круг</a:t>
            </a:r>
            <a:r>
              <a:rPr lang="ru-RU" sz="1800" dirty="0"/>
              <a:t>: </a:t>
            </a:r>
            <a:r>
              <a:rPr lang="ru-KZ" sz="1800"/>
              <a:t>Из-за потерь времени на перевод, а также из-за низкой ликвидности длина круга может составить от нескольких часов до нескольких суток. За это время курс может существенно измениться и привести к потерям.</a:t>
            </a:r>
          </a:p>
          <a:p>
            <a:endParaRPr lang="ru-RU" sz="1800" dirty="0"/>
          </a:p>
          <a:p>
            <a:endParaRPr lang="ru-KZ" sz="180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691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5DA94-C868-074D-A41D-E02F61B7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Z"/>
              <a:t>Международный арбитраж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CA7BD-7837-7E43-8CCE-FA76C3BA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KZ"/>
              <a:t>это перепродажа активов между биржами разных стран. На международном рынке сейчас наиболее выгодно заниматься арбитражем из-за сложившейся в мире политической и экономической обстановки.</a:t>
            </a:r>
          </a:p>
          <a:p>
            <a:r>
              <a:rPr lang="ru-KZ"/>
              <a:t>Например, вы можете покупать доллар в приложениях для инвестиций российских банков, отправлять с помощью Золотой короны или другого сервиса эти доллары в другую страну, там на них покупать USDT, перекидывать их обратно в РФ и продавать за рубли.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772E780-FA21-0942-BE02-24F93DE668A2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Международный арбитраж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8951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4E9DE-D7E0-5D4F-B1A2-F3F87602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Международный арбитраж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49AF5-1CB2-4C4A-AE9B-89D7A8F8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KZ" b="1"/>
              <a:t>Плюсы:</a:t>
            </a:r>
            <a:endParaRPr lang="ru-KZ"/>
          </a:p>
          <a:p>
            <a:pPr lvl="0"/>
            <a:r>
              <a:rPr lang="ru-KZ"/>
              <a:t>Самый высокий спр</a:t>
            </a:r>
            <a:r>
              <a:rPr lang="ru-RU" dirty="0"/>
              <a:t>е</a:t>
            </a:r>
            <a:r>
              <a:rPr lang="ru-KZ"/>
              <a:t>д;</a:t>
            </a:r>
            <a:endParaRPr lang="en-US" dirty="0"/>
          </a:p>
          <a:p>
            <a:pPr marL="0" indent="0">
              <a:buNone/>
            </a:pPr>
            <a:r>
              <a:rPr lang="ru-KZ" b="1"/>
              <a:t>Минусы:</a:t>
            </a:r>
            <a:endParaRPr lang="ru-KZ"/>
          </a:p>
          <a:p>
            <a:pPr lvl="0"/>
            <a:r>
              <a:rPr lang="ru-KZ"/>
              <a:t>Необходимость наличия зарубежных карт, либо доверенных лиц, с помощью которых будут проводится операции;</a:t>
            </a:r>
          </a:p>
          <a:p>
            <a:pPr lvl="0"/>
            <a:r>
              <a:rPr lang="ru-KZ"/>
              <a:t>Время на перевод (до нескольких дней если с использованием SWIFT);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29074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{A08BB122-89FB-394D-9168-3082543783C8}tf10001119</Template>
  <TotalTime>198</TotalTime>
  <Words>376</Words>
  <Application>Microsoft Macintosh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Галерея</vt:lpstr>
      <vt:lpstr>Виды арбитража. Преимущества и недостатки каждого из вариантов</vt:lpstr>
      <vt:lpstr>Внутрибиржевой арбитраж- перепродажа криптоактивов внутри одной биржи .  </vt:lpstr>
      <vt:lpstr>Межбиржевой арбитраж -</vt:lpstr>
      <vt:lpstr>Международный арбитраж </vt:lpstr>
      <vt:lpstr>Международный арбитраж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арбитража. Преимущества и недостатки каждого из вариантов</dc:title>
  <dc:creator>Abylaikhan Mustafin</dc:creator>
  <cp:lastModifiedBy>Abylaikhan Mustafin</cp:lastModifiedBy>
  <cp:revision>3</cp:revision>
  <dcterms:created xsi:type="dcterms:W3CDTF">2023-03-18T15:59:52Z</dcterms:created>
  <dcterms:modified xsi:type="dcterms:W3CDTF">2023-03-19T13:51:45Z</dcterms:modified>
</cp:coreProperties>
</file>