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ExtraBold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ExtraBold-bold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ExtraBol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51524cb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51524cb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51524cb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51524cb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51524cb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51524cb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51524cb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51524cb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51524cb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51524cb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51524cb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51524cb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651524cb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651524cb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51524cb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51524cb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51524cb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51524cb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651524cb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651524cb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51524cb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51524cb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657481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657481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51524cb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51524cb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51524cb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51524cb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51524cb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51524cb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51524cb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51524cb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51524cb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51524cb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51524cb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51524cb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51524cb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51524cb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hyperlink" Target="https://developer.mozilla.org/en/HTML/Element/var" TargetMode="External"/><Relationship Id="rId22" Type="http://schemas.openxmlformats.org/officeDocument/2006/relationships/hyperlink" Target="https://developer.mozilla.org/en/HTML/Element/bdo" TargetMode="External"/><Relationship Id="rId21" Type="http://schemas.openxmlformats.org/officeDocument/2006/relationships/hyperlink" Target="https://developer.mozilla.org/en/HTML/Element/a" TargetMode="External"/><Relationship Id="rId24" Type="http://schemas.openxmlformats.org/officeDocument/2006/relationships/hyperlink" Target="https://developer.mozilla.org/En/HTML/Element/Img" TargetMode="External"/><Relationship Id="rId23" Type="http://schemas.openxmlformats.org/officeDocument/2006/relationships/hyperlink" Target="https://developer.mozilla.org/en/HTML/Element/b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/HTML/Element/b" TargetMode="External"/><Relationship Id="rId4" Type="http://schemas.openxmlformats.org/officeDocument/2006/relationships/hyperlink" Target="https://developer.mozilla.org/en/HTML/Element/big" TargetMode="External"/><Relationship Id="rId9" Type="http://schemas.openxmlformats.org/officeDocument/2006/relationships/hyperlink" Target="https://developer.mozilla.org/en/HTML/Element/abbr" TargetMode="External"/><Relationship Id="rId26" Type="http://schemas.openxmlformats.org/officeDocument/2006/relationships/hyperlink" Target="https://developer.mozilla.org/en/HTML/Element/object" TargetMode="External"/><Relationship Id="rId25" Type="http://schemas.openxmlformats.org/officeDocument/2006/relationships/hyperlink" Target="https://developer.mozilla.org/en/HTML/Element/map" TargetMode="External"/><Relationship Id="rId28" Type="http://schemas.openxmlformats.org/officeDocument/2006/relationships/hyperlink" Target="https://developer.mozilla.org/En/HTML/Element/Script" TargetMode="External"/><Relationship Id="rId27" Type="http://schemas.openxmlformats.org/officeDocument/2006/relationships/hyperlink" Target="https://developer.mozilla.org/en/HTML/Element/q" TargetMode="External"/><Relationship Id="rId5" Type="http://schemas.openxmlformats.org/officeDocument/2006/relationships/hyperlink" Target="https://developer.mozilla.org/en/HTML/Element/i" TargetMode="External"/><Relationship Id="rId6" Type="http://schemas.openxmlformats.org/officeDocument/2006/relationships/hyperlink" Target="https://developer.mozilla.org/en/HTML/Element/small" TargetMode="External"/><Relationship Id="rId29" Type="http://schemas.openxmlformats.org/officeDocument/2006/relationships/hyperlink" Target="https://developer.mozilla.org/en/HTML/Element/span" TargetMode="External"/><Relationship Id="rId7" Type="http://schemas.openxmlformats.org/officeDocument/2006/relationships/hyperlink" Target="https://developer.mozilla.org/en/HTML/Element/tt" TargetMode="External"/><Relationship Id="rId8" Type="http://schemas.openxmlformats.org/officeDocument/2006/relationships/hyperlink" Target="https://developer.mozilla.org/en/HTML/Element/tt" TargetMode="External"/><Relationship Id="rId31" Type="http://schemas.openxmlformats.org/officeDocument/2006/relationships/hyperlink" Target="https://developer.mozilla.org/en/HTML/Element/sup" TargetMode="External"/><Relationship Id="rId30" Type="http://schemas.openxmlformats.org/officeDocument/2006/relationships/hyperlink" Target="https://developer.mozilla.org/en/HTML/Element/sub" TargetMode="External"/><Relationship Id="rId11" Type="http://schemas.openxmlformats.org/officeDocument/2006/relationships/hyperlink" Target="https://developer.mozilla.org/en/HTML/Element/cite" TargetMode="External"/><Relationship Id="rId33" Type="http://schemas.openxmlformats.org/officeDocument/2006/relationships/hyperlink" Target="https://developer.mozilla.org/en/HTML/Element/button" TargetMode="External"/><Relationship Id="rId10" Type="http://schemas.openxmlformats.org/officeDocument/2006/relationships/hyperlink" Target="https://developer.mozilla.org/en/HTML/Element/acronym" TargetMode="External"/><Relationship Id="rId32" Type="http://schemas.openxmlformats.org/officeDocument/2006/relationships/hyperlink" Target="https://developer.mozilla.org/en/HTML/Element/sup" TargetMode="External"/><Relationship Id="rId13" Type="http://schemas.openxmlformats.org/officeDocument/2006/relationships/hyperlink" Target="https://developer.mozilla.org/en/HTML/Element/dfn" TargetMode="External"/><Relationship Id="rId35" Type="http://schemas.openxmlformats.org/officeDocument/2006/relationships/hyperlink" Target="https://developer.mozilla.org/en/HTML/Element/label" TargetMode="External"/><Relationship Id="rId12" Type="http://schemas.openxmlformats.org/officeDocument/2006/relationships/hyperlink" Target="https://developer.mozilla.org/en/HTML/Element/code" TargetMode="External"/><Relationship Id="rId34" Type="http://schemas.openxmlformats.org/officeDocument/2006/relationships/hyperlink" Target="https://developer.mozilla.org/en/HTML/Element/Input" TargetMode="External"/><Relationship Id="rId15" Type="http://schemas.openxmlformats.org/officeDocument/2006/relationships/hyperlink" Target="https://developer.mozilla.org/en/HTML/Element/kbd" TargetMode="External"/><Relationship Id="rId37" Type="http://schemas.openxmlformats.org/officeDocument/2006/relationships/hyperlink" Target="https://developer.mozilla.org/en/HTML/Element/textarea" TargetMode="External"/><Relationship Id="rId14" Type="http://schemas.openxmlformats.org/officeDocument/2006/relationships/hyperlink" Target="https://developer.mozilla.org/en/HTML/Element/em" TargetMode="External"/><Relationship Id="rId36" Type="http://schemas.openxmlformats.org/officeDocument/2006/relationships/hyperlink" Target="https://developer.mozilla.org/en/HTML/Element/select" TargetMode="External"/><Relationship Id="rId17" Type="http://schemas.openxmlformats.org/officeDocument/2006/relationships/hyperlink" Target="https://developer.mozilla.org/en/HTML/Element/samp" TargetMode="External"/><Relationship Id="rId16" Type="http://schemas.openxmlformats.org/officeDocument/2006/relationships/hyperlink" Target="https://developer.mozilla.org/en/HTML/Element/strong" TargetMode="External"/><Relationship Id="rId38" Type="http://schemas.openxmlformats.org/officeDocument/2006/relationships/hyperlink" Target="https://developer.mozilla.org/en/HTML/Element/textarea" TargetMode="External"/><Relationship Id="rId19" Type="http://schemas.openxmlformats.org/officeDocument/2006/relationships/hyperlink" Target="https://developer.mozilla.org/en/HTML/Element/var" TargetMode="External"/><Relationship Id="rId18" Type="http://schemas.openxmlformats.org/officeDocument/2006/relationships/hyperlink" Target="https://developer.mozilla.org/en/HTML/Element/tim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nfo.cern.ch/hypertext/WWW/TheProject.html" TargetMode="External"/><Relationship Id="rId4" Type="http://schemas.openxmlformats.org/officeDocument/2006/relationships/hyperlink" Target="https://vertex-academy.com/tutorials/ru/html_history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uzzleweb.ru/html/types_el.php" TargetMode="External"/><Relationship Id="rId4" Type="http://schemas.openxmlformats.org/officeDocument/2006/relationships/hyperlink" Target="https://puzzleweb.ru/html/types_el.php" TargetMode="External"/><Relationship Id="rId9" Type="http://schemas.openxmlformats.org/officeDocument/2006/relationships/hyperlink" Target="https://webref.ru/css/value/color" TargetMode="External"/><Relationship Id="rId5" Type="http://schemas.openxmlformats.org/officeDocument/2006/relationships/hyperlink" Target="https://webref.ru/css/value/color" TargetMode="External"/><Relationship Id="rId6" Type="http://schemas.openxmlformats.org/officeDocument/2006/relationships/hyperlink" Target="https://vertex-academy.com/tutorials/ru/html_history/" TargetMode="External"/><Relationship Id="rId7" Type="http://schemas.openxmlformats.org/officeDocument/2006/relationships/hyperlink" Target="https://www.tutorialrepublic.com/html-reference/html5-tags.php" TargetMode="External"/><Relationship Id="rId8" Type="http://schemas.openxmlformats.org/officeDocument/2006/relationships/hyperlink" Target="https://www.tutorialrepublic.com/html-reference/html5-tags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92950" y="1311100"/>
            <a:ext cx="57933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Разработка веб-страниц на HTML5 с использованием CSS3 </a:t>
            </a:r>
            <a:endParaRPr sz="30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Alua Kossamanova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587875"/>
            <a:ext cx="75057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Линейные </a:t>
            </a: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элементы </a:t>
            </a:r>
            <a:b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552900"/>
            <a:ext cx="7505700" cy="28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При необходимости, линейный элемент может разорваться и продолжиться на следующей строке.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❏"/>
            </a:pP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b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big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i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small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tt</a:t>
            </a:r>
            <a:endParaRPr b="1" sz="14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hlinkClick r:id="rId8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❏"/>
            </a:pP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abbr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acronym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11"/>
              </a:rPr>
              <a:t>cite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12"/>
              </a:rPr>
              <a:t>code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13"/>
              </a:rPr>
              <a:t>dfn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14"/>
              </a:rPr>
              <a:t>em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15"/>
              </a:rPr>
              <a:t>kbd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16"/>
              </a:rPr>
              <a:t>strong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17"/>
              </a:rPr>
              <a:t>samp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18"/>
              </a:rPr>
              <a:t>time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19"/>
              </a:rPr>
              <a:t>var</a:t>
            </a:r>
            <a:endParaRPr b="1" sz="14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hlinkClick r:id="rId20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❏"/>
            </a:pP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21"/>
              </a:rPr>
              <a:t>a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22"/>
              </a:rPr>
              <a:t>bdo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23"/>
              </a:rPr>
              <a:t>br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24"/>
              </a:rPr>
              <a:t>img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25"/>
              </a:rPr>
              <a:t>map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26"/>
              </a:rPr>
              <a:t>object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27"/>
              </a:rPr>
              <a:t>q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28"/>
              </a:rPr>
              <a:t>script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29"/>
              </a:rPr>
              <a:t>span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30"/>
              </a:rPr>
              <a:t>sub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31"/>
              </a:rPr>
              <a:t>sup</a:t>
            </a:r>
            <a:endParaRPr b="1" sz="14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hlinkClick r:id="rId32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❏"/>
            </a:pP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33"/>
              </a:rPr>
              <a:t>button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34"/>
              </a:rPr>
              <a:t>input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35"/>
              </a:rPr>
              <a:t>label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36"/>
              </a:rPr>
              <a:t>select</a:t>
            </a:r>
            <a:r>
              <a:rPr b="1" lang="en-GB" sz="1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 sz="14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37"/>
              </a:rPr>
              <a:t>textarea</a:t>
            </a:r>
            <a:endParaRPr b="1" sz="14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hlinkClick r:id="rId38"/>
            </a:endParaRPr>
          </a:p>
          <a:p>
            <a:pPr indent="0" lvl="0" marL="0" rtl="0" algn="l">
              <a:spcBef>
                <a:spcPts val="41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97E90"/>
              </a:solidFill>
              <a:highlight>
                <a:srgbClr val="20202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69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392D2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Теги физического форматирования текста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709775"/>
            <a:ext cx="75057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&lt;b&gt;, &lt;i&gt;, &lt;u&gt;, &lt;strike&gt;, &lt;s&gt;, &lt;tt&gt;, &lt;small&gt;, &lt;big&gt;, &lt;sup&gt;, &lt;sub&gt;, &lt;p&gt;, &lt;font&gt;, &lt;pre&gt;…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выполнение сугубо декоративных функций.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&lt;em&gt;, &lt;strong&gt;, &lt;cite&gt;, &lt;code&gt;, &lt;kbd&gt;, &lt;var&gt;, &lt;samp&gt;, &lt;dfn&gt;, &lt;abbr&gt;, &lt;q&gt;, &lt;ins&gt;, &lt;del&gt;, &lt;small&gt;, &lt;address&gt;, &lt;blockquote&gt;</a:t>
            </a:r>
            <a:endParaRPr b="1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удобство работы поисковых систем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69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2400">
                <a:solidFill>
                  <a:srgbClr val="392D2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Логическая разметка текста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470650"/>
            <a:ext cx="75057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Web-палитра		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1243850"/>
            <a:ext cx="37527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93848"/>
                </a:solidFill>
                <a:latin typeface="Montserrat"/>
                <a:ea typeface="Montserrat"/>
                <a:cs typeface="Montserrat"/>
                <a:sym typeface="Montserrat"/>
              </a:rPr>
              <a:t>Цвет в стилях можно задавать разными способами: по шестнадцатеричному значению, по названию, в формате RGB, RGBA, HSL, HSLA.</a:t>
            </a:r>
            <a:endParaRPr b="1" sz="1800">
              <a:solidFill>
                <a:srgbClr val="29384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29384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700" y="1243850"/>
            <a:ext cx="3752699" cy="308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68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Форматирование при помощи CSS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819150" y="1643325"/>
            <a:ext cx="7505700" cy="28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правила оформления HTML документа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Первая версия CSS1 была принята как рекомендация W3C 17 декабря 1996 года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Хокон Виум Ли. Учёный, специалист в области информатики, предложивший каскадные таблицы стилей (CSS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b="1"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Атрибут style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819150" y="1916200"/>
            <a:ext cx="7505700" cy="25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6699"/>
                </a:solidFill>
                <a:highlight>
                  <a:srgbClr val="F8F7F2"/>
                </a:highlight>
                <a:latin typeface="Montserrat"/>
                <a:ea typeface="Montserrat"/>
                <a:cs typeface="Montserrat"/>
                <a:sym typeface="Montserrat"/>
              </a:rPr>
              <a:t>&lt;span</a:t>
            </a:r>
            <a:r>
              <a:rPr b="1" lang="en-GB" sz="1800">
                <a:solidFill>
                  <a:srgbClr val="B61039"/>
                </a:solidFill>
                <a:highlight>
                  <a:srgbClr val="F8F7F2"/>
                </a:highlight>
                <a:latin typeface="Montserrat"/>
                <a:ea typeface="Montserrat"/>
                <a:cs typeface="Montserrat"/>
                <a:sym typeface="Montserrat"/>
              </a:rPr>
              <a:t> style=</a:t>
            </a:r>
            <a:r>
              <a:rPr b="1" lang="en-GB" sz="1800">
                <a:solidFill>
                  <a:srgbClr val="39892F"/>
                </a:solidFill>
                <a:highlight>
                  <a:srgbClr val="F8F7F2"/>
                </a:highlight>
                <a:latin typeface="Montserrat"/>
                <a:ea typeface="Montserrat"/>
                <a:cs typeface="Montserrat"/>
                <a:sym typeface="Montserrat"/>
              </a:rPr>
              <a:t>"color: red; font-size: 2em"</a:t>
            </a:r>
            <a:r>
              <a:rPr b="1" lang="en-GB" sz="1800">
                <a:solidFill>
                  <a:srgbClr val="006699"/>
                </a:solidFill>
                <a:highlight>
                  <a:srgbClr val="F8F7F2"/>
                </a:highlight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1" sz="1800">
              <a:solidFill>
                <a:srgbClr val="006699"/>
              </a:solidFill>
              <a:highlight>
                <a:srgbClr val="F8F7F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Встроенный стиль</a:t>
            </a:r>
            <a:endParaRPr b="1" sz="1800">
              <a:solidFill>
                <a:srgbClr val="000000"/>
              </a:solidFill>
              <a:highlight>
                <a:srgbClr val="F8F7F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селекторы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19150" y="1620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❏"/>
            </a:pPr>
            <a:r>
              <a:rPr b="1" lang="en-GB" sz="18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b="1" lang="en-GB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– любые элементы.</a:t>
            </a:r>
            <a:endParaRPr b="1"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❏"/>
            </a:pPr>
            <a:r>
              <a:rPr b="1" lang="en-GB" sz="18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1" lang="en-GB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– элементы с таким тегом.</a:t>
            </a:r>
            <a:endParaRPr b="1"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❏"/>
            </a:pPr>
            <a:r>
              <a:rPr b="1" lang="en-GB" sz="18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#id</a:t>
            </a:r>
            <a:r>
              <a:rPr b="1" lang="en-GB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– элемент с данным </a:t>
            </a:r>
            <a:r>
              <a:rPr b="1" lang="en-GB" sz="18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❏"/>
            </a:pPr>
            <a:r>
              <a:rPr b="1" lang="en-GB" sz="18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.class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– элементы с таким классом.</a:t>
            </a:r>
            <a:endParaRPr b="1"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❏"/>
            </a:pPr>
            <a:r>
              <a:rPr b="1" lang="en-GB" sz="18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[name="value"]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– селекторы на атрибут</a:t>
            </a:r>
            <a:endParaRPr b="1"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❏"/>
            </a:pPr>
            <a:r>
              <a:rPr b="1" lang="en-GB" sz="18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:visited</a:t>
            </a:r>
            <a:r>
              <a:rPr b="1" lang="en-GB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– «псевдоклассы», остальные разные условия на элемент (см. далее).</a:t>
            </a:r>
            <a:endParaRPr b="1"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Селекторы можно комбинировать, записывая последовательно, без пробела: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❏"/>
            </a:pPr>
            <a:r>
              <a:rPr b="1" lang="en-GB" sz="18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.c1.c2</a:t>
            </a:r>
            <a:r>
              <a:rPr b="1" lang="en-GB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–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элементы одновременно с двумя классами </a:t>
            </a:r>
            <a:r>
              <a:rPr b="1" lang="en-GB" sz="18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c1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b="1" lang="en-GB" sz="18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c2</a:t>
            </a:r>
            <a:endParaRPr b="1" sz="1800">
              <a:solidFill>
                <a:srgbClr val="333333"/>
              </a:solidFill>
              <a:highlight>
                <a:srgbClr val="F5F2F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❏"/>
            </a:pPr>
            <a:r>
              <a:rPr b="1" lang="en-GB" sz="18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a#id.c1.c2:visited</a:t>
            </a:r>
            <a:r>
              <a:rPr b="1" lang="en-GB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–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элемент </a:t>
            </a:r>
            <a:r>
              <a:rPr b="1" lang="en-GB" sz="18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с данным </a:t>
            </a:r>
            <a:r>
              <a:rPr b="1" lang="en-GB" sz="18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классами </a:t>
            </a:r>
            <a:r>
              <a:rPr b="1" lang="en-GB" sz="18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c1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b="1" lang="en-GB" sz="18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c2</a:t>
            </a: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и псевдоклассом </a:t>
            </a:r>
            <a:r>
              <a:rPr b="1" lang="en-GB" sz="18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visited</a:t>
            </a:r>
            <a:endParaRPr b="1" sz="1800">
              <a:solidFill>
                <a:srgbClr val="333333"/>
              </a:solidFill>
              <a:highlight>
                <a:srgbClr val="F5F2F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19150" y="50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Отношения(4 вида)</a:t>
            </a:r>
            <a:endParaRPr b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819150" y="1400725"/>
            <a:ext cx="75057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Самые известные: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❏"/>
            </a:pPr>
            <a:r>
              <a:rPr b="1" lang="en-GB" sz="14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div p</a:t>
            </a: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– элементы </a:t>
            </a:r>
            <a:r>
              <a:rPr b="1" lang="en-GB" sz="14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являющиеся потомками </a:t>
            </a:r>
            <a:r>
              <a:rPr b="1" lang="en-GB" sz="14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Char char="❏"/>
            </a:pPr>
            <a:r>
              <a:rPr b="1" lang="en-GB" sz="14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div &gt; p</a:t>
            </a:r>
            <a:r>
              <a:rPr b="1" lang="en-GB" sz="1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– только непосредственные потомки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Есть и два более редких: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b="1" lang="en-GB" sz="14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div ~ p</a:t>
            </a:r>
            <a:r>
              <a:rPr b="1" lang="en-GB" sz="1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– правые соседи: все </a:t>
            </a:r>
            <a:r>
              <a:rPr b="1" lang="en-GB" sz="14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на том же уровне вложенности, которые идут после </a:t>
            </a:r>
            <a:r>
              <a:rPr b="1" lang="en-GB" sz="14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b="1" lang="en-GB" sz="1400">
                <a:solidFill>
                  <a:srgbClr val="FF0000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div + p</a:t>
            </a:r>
            <a:r>
              <a:rPr b="1" lang="en-GB" sz="1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– первый правый сосед: </a:t>
            </a:r>
            <a:r>
              <a:rPr b="1" lang="en-GB" sz="14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на том же уровне вложенности, который идёт сразу после </a:t>
            </a:r>
            <a:r>
              <a:rPr b="1" lang="en-GB" sz="1400">
                <a:solidFill>
                  <a:srgbClr val="333333"/>
                </a:solidFill>
                <a:highlight>
                  <a:srgbClr val="F5F2F0"/>
                </a:highlight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b="1" lang="en-GB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(если есть).</a:t>
            </a:r>
            <a:endParaRPr b="1"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3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Введение в Web-технологии. </a:t>
            </a:r>
            <a:b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Структура HTML 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					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				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Montserrat"/>
              <a:buChar char="❏"/>
            </a:pPr>
            <a:r>
              <a:rPr b="1"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Первый в мире веб-сайт: </a:t>
            </a:r>
            <a:r>
              <a:rPr b="1" lang="en-GB" sz="11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http://info.cern.ch/hypertext/WWW/TheProject.html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Montserrat"/>
              <a:buChar char="❏"/>
            </a:pPr>
            <a:r>
              <a:rPr b="1"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Развитие HTML: </a:t>
            </a:r>
            <a:r>
              <a:rPr b="1" lang="en-GB" sz="11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https://vertex-academy.com/tutorials/ru/html_history/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Montserrat"/>
              <a:buChar char="❏"/>
            </a:pPr>
            <a:r>
              <a:rPr b="1" lang="en-GB" sz="105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8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Структура XHTML-документов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28 октября 2014 – HTML5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Полезные ссылки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819150" y="1393375"/>
            <a:ext cx="75057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Блочные и строчные теги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https://puzzleweb.ru/html/types_el.php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Цвета в Web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https://webref.ru/css/value/color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История развития 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https://vertex-academy.com/tutorials/ru/html_history/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Разделение тегов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https://www.tutorialrepublic.com/html-reference/html5-tags.php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9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98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Теги – осн</a:t>
            </a: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</a:t>
            </a: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вной элемент структуры HTML </a:t>
            </a:r>
            <a:b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							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						 					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				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			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		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28775"/>
            <a:ext cx="75057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&lt;html&gt;, &lt;head&gt; и &lt;body&gt;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атрибут lang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&lt;title&gt;. В нём задаётся заголовок страницы, который отображается во вкладках браузера: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975" y="3016800"/>
            <a:ext cx="3485050" cy="14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520625"/>
            <a:ext cx="75057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-GB" sz="2400">
                <a:solidFill>
                  <a:srgbClr val="26262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Structural Tags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553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❏"/>
            </a:pP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main, основное содержание - 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 странице используется один 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header и footer, шапка и подвал</a:t>
            </a:r>
            <a:endParaRPr b="1"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section, смысловой раздел</a:t>
            </a:r>
            <a:endParaRPr b="1"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nav, основная навигация</a:t>
            </a:r>
            <a:endParaRPr b="1"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article, независимый раздел</a:t>
            </a:r>
            <a:endParaRPr b="1"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65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6262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Structural Tags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b="1" sz="2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609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❏"/>
            </a:pPr>
            <a:r>
              <a:rPr b="1" lang="en-GB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aside, дополнительное содержание - </a:t>
            </a: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«сайдбарами» или боковыми панелями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семейство заголовочных тегов: от &lt;h1&gt; до &lt;h6&gt;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&lt;h1&gt; обозначает самый важный заголовок (заголовок верхнего уровня)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Paragraphs - подразделы текста или абзацы </a:t>
            </a:r>
            <a:endParaRPr b="1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722325"/>
            <a:ext cx="75057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>
                <a:solidFill>
                  <a:srgbClr val="3333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Meta, кодировка страницы</a:t>
            </a:r>
            <a:endParaRPr sz="2400">
              <a:solidFill>
                <a:srgbClr val="3333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490375"/>
            <a:ext cx="55122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информация (или </a:t>
            </a:r>
            <a:r>
              <a:rPr b="1" i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метаинформация</a:t>
            </a: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 о вашем сайте: кодировка текста, описание контента и так далее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Самая распространённая современная кодировка — utf-8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1397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333333"/>
                </a:solidFill>
                <a:highlight>
                  <a:srgbClr val="F8F8F8"/>
                </a:highlight>
                <a:latin typeface="Montserrat"/>
                <a:ea typeface="Montserrat"/>
                <a:cs typeface="Montserrat"/>
                <a:sym typeface="Montserrat"/>
              </a:rPr>
              <a:t>&lt;meta name="description" content="краткое описание"&gt;</a:t>
            </a:r>
            <a:endParaRPr b="1" sz="1800">
              <a:solidFill>
                <a:srgbClr val="333333"/>
              </a:solidFill>
              <a:highlight>
                <a:srgbClr val="F8F8F8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350" y="1597725"/>
            <a:ext cx="2381250" cy="24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396000"/>
            <a:ext cx="75057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 Links</a:t>
            </a:r>
            <a:r>
              <a:rPr lang="en-GB" sz="16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GB" sz="1400">
                <a:solidFill>
                  <a:srgbClr val="0000C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&lt;</a:t>
            </a:r>
            <a:r>
              <a:rPr lang="en-GB" sz="1400">
                <a:solidFill>
                  <a:srgbClr val="A52A2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r>
              <a:rPr lang="en-GB" sz="14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href</a:t>
            </a:r>
            <a:r>
              <a:rPr lang="en-GB" sz="1400">
                <a:solidFill>
                  <a:srgbClr val="0000C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="</a:t>
            </a:r>
            <a:r>
              <a:rPr i="1" lang="en-GB" sz="1400">
                <a:solidFill>
                  <a:srgbClr val="0000C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url</a:t>
            </a:r>
            <a:r>
              <a:rPr lang="en-GB" sz="1400">
                <a:solidFill>
                  <a:srgbClr val="0000C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"&gt;</a:t>
            </a:r>
            <a:r>
              <a:rPr i="1" lang="en-GB"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link text</a:t>
            </a:r>
            <a:r>
              <a:rPr lang="en-GB" sz="1400">
                <a:solidFill>
                  <a:srgbClr val="0000C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&lt;</a:t>
            </a:r>
            <a:r>
              <a:rPr lang="en-GB" sz="1400">
                <a:solidFill>
                  <a:srgbClr val="A52A2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/a</a:t>
            </a:r>
            <a:r>
              <a:rPr lang="en-GB" sz="1400">
                <a:solidFill>
                  <a:srgbClr val="0000C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</a:t>
            </a: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 Images</a:t>
            </a:r>
            <a:r>
              <a:rPr lang="en-GB" sz="16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GB" sz="1400">
                <a:solidFill>
                  <a:srgbClr val="0000CD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&lt;</a:t>
            </a:r>
            <a:r>
              <a:rPr lang="en-GB" sz="1400">
                <a:solidFill>
                  <a:srgbClr val="A52A2A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img</a:t>
            </a:r>
            <a:r>
              <a:rPr lang="en-GB" sz="1400">
                <a:solidFill>
                  <a:srgbClr val="FF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src</a:t>
            </a:r>
            <a:r>
              <a:rPr lang="en-GB" sz="1400">
                <a:solidFill>
                  <a:srgbClr val="0000CD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="pic_trulli.jpg"</a:t>
            </a:r>
            <a:r>
              <a:rPr lang="en-GB" sz="1400">
                <a:solidFill>
                  <a:srgbClr val="FF0000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alt</a:t>
            </a:r>
            <a:r>
              <a:rPr lang="en-GB" sz="1400">
                <a:solidFill>
                  <a:srgbClr val="0000CD"/>
                </a:solidFill>
                <a:highlight>
                  <a:srgbClr val="FFFFF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="Italian Trulli"&gt;</a:t>
            </a:r>
            <a:endParaRPr sz="1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477125"/>
            <a:ext cx="76860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Форматирование текста при помощи HTML</a:t>
            </a:r>
            <a:b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-GB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Блочные элементы </a:t>
            </a:r>
            <a:b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732175"/>
            <a:ext cx="7505700" cy="27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&lt;address&gt;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&lt;blockquote&gt;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&lt;fieldset&gt;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,...,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&lt;h6&gt;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&lt;hr&gt;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&lt;pre&gt;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400">
              <a:solidFill>
                <a:srgbClr val="0066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формально создавают «блок»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❏"/>
            </a:pPr>
            <a:r>
              <a:rPr b="1" lang="en-GB" sz="18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Занимают всю ширину своего родителя 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