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bMak" initials="K" lastIdx="1" clrIdx="0">
    <p:extLst>
      <p:ext uri="{19B8F6BF-5375-455C-9EA6-DF929625EA0E}">
        <p15:presenceInfo xmlns:p15="http://schemas.microsoft.com/office/powerpoint/2012/main" userId="KubMa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54971" autoAdjust="0"/>
  </p:normalViewPr>
  <p:slideViewPr>
    <p:cSldViewPr snapToGrid="0">
      <p:cViewPr varScale="1">
        <p:scale>
          <a:sx n="63" d="100"/>
          <a:sy n="63" d="100"/>
        </p:scale>
        <p:origin x="23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C4692-5749-4F62-BA03-C7870CD4ABDB}" type="datetimeFigureOut">
              <a:rPr lang="cs-CZ" smtClean="0"/>
              <a:t>05.12.2021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04A2B-021E-414E-AE15-7211829DC1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4350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T%C5%99%C3%ADda_(programov%C3%A1n%C3%AD)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cs.wikipedia.org/wiki/Objektov%C4%9B_orientovan%C3%A9_programov%C3%A1n%C3%AD#Rozhran&#237;_objekt&#367;" TargetMode="External"/><Relationship Id="rId4" Type="http://schemas.openxmlformats.org/officeDocument/2006/relationships/hyperlink" Target="https://cs.wikipedia.org/wiki/Objekt_(programov%C3%A1n%C3%AD)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04A2B-021E-414E-AE15-7211829DC16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2765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OOP jsou v podstatě také funkcemi, které mohou pracovat s daty </a:t>
            </a:r>
            <a:r>
              <a:rPr lang="cs-CZ" dirty="0">
                <a:hlinkClick r:id="rId3" tooltip="Třída (programování)"/>
              </a:rPr>
              <a:t>třídy</a:t>
            </a:r>
            <a:r>
              <a:rPr lang="cs-CZ" dirty="0"/>
              <a:t> nebo </a:t>
            </a:r>
            <a:r>
              <a:rPr lang="cs-CZ" dirty="0">
                <a:hlinkClick r:id="rId4" tooltip="Objekt (programování)"/>
              </a:rPr>
              <a:t>objektu</a:t>
            </a:r>
            <a:r>
              <a:rPr lang="cs-CZ" dirty="0"/>
              <a:t>. Z vnějšku jsou data neviditelná – nepřístupná, jelikož jsou zapouzdřena v objektu a nelze je volat přímo. Metody určené k tomu, aby s daty objektu mohly pracovat i jiné objekty, nazýváme </a:t>
            </a:r>
            <a:r>
              <a:rPr lang="cs-CZ" dirty="0">
                <a:hlinkClick r:id="rId5" tooltip="Objektově orientované programování"/>
              </a:rPr>
              <a:t>rozhraním</a:t>
            </a:r>
            <a:r>
              <a:rPr lang="cs-CZ" dirty="0"/>
              <a:t> objektu.</a:t>
            </a:r>
            <a:endParaRPr lang="cs-CZ" b="1" dirty="0"/>
          </a:p>
          <a:p>
            <a:endParaRPr lang="cs-CZ" b="1" dirty="0"/>
          </a:p>
          <a:p>
            <a:r>
              <a:rPr lang="cs-CZ" b="0" dirty="0"/>
              <a:t>V programování založeném na třídách jsou metody definovány v rámci třídy a objekty jsou instancemi dané třídy. Jednou z nejdůležitějších možností, kterou metoda poskytuje, je přepisování metod - stejný název (např. area) lze použít pro více různých druhů tříd. To umožňuje odesílajícím objektům vyvolávat chování a delegovat implementaci těchto chování na přijímající objekt. Metoda v programování v jazyce Java nastavuje chování objektu třídy. Například objekt může poslat jinému objektu zprávu o ploše a vyvolá se příslušný vzorec bez ohledu na to, zda je přijímající objekt obdélník, kruh, trojúhelník </a:t>
            </a:r>
            <a:r>
              <a:rPr lang="cs-CZ" b="0" dirty="0" err="1"/>
              <a:t>atd.Metody</a:t>
            </a:r>
            <a:r>
              <a:rPr lang="cs-CZ" b="0" dirty="0"/>
              <a:t> také poskytují rozhraní, které jiné třídy používají k přístupu k vlastnostem objektu a k jejich úpravě; tomu se říká zapouzdření. Zapouzdření a přepisování jsou dva základní rozlišovací znaky mezi metodami a voláním procedur.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04A2B-021E-414E-AE15-7211829DC16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6249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None/>
            </a:pPr>
            <a:r>
              <a:rPr lang="cs-CZ" dirty="0" err="1"/>
              <a:t>using</a:t>
            </a:r>
            <a:r>
              <a:rPr lang="cs-CZ" dirty="0"/>
              <a:t> </a:t>
            </a:r>
            <a:r>
              <a:rPr lang="cs-CZ" dirty="0" err="1"/>
              <a:t>System</a:t>
            </a:r>
            <a:r>
              <a:rPr lang="cs-CZ" dirty="0"/>
              <a:t>;     </a:t>
            </a:r>
          </a:p>
          <a:p>
            <a:pPr>
              <a:buFont typeface="+mj-lt"/>
              <a:buNone/>
            </a:pPr>
            <a:r>
              <a:rPr lang="cs-CZ" dirty="0" err="1"/>
              <a:t>class</a:t>
            </a:r>
            <a:r>
              <a:rPr lang="cs-CZ" dirty="0"/>
              <a:t> Program  </a:t>
            </a:r>
          </a:p>
          <a:p>
            <a:pPr>
              <a:buFont typeface="+mj-lt"/>
              <a:buNone/>
            </a:pPr>
            <a:r>
              <a:rPr lang="cs-CZ" dirty="0"/>
              <a:t>{  </a:t>
            </a:r>
          </a:p>
          <a:p>
            <a:pPr>
              <a:buFont typeface="+mj-lt"/>
              <a:buNone/>
            </a:pPr>
            <a:r>
              <a:rPr lang="cs-CZ" dirty="0"/>
              <a:t>    public static </a:t>
            </a:r>
            <a:r>
              <a:rPr lang="cs-CZ" dirty="0" err="1"/>
              <a:t>void</a:t>
            </a:r>
            <a:r>
              <a:rPr lang="cs-CZ" dirty="0"/>
              <a:t> </a:t>
            </a:r>
            <a:r>
              <a:rPr lang="cs-CZ" dirty="0" err="1"/>
              <a:t>Main</a:t>
            </a:r>
            <a:r>
              <a:rPr lang="cs-CZ" dirty="0"/>
              <a:t>(</a:t>
            </a:r>
            <a:r>
              <a:rPr lang="cs-CZ" dirty="0" err="1"/>
              <a:t>string</a:t>
            </a:r>
            <a:r>
              <a:rPr lang="cs-CZ" dirty="0"/>
              <a:t>[] </a:t>
            </a:r>
            <a:r>
              <a:rPr lang="cs-CZ" dirty="0" err="1"/>
              <a:t>args</a:t>
            </a:r>
            <a:r>
              <a:rPr lang="cs-CZ" dirty="0"/>
              <a:t>)  </a:t>
            </a:r>
          </a:p>
          <a:p>
            <a:pPr>
              <a:buFont typeface="+mj-lt"/>
              <a:buNone/>
            </a:pPr>
            <a:r>
              <a:rPr lang="cs-CZ" dirty="0"/>
              <a:t>    {  </a:t>
            </a:r>
          </a:p>
          <a:p>
            <a:pPr>
              <a:buFont typeface="+mj-lt"/>
              <a:buNone/>
            </a:pPr>
            <a:r>
              <a:rPr lang="cs-CZ" dirty="0"/>
              <a:t>        var p = </a:t>
            </a:r>
            <a:r>
              <a:rPr lang="cs-CZ" dirty="0" err="1"/>
              <a:t>new</a:t>
            </a:r>
            <a:r>
              <a:rPr lang="cs-CZ" dirty="0"/>
              <a:t> Program();  </a:t>
            </a:r>
          </a:p>
          <a:p>
            <a:pPr>
              <a:buFont typeface="+mj-lt"/>
              <a:buNone/>
            </a:pPr>
            <a:r>
              <a:rPr lang="cs-CZ" dirty="0"/>
              <a:t>        </a:t>
            </a:r>
            <a:r>
              <a:rPr lang="cs-CZ" dirty="0" err="1"/>
              <a:t>p.Calculation</a:t>
            </a:r>
            <a:r>
              <a:rPr lang="cs-CZ" dirty="0"/>
              <a:t>();       </a:t>
            </a:r>
          </a:p>
          <a:p>
            <a:pPr>
              <a:buFont typeface="+mj-lt"/>
              <a:buNone/>
            </a:pPr>
            <a:r>
              <a:rPr lang="cs-CZ" dirty="0"/>
              <a:t>	}</a:t>
            </a:r>
          </a:p>
          <a:p>
            <a:pPr>
              <a:buFont typeface="+mj-lt"/>
              <a:buNone/>
            </a:pPr>
            <a:r>
              <a:rPr lang="cs-CZ" dirty="0"/>
              <a:t>    public </a:t>
            </a:r>
            <a:r>
              <a:rPr lang="cs-CZ" dirty="0" err="1"/>
              <a:t>void</a:t>
            </a:r>
            <a:r>
              <a:rPr lang="cs-CZ" dirty="0"/>
              <a:t> </a:t>
            </a:r>
            <a:r>
              <a:rPr lang="cs-CZ" dirty="0" err="1"/>
              <a:t>Calculation</a:t>
            </a:r>
            <a:r>
              <a:rPr lang="cs-CZ" dirty="0"/>
              <a:t>()  </a:t>
            </a:r>
          </a:p>
          <a:p>
            <a:pPr>
              <a:buFont typeface="+mj-lt"/>
              <a:buNone/>
            </a:pPr>
            <a:r>
              <a:rPr lang="cs-CZ" dirty="0"/>
              <a:t>    {  </a:t>
            </a:r>
          </a:p>
          <a:p>
            <a:pPr>
              <a:buFont typeface="+mj-lt"/>
              <a:buNone/>
            </a:pPr>
            <a:r>
              <a:rPr lang="cs-CZ" dirty="0"/>
              <a:t>        </a:t>
            </a:r>
            <a:r>
              <a:rPr lang="cs-CZ" dirty="0" err="1"/>
              <a:t>Console.WriteLine</a:t>
            </a:r>
            <a:r>
              <a:rPr lang="cs-CZ" dirty="0"/>
              <a:t>("</a:t>
            </a:r>
            <a:r>
              <a:rPr lang="cs-CZ" dirty="0" err="1"/>
              <a:t>Simple</a:t>
            </a:r>
            <a:r>
              <a:rPr lang="cs-CZ" dirty="0"/>
              <a:t> </a:t>
            </a:r>
            <a:r>
              <a:rPr lang="cs-CZ" dirty="0" err="1"/>
              <a:t>Method</a:t>
            </a:r>
            <a:r>
              <a:rPr lang="cs-CZ" dirty="0"/>
              <a:t>.");  </a:t>
            </a:r>
          </a:p>
          <a:p>
            <a:pPr>
              <a:buFont typeface="+mj-lt"/>
              <a:buNone/>
            </a:pPr>
            <a:r>
              <a:rPr lang="cs-CZ" dirty="0"/>
              <a:t>    }  </a:t>
            </a:r>
          </a:p>
          <a:p>
            <a:pPr>
              <a:buFont typeface="+mj-lt"/>
              <a:buNone/>
            </a:pPr>
            <a:r>
              <a:rPr lang="cs-CZ" dirty="0"/>
              <a:t>   </a:t>
            </a:r>
          </a:p>
          <a:p>
            <a:pPr>
              <a:buFont typeface="+mj-lt"/>
              <a:buNone/>
            </a:pPr>
            <a:r>
              <a:rPr lang="cs-CZ" dirty="0"/>
              <a:t>}  </a:t>
            </a:r>
          </a:p>
          <a:p>
            <a:pPr>
              <a:buFont typeface="+mj-lt"/>
              <a:buNone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04A2B-021E-414E-AE15-7211829DC16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7979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HodKostkou</a:t>
            </a: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HodKostkou</a:t>
            </a: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dice</a:t>
            </a: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nr = dice.Next(1, 7);</a:t>
            </a:r>
          </a:p>
          <a:p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nn-NO" sz="1800" dirty="0">
                <a:solidFill>
                  <a:srgbClr val="A31515"/>
                </a:solidFill>
                <a:latin typeface="Consolas" panose="020B0609020204030204" pitchFamily="49" charset="0"/>
              </a:rPr>
              <a:t>"hodil jsi: "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+ nr);</a:t>
            </a:r>
          </a:p>
          <a:p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04A2B-021E-414E-AE15-7211829DC16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5082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None/>
            </a:pPr>
            <a:r>
              <a:rPr lang="cs-CZ" dirty="0" err="1"/>
              <a:t>using</a:t>
            </a:r>
            <a:r>
              <a:rPr lang="cs-CZ" dirty="0"/>
              <a:t> </a:t>
            </a:r>
            <a:r>
              <a:rPr lang="cs-CZ" dirty="0" err="1"/>
              <a:t>System</a:t>
            </a:r>
            <a:r>
              <a:rPr lang="cs-CZ" dirty="0"/>
              <a:t>;  </a:t>
            </a:r>
          </a:p>
          <a:p>
            <a:pPr>
              <a:buFont typeface="+mj-lt"/>
              <a:buNone/>
            </a:pPr>
            <a:r>
              <a:rPr lang="cs-CZ" dirty="0" err="1"/>
              <a:t>class</a:t>
            </a:r>
            <a:r>
              <a:rPr lang="cs-CZ" dirty="0"/>
              <a:t> Program  </a:t>
            </a:r>
          </a:p>
          <a:p>
            <a:pPr>
              <a:buFont typeface="+mj-lt"/>
              <a:buNone/>
            </a:pPr>
            <a:r>
              <a:rPr lang="cs-CZ" dirty="0"/>
              <a:t>{  </a:t>
            </a:r>
          </a:p>
          <a:p>
            <a:pPr>
              <a:buFont typeface="+mj-lt"/>
              <a:buNone/>
            </a:pPr>
            <a:r>
              <a:rPr lang="cs-CZ" dirty="0"/>
              <a:t>    public static </a:t>
            </a:r>
            <a:r>
              <a:rPr lang="cs-CZ" dirty="0" err="1"/>
              <a:t>void</a:t>
            </a:r>
            <a:r>
              <a:rPr lang="cs-CZ" dirty="0"/>
              <a:t> </a:t>
            </a:r>
            <a:r>
              <a:rPr lang="cs-CZ" dirty="0" err="1"/>
              <a:t>Main</a:t>
            </a:r>
            <a:r>
              <a:rPr lang="cs-CZ" dirty="0"/>
              <a:t>(</a:t>
            </a:r>
            <a:r>
              <a:rPr lang="cs-CZ" dirty="0" err="1"/>
              <a:t>string</a:t>
            </a:r>
            <a:r>
              <a:rPr lang="cs-CZ" dirty="0"/>
              <a:t>[] </a:t>
            </a:r>
            <a:r>
              <a:rPr lang="cs-CZ" dirty="0" err="1"/>
              <a:t>args</a:t>
            </a:r>
            <a:r>
              <a:rPr lang="cs-CZ" dirty="0"/>
              <a:t>)  </a:t>
            </a:r>
          </a:p>
          <a:p>
            <a:pPr>
              <a:buFont typeface="+mj-lt"/>
              <a:buNone/>
            </a:pPr>
            <a:r>
              <a:rPr lang="cs-CZ" dirty="0"/>
              <a:t>    {  </a:t>
            </a:r>
          </a:p>
          <a:p>
            <a:pPr>
              <a:buFont typeface="+mj-lt"/>
              <a:buNone/>
            </a:pPr>
            <a:r>
              <a:rPr lang="cs-CZ" dirty="0"/>
              <a:t>        var </a:t>
            </a:r>
            <a:r>
              <a:rPr lang="cs-CZ" dirty="0" err="1"/>
              <a:t>result</a:t>
            </a:r>
            <a:r>
              <a:rPr lang="cs-CZ" dirty="0"/>
              <a:t> = </a:t>
            </a:r>
            <a:r>
              <a:rPr lang="cs-CZ" dirty="0" err="1"/>
              <a:t>Calculation</a:t>
            </a:r>
            <a:r>
              <a:rPr lang="cs-CZ" dirty="0"/>
              <a:t>(20, 50);  </a:t>
            </a:r>
          </a:p>
          <a:p>
            <a:pPr>
              <a:buFont typeface="+mj-lt"/>
              <a:buNone/>
            </a:pPr>
            <a:r>
              <a:rPr lang="cs-CZ" dirty="0"/>
              <a:t>        </a:t>
            </a:r>
            <a:r>
              <a:rPr lang="cs-CZ" dirty="0" err="1"/>
              <a:t>Console.WriteLine</a:t>
            </a:r>
            <a:r>
              <a:rPr lang="cs-CZ" dirty="0"/>
              <a:t>(</a:t>
            </a:r>
            <a:r>
              <a:rPr lang="cs-CZ" dirty="0" err="1"/>
              <a:t>result</a:t>
            </a:r>
            <a:r>
              <a:rPr lang="cs-CZ" dirty="0"/>
              <a:t>);  </a:t>
            </a:r>
          </a:p>
          <a:p>
            <a:pPr>
              <a:buFont typeface="+mj-lt"/>
              <a:buNone/>
            </a:pPr>
            <a:r>
              <a:rPr lang="cs-CZ" dirty="0"/>
              <a:t>    }  </a:t>
            </a:r>
          </a:p>
          <a:p>
            <a:pPr>
              <a:buFont typeface="+mj-lt"/>
              <a:buNone/>
            </a:pPr>
            <a:r>
              <a:rPr lang="cs-CZ" dirty="0"/>
              <a:t>    public static </a:t>
            </a:r>
            <a:r>
              <a:rPr lang="cs-CZ" dirty="0" err="1"/>
              <a:t>int</a:t>
            </a:r>
            <a:r>
              <a:rPr lang="cs-CZ" dirty="0"/>
              <a:t> </a:t>
            </a:r>
            <a:r>
              <a:rPr lang="cs-CZ" dirty="0" err="1"/>
              <a:t>Calculation</a:t>
            </a:r>
            <a:r>
              <a:rPr lang="cs-CZ" dirty="0"/>
              <a:t>(</a:t>
            </a:r>
            <a:r>
              <a:rPr lang="cs-CZ" dirty="0" err="1"/>
              <a:t>int</a:t>
            </a:r>
            <a:r>
              <a:rPr lang="cs-CZ" dirty="0"/>
              <a:t> x, </a:t>
            </a:r>
            <a:r>
              <a:rPr lang="cs-CZ" dirty="0" err="1"/>
              <a:t>int</a:t>
            </a:r>
            <a:r>
              <a:rPr lang="cs-CZ" dirty="0"/>
              <a:t> y)  </a:t>
            </a:r>
          </a:p>
          <a:p>
            <a:pPr>
              <a:buFont typeface="+mj-lt"/>
              <a:buNone/>
            </a:pPr>
            <a:r>
              <a:rPr lang="cs-CZ" dirty="0"/>
              <a:t>    {  </a:t>
            </a:r>
          </a:p>
          <a:p>
            <a:pPr>
              <a:buFont typeface="+mj-lt"/>
              <a:buNone/>
            </a:pPr>
            <a:r>
              <a:rPr lang="cs-CZ" dirty="0"/>
              <a:t>        return x + y;  </a:t>
            </a:r>
          </a:p>
          <a:p>
            <a:pPr>
              <a:buFont typeface="+mj-lt"/>
              <a:buNone/>
            </a:pPr>
            <a:r>
              <a:rPr lang="cs-CZ" dirty="0"/>
              <a:t>    }  </a:t>
            </a:r>
          </a:p>
          <a:p>
            <a:pPr>
              <a:buFont typeface="+mj-lt"/>
              <a:buNone/>
            </a:pPr>
            <a:r>
              <a:rPr lang="cs-CZ" dirty="0"/>
              <a:t>}  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04A2B-021E-414E-AE15-7211829DC16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4115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Jedná se o parametry, které ukazují na umístění adresy proměnných, nikoli na jejich skutečné hodnoty. Deklarují se pomocí klíčového slova '</a:t>
            </a:r>
            <a:r>
              <a:rPr lang="cs-CZ" dirty="0" err="1"/>
              <a:t>ref</a:t>
            </a:r>
            <a:r>
              <a:rPr lang="cs-CZ" dirty="0"/>
              <a:t>'. Je třeba poznamenat, že klíčové slovo </a:t>
            </a:r>
            <a:r>
              <a:rPr lang="cs-CZ" dirty="0" err="1"/>
              <a:t>ref</a:t>
            </a:r>
            <a:r>
              <a:rPr lang="cs-CZ" dirty="0"/>
              <a:t> musí být uvedeno jak při deklaraci funkce, tak při její implementaci, jako v následujícím úryvku kódu. Ve výše uvedeném úryvku jsou hodnoty a </a:t>
            </a:r>
            <a:r>
              <a:rPr lang="cs-CZ" dirty="0" err="1"/>
              <a:t>a</a:t>
            </a:r>
            <a:r>
              <a:rPr lang="cs-CZ" dirty="0"/>
              <a:t> b v hlavní metodě 20 a 50, poté voláme metodu výpočtu a hodnoty parametrů předáváme jako referenční typ. Tyto hodnoty přejdou do metody Výpočet spolu s referenčními parametry a hodnoty se změní na 80 a 20. Zde proměnné a </a:t>
            </a:r>
            <a:r>
              <a:rPr lang="cs-CZ" dirty="0" err="1"/>
              <a:t>a</a:t>
            </a:r>
            <a:r>
              <a:rPr lang="cs-CZ" dirty="0"/>
              <a:t> b &amp; x a y ukazují na stejná adresní místa. Hodnoty se tedy změní a výsledkem bude 100, protože nyní se hodnoty a </a:t>
            </a:r>
            <a:r>
              <a:rPr lang="cs-CZ" dirty="0" err="1"/>
              <a:t>a</a:t>
            </a:r>
            <a:r>
              <a:rPr lang="cs-CZ" dirty="0"/>
              <a:t> b změní na 80 a 20.</a:t>
            </a:r>
          </a:p>
          <a:p>
            <a:endParaRPr lang="cs-CZ" dirty="0"/>
          </a:p>
          <a:p>
            <a:pPr marL="0" indent="0">
              <a:buFont typeface="+mj-lt"/>
              <a:buNone/>
            </a:pPr>
            <a:endParaRPr lang="cs-CZ" dirty="0"/>
          </a:p>
          <a:p>
            <a:pPr>
              <a:buFont typeface="+mj-lt"/>
              <a:buNone/>
            </a:pPr>
            <a:r>
              <a:rPr lang="cs-CZ" dirty="0" err="1"/>
              <a:t>using</a:t>
            </a:r>
            <a:r>
              <a:rPr lang="cs-CZ" dirty="0"/>
              <a:t> </a:t>
            </a:r>
            <a:r>
              <a:rPr lang="cs-CZ" dirty="0" err="1"/>
              <a:t>System</a:t>
            </a:r>
            <a:r>
              <a:rPr lang="cs-CZ" dirty="0"/>
              <a:t>;  </a:t>
            </a:r>
          </a:p>
          <a:p>
            <a:pPr>
              <a:buFont typeface="+mj-lt"/>
              <a:buNone/>
            </a:pPr>
            <a:r>
              <a:rPr lang="cs-CZ" dirty="0" err="1"/>
              <a:t>class</a:t>
            </a:r>
            <a:r>
              <a:rPr lang="cs-CZ" dirty="0"/>
              <a:t> Program  </a:t>
            </a:r>
          </a:p>
          <a:p>
            <a:pPr>
              <a:buFont typeface="+mj-lt"/>
              <a:buNone/>
            </a:pPr>
            <a:r>
              <a:rPr lang="cs-CZ" dirty="0"/>
              <a:t>{  </a:t>
            </a:r>
          </a:p>
          <a:p>
            <a:pPr>
              <a:buFont typeface="+mj-lt"/>
              <a:buNone/>
            </a:pPr>
            <a:r>
              <a:rPr lang="cs-CZ" dirty="0"/>
              <a:t>    public static </a:t>
            </a:r>
            <a:r>
              <a:rPr lang="cs-CZ" dirty="0" err="1"/>
              <a:t>void</a:t>
            </a:r>
            <a:r>
              <a:rPr lang="cs-CZ" dirty="0"/>
              <a:t> </a:t>
            </a:r>
            <a:r>
              <a:rPr lang="cs-CZ" dirty="0" err="1"/>
              <a:t>Main</a:t>
            </a:r>
            <a:r>
              <a:rPr lang="cs-CZ" dirty="0"/>
              <a:t>(</a:t>
            </a:r>
            <a:r>
              <a:rPr lang="cs-CZ" dirty="0" err="1"/>
              <a:t>string</a:t>
            </a:r>
            <a:r>
              <a:rPr lang="cs-CZ" dirty="0"/>
              <a:t>[] </a:t>
            </a:r>
            <a:r>
              <a:rPr lang="cs-CZ" dirty="0" err="1"/>
              <a:t>args</a:t>
            </a:r>
            <a:r>
              <a:rPr lang="cs-CZ" dirty="0"/>
              <a:t>)  </a:t>
            </a:r>
          </a:p>
          <a:p>
            <a:pPr>
              <a:buFont typeface="+mj-lt"/>
              <a:buNone/>
            </a:pPr>
            <a:r>
              <a:rPr lang="cs-CZ" dirty="0"/>
              <a:t>    {  </a:t>
            </a:r>
          </a:p>
          <a:p>
            <a:pPr>
              <a:buFont typeface="+mj-lt"/>
              <a:buNone/>
            </a:pPr>
            <a:r>
              <a:rPr lang="cs-CZ" dirty="0"/>
              <a:t>        var a = 20;  </a:t>
            </a:r>
          </a:p>
          <a:p>
            <a:pPr>
              <a:buFont typeface="+mj-lt"/>
              <a:buNone/>
            </a:pPr>
            <a:r>
              <a:rPr lang="cs-CZ" dirty="0"/>
              <a:t>        var b = 50;  </a:t>
            </a:r>
          </a:p>
          <a:p>
            <a:pPr>
              <a:buFont typeface="+mj-lt"/>
              <a:buNone/>
            </a:pPr>
            <a:r>
              <a:rPr lang="cs-CZ" dirty="0"/>
              <a:t>        </a:t>
            </a:r>
            <a:r>
              <a:rPr lang="cs-CZ" dirty="0" err="1"/>
              <a:t>Calculation</a:t>
            </a:r>
            <a:r>
              <a:rPr lang="cs-CZ" dirty="0"/>
              <a:t>(</a:t>
            </a:r>
            <a:r>
              <a:rPr lang="cs-CZ" dirty="0" err="1"/>
              <a:t>ref</a:t>
            </a:r>
            <a:r>
              <a:rPr lang="cs-CZ" dirty="0"/>
              <a:t> a, </a:t>
            </a:r>
            <a:r>
              <a:rPr lang="cs-CZ" dirty="0" err="1"/>
              <a:t>ref</a:t>
            </a:r>
            <a:r>
              <a:rPr lang="cs-CZ" dirty="0"/>
              <a:t> b);  </a:t>
            </a:r>
          </a:p>
          <a:p>
            <a:pPr>
              <a:buFont typeface="+mj-lt"/>
              <a:buNone/>
            </a:pPr>
            <a:r>
              <a:rPr lang="cs-CZ" dirty="0"/>
              <a:t>        </a:t>
            </a:r>
            <a:r>
              <a:rPr lang="cs-CZ" dirty="0" err="1"/>
              <a:t>Console.WriteLine</a:t>
            </a:r>
            <a:r>
              <a:rPr lang="cs-CZ" dirty="0"/>
              <a:t>(a + b);  </a:t>
            </a:r>
          </a:p>
          <a:p>
            <a:pPr>
              <a:buFont typeface="+mj-lt"/>
              <a:buNone/>
            </a:pPr>
            <a:r>
              <a:rPr lang="cs-CZ" dirty="0"/>
              <a:t>    }  </a:t>
            </a:r>
          </a:p>
          <a:p>
            <a:pPr>
              <a:buFont typeface="+mj-lt"/>
              <a:buNone/>
            </a:pPr>
            <a:r>
              <a:rPr lang="cs-CZ" dirty="0"/>
              <a:t>    public static </a:t>
            </a:r>
            <a:r>
              <a:rPr lang="cs-CZ" dirty="0" err="1"/>
              <a:t>void</a:t>
            </a:r>
            <a:r>
              <a:rPr lang="cs-CZ" dirty="0"/>
              <a:t> </a:t>
            </a:r>
            <a:r>
              <a:rPr lang="cs-CZ" dirty="0" err="1"/>
              <a:t>Calculation</a:t>
            </a:r>
            <a:r>
              <a:rPr lang="cs-CZ" dirty="0"/>
              <a:t>(</a:t>
            </a:r>
            <a:r>
              <a:rPr lang="cs-CZ" dirty="0" err="1"/>
              <a:t>ref</a:t>
            </a:r>
            <a:r>
              <a:rPr lang="cs-CZ" dirty="0"/>
              <a:t> </a:t>
            </a:r>
            <a:r>
              <a:rPr lang="cs-CZ" dirty="0" err="1"/>
              <a:t>int</a:t>
            </a:r>
            <a:r>
              <a:rPr lang="cs-CZ" dirty="0"/>
              <a:t> x, </a:t>
            </a:r>
            <a:r>
              <a:rPr lang="cs-CZ" dirty="0" err="1"/>
              <a:t>ref</a:t>
            </a:r>
            <a:r>
              <a:rPr lang="cs-CZ" dirty="0"/>
              <a:t> </a:t>
            </a:r>
            <a:r>
              <a:rPr lang="cs-CZ" dirty="0" err="1"/>
              <a:t>int</a:t>
            </a:r>
            <a:r>
              <a:rPr lang="cs-CZ" dirty="0"/>
              <a:t> y)  </a:t>
            </a:r>
          </a:p>
          <a:p>
            <a:pPr>
              <a:buFont typeface="+mj-lt"/>
              <a:buNone/>
            </a:pPr>
            <a:r>
              <a:rPr lang="cs-CZ" dirty="0"/>
              <a:t>    {  </a:t>
            </a:r>
          </a:p>
          <a:p>
            <a:pPr>
              <a:buFont typeface="+mj-lt"/>
              <a:buNone/>
            </a:pPr>
            <a:r>
              <a:rPr lang="cs-CZ" dirty="0"/>
              <a:t>        x = 80;  </a:t>
            </a:r>
          </a:p>
          <a:p>
            <a:pPr>
              <a:buFont typeface="+mj-lt"/>
              <a:buNone/>
            </a:pPr>
            <a:r>
              <a:rPr lang="cs-CZ" dirty="0"/>
              <a:t>        y = 20;  </a:t>
            </a:r>
          </a:p>
          <a:p>
            <a:pPr>
              <a:buFont typeface="+mj-lt"/>
              <a:buNone/>
            </a:pPr>
            <a:r>
              <a:rPr lang="cs-CZ" dirty="0"/>
              <a:t>    }  </a:t>
            </a:r>
          </a:p>
          <a:p>
            <a:pPr>
              <a:buFont typeface="+mj-lt"/>
              <a:buNone/>
            </a:pPr>
            <a:r>
              <a:rPr lang="cs-CZ" dirty="0"/>
              <a:t>}  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04A2B-021E-414E-AE15-7211829DC16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1850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cs-CZ" dirty="0" err="1"/>
              <a:t>using</a:t>
            </a:r>
            <a:r>
              <a:rPr lang="cs-CZ" dirty="0"/>
              <a:t> </a:t>
            </a:r>
            <a:r>
              <a:rPr lang="cs-CZ" dirty="0" err="1"/>
              <a:t>System</a:t>
            </a:r>
            <a:r>
              <a:rPr lang="cs-CZ" dirty="0"/>
              <a:t>;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cs-CZ" dirty="0" err="1"/>
              <a:t>class</a:t>
            </a:r>
            <a:r>
              <a:rPr lang="cs-CZ" dirty="0"/>
              <a:t> Program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cs-CZ" dirty="0"/>
              <a:t>{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cs-CZ" dirty="0"/>
              <a:t>    public static </a:t>
            </a:r>
            <a:r>
              <a:rPr lang="cs-CZ" dirty="0" err="1"/>
              <a:t>void</a:t>
            </a:r>
            <a:r>
              <a:rPr lang="cs-CZ" dirty="0"/>
              <a:t> </a:t>
            </a:r>
            <a:r>
              <a:rPr lang="cs-CZ" dirty="0" err="1"/>
              <a:t>Main</a:t>
            </a:r>
            <a:r>
              <a:rPr lang="cs-CZ" dirty="0"/>
              <a:t>(</a:t>
            </a:r>
            <a:r>
              <a:rPr lang="cs-CZ" dirty="0" err="1"/>
              <a:t>string</a:t>
            </a:r>
            <a:r>
              <a:rPr lang="cs-CZ" dirty="0"/>
              <a:t>[] </a:t>
            </a:r>
            <a:r>
              <a:rPr lang="cs-CZ" dirty="0" err="1"/>
              <a:t>args</a:t>
            </a:r>
            <a:r>
              <a:rPr lang="cs-CZ" dirty="0"/>
              <a:t>)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cs-CZ" dirty="0"/>
              <a:t>    {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cs-CZ" dirty="0"/>
              <a:t>        var a = </a:t>
            </a:r>
            <a:r>
              <a:rPr lang="cs-CZ" dirty="0" err="1"/>
              <a:t>new</a:t>
            </a:r>
            <a:r>
              <a:rPr lang="cs-CZ" dirty="0"/>
              <a:t> </a:t>
            </a:r>
            <a:r>
              <a:rPr lang="cs-CZ" dirty="0" err="1"/>
              <a:t>int</a:t>
            </a:r>
            <a:r>
              <a:rPr lang="cs-CZ" dirty="0"/>
              <a:t>[4];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cs-CZ" dirty="0"/>
              <a:t>        a[0] = 10;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cs-CZ" dirty="0"/>
              <a:t>        a[1] = 20;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cs-CZ" dirty="0"/>
              <a:t>        a[2] = 30;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cs-CZ" dirty="0"/>
              <a:t>        a[3] = 40;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cs-CZ" dirty="0"/>
              <a:t>        </a:t>
            </a:r>
            <a:r>
              <a:rPr lang="cs-CZ" dirty="0" err="1"/>
              <a:t>ArrayMethod</a:t>
            </a:r>
            <a:r>
              <a:rPr lang="cs-CZ" dirty="0"/>
              <a:t>(a);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cs-CZ" dirty="0"/>
              <a:t>    }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cs-CZ" dirty="0"/>
              <a:t>    public static </a:t>
            </a:r>
            <a:r>
              <a:rPr lang="cs-CZ" dirty="0" err="1"/>
              <a:t>void</a:t>
            </a:r>
            <a:r>
              <a:rPr lang="cs-CZ" dirty="0"/>
              <a:t> </a:t>
            </a:r>
            <a:r>
              <a:rPr lang="cs-CZ" dirty="0" err="1"/>
              <a:t>ArrayMethod</a:t>
            </a:r>
            <a:r>
              <a:rPr lang="cs-CZ" dirty="0"/>
              <a:t>(</a:t>
            </a:r>
            <a:r>
              <a:rPr lang="cs-CZ" dirty="0" err="1"/>
              <a:t>int</a:t>
            </a:r>
            <a:r>
              <a:rPr lang="cs-CZ" dirty="0"/>
              <a:t>[] </a:t>
            </a:r>
            <a:r>
              <a:rPr lang="cs-CZ" dirty="0" err="1"/>
              <a:t>arr</a:t>
            </a:r>
            <a:r>
              <a:rPr lang="cs-CZ" dirty="0"/>
              <a:t>)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cs-CZ" dirty="0"/>
              <a:t>    {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cs-CZ" dirty="0"/>
              <a:t>        </a:t>
            </a:r>
            <a:r>
              <a:rPr lang="cs-CZ" dirty="0" err="1"/>
              <a:t>Console.WriteLine</a:t>
            </a:r>
            <a:r>
              <a:rPr lang="cs-CZ" dirty="0"/>
              <a:t>($„Jednotlivé prvky v poli: {</a:t>
            </a:r>
            <a:r>
              <a:rPr lang="cs-CZ" dirty="0" err="1"/>
              <a:t>arr.Length</a:t>
            </a:r>
            <a:r>
              <a:rPr lang="cs-CZ" dirty="0"/>
              <a:t>}");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cs-CZ" dirty="0"/>
              <a:t>        </a:t>
            </a:r>
            <a:r>
              <a:rPr lang="cs-CZ" dirty="0" err="1"/>
              <a:t>foreach</a:t>
            </a:r>
            <a:r>
              <a:rPr lang="cs-CZ" dirty="0"/>
              <a:t> (var i in </a:t>
            </a:r>
            <a:r>
              <a:rPr lang="cs-CZ" dirty="0" err="1"/>
              <a:t>arr</a:t>
            </a:r>
            <a:r>
              <a:rPr lang="cs-CZ" dirty="0"/>
              <a:t>)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cs-CZ" dirty="0"/>
              <a:t>        {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cs-CZ" dirty="0"/>
              <a:t>            </a:t>
            </a:r>
            <a:r>
              <a:rPr lang="cs-CZ" dirty="0" err="1"/>
              <a:t>Console.WriteLine</a:t>
            </a:r>
            <a:r>
              <a:rPr lang="cs-CZ" dirty="0"/>
              <a:t>(i);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cs-CZ" dirty="0"/>
              <a:t>        }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cs-CZ" dirty="0"/>
              <a:t>    }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cs-CZ" dirty="0"/>
              <a:t>}  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04A2B-021E-414E-AE15-7211829DC16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8303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None/>
            </a:pPr>
            <a:r>
              <a:rPr lang="cs-CZ" dirty="0" err="1"/>
              <a:t>using</a:t>
            </a:r>
            <a:r>
              <a:rPr lang="cs-CZ" dirty="0"/>
              <a:t> </a:t>
            </a:r>
            <a:r>
              <a:rPr lang="cs-CZ" dirty="0" err="1"/>
              <a:t>System</a:t>
            </a:r>
            <a:r>
              <a:rPr lang="cs-CZ" dirty="0"/>
              <a:t>;  </a:t>
            </a:r>
          </a:p>
          <a:p>
            <a:pPr>
              <a:buFont typeface="+mj-lt"/>
              <a:buNone/>
            </a:pPr>
            <a:r>
              <a:rPr lang="cs-CZ" dirty="0" err="1"/>
              <a:t>class</a:t>
            </a:r>
            <a:r>
              <a:rPr lang="cs-CZ" dirty="0"/>
              <a:t> Program  </a:t>
            </a:r>
          </a:p>
          <a:p>
            <a:pPr>
              <a:buFont typeface="+mj-lt"/>
              <a:buNone/>
            </a:pPr>
            <a:r>
              <a:rPr lang="cs-CZ" dirty="0"/>
              <a:t>{  </a:t>
            </a:r>
          </a:p>
          <a:p>
            <a:pPr>
              <a:buFont typeface="+mj-lt"/>
              <a:buNone/>
            </a:pPr>
            <a:r>
              <a:rPr lang="cs-CZ" dirty="0"/>
              <a:t>    public static </a:t>
            </a:r>
            <a:r>
              <a:rPr lang="cs-CZ" dirty="0" err="1"/>
              <a:t>void</a:t>
            </a:r>
            <a:r>
              <a:rPr lang="cs-CZ" dirty="0"/>
              <a:t> </a:t>
            </a:r>
            <a:r>
              <a:rPr lang="cs-CZ" dirty="0" err="1"/>
              <a:t>Main</a:t>
            </a:r>
            <a:r>
              <a:rPr lang="cs-CZ" dirty="0"/>
              <a:t>(</a:t>
            </a:r>
            <a:r>
              <a:rPr lang="cs-CZ" dirty="0" err="1"/>
              <a:t>string</a:t>
            </a:r>
            <a:r>
              <a:rPr lang="cs-CZ" dirty="0"/>
              <a:t>[] </a:t>
            </a:r>
            <a:r>
              <a:rPr lang="cs-CZ" dirty="0" err="1"/>
              <a:t>args</a:t>
            </a:r>
            <a:r>
              <a:rPr lang="cs-CZ" dirty="0"/>
              <a:t>)  </a:t>
            </a:r>
          </a:p>
          <a:p>
            <a:pPr>
              <a:buFont typeface="+mj-lt"/>
              <a:buNone/>
            </a:pPr>
            <a:r>
              <a:rPr lang="cs-CZ" dirty="0"/>
              <a:t>    {  </a:t>
            </a:r>
          </a:p>
          <a:p>
            <a:pPr>
              <a:buFont typeface="+mj-lt"/>
              <a:buNone/>
            </a:pPr>
            <a:r>
              <a:rPr lang="cs-CZ" dirty="0"/>
              <a:t>        </a:t>
            </a:r>
            <a:r>
              <a:rPr lang="cs-CZ" dirty="0" err="1"/>
              <a:t>int</a:t>
            </a:r>
            <a:r>
              <a:rPr lang="cs-CZ" dirty="0"/>
              <a:t> a, b, c, d;  </a:t>
            </a:r>
          </a:p>
          <a:p>
            <a:pPr>
              <a:buFont typeface="+mj-lt"/>
              <a:buNone/>
            </a:pPr>
            <a:r>
              <a:rPr lang="cs-CZ" dirty="0"/>
              <a:t>        </a:t>
            </a:r>
            <a:r>
              <a:rPr lang="cs-CZ" dirty="0" err="1"/>
              <a:t>Calculator</a:t>
            </a:r>
            <a:r>
              <a:rPr lang="cs-CZ" dirty="0"/>
              <a:t>(80, 40, out a, out b, out c, out d);  </a:t>
            </a:r>
          </a:p>
          <a:p>
            <a:pPr>
              <a:buFont typeface="+mj-lt"/>
              <a:buNone/>
            </a:pPr>
            <a:r>
              <a:rPr lang="cs-CZ" dirty="0"/>
              <a:t>        </a:t>
            </a:r>
            <a:r>
              <a:rPr lang="cs-CZ" dirty="0" err="1"/>
              <a:t>Console.WriteLine</a:t>
            </a:r>
            <a:r>
              <a:rPr lang="cs-CZ" dirty="0"/>
              <a:t>($"</a:t>
            </a:r>
            <a:r>
              <a:rPr lang="cs-CZ" dirty="0" err="1"/>
              <a:t>The</a:t>
            </a:r>
            <a:r>
              <a:rPr lang="cs-CZ" dirty="0"/>
              <a:t> Sum </a:t>
            </a:r>
            <a:r>
              <a:rPr lang="cs-CZ" dirty="0" err="1"/>
              <a:t>is</a:t>
            </a:r>
            <a:r>
              <a:rPr lang="cs-CZ" dirty="0"/>
              <a:t> : {a}");  </a:t>
            </a:r>
          </a:p>
          <a:p>
            <a:pPr>
              <a:buFont typeface="+mj-lt"/>
              <a:buNone/>
            </a:pPr>
            <a:r>
              <a:rPr lang="cs-CZ" dirty="0"/>
              <a:t>        </a:t>
            </a:r>
            <a:r>
              <a:rPr lang="cs-CZ" dirty="0" err="1"/>
              <a:t>Console.WriteLine</a:t>
            </a:r>
            <a:r>
              <a:rPr lang="cs-CZ" dirty="0"/>
              <a:t>($"</a:t>
            </a:r>
            <a:r>
              <a:rPr lang="cs-CZ" dirty="0" err="1"/>
              <a:t>The</a:t>
            </a:r>
            <a:r>
              <a:rPr lang="cs-CZ" dirty="0"/>
              <a:t> </a:t>
            </a:r>
            <a:r>
              <a:rPr lang="cs-CZ" dirty="0" err="1"/>
              <a:t>Product</a:t>
            </a:r>
            <a:r>
              <a:rPr lang="cs-CZ" dirty="0"/>
              <a:t> </a:t>
            </a:r>
            <a:r>
              <a:rPr lang="cs-CZ" dirty="0" err="1"/>
              <a:t>is</a:t>
            </a:r>
            <a:r>
              <a:rPr lang="cs-CZ" dirty="0"/>
              <a:t> : {b}");  </a:t>
            </a:r>
          </a:p>
          <a:p>
            <a:pPr>
              <a:buFont typeface="+mj-lt"/>
              <a:buNone/>
            </a:pPr>
            <a:r>
              <a:rPr lang="cs-CZ" dirty="0"/>
              <a:t>        </a:t>
            </a:r>
            <a:r>
              <a:rPr lang="cs-CZ" dirty="0" err="1"/>
              <a:t>Console.WriteLine</a:t>
            </a:r>
            <a:r>
              <a:rPr lang="cs-CZ" dirty="0"/>
              <a:t>($"</a:t>
            </a:r>
            <a:r>
              <a:rPr lang="cs-CZ" dirty="0" err="1"/>
              <a:t>The</a:t>
            </a:r>
            <a:r>
              <a:rPr lang="cs-CZ" dirty="0"/>
              <a:t> </a:t>
            </a:r>
            <a:r>
              <a:rPr lang="cs-CZ" dirty="0" err="1"/>
              <a:t>Division</a:t>
            </a:r>
            <a:r>
              <a:rPr lang="cs-CZ" dirty="0"/>
              <a:t> </a:t>
            </a:r>
            <a:r>
              <a:rPr lang="cs-CZ" dirty="0" err="1"/>
              <a:t>is</a:t>
            </a:r>
            <a:r>
              <a:rPr lang="cs-CZ" dirty="0"/>
              <a:t> : {c}");  </a:t>
            </a:r>
          </a:p>
          <a:p>
            <a:pPr>
              <a:buFont typeface="+mj-lt"/>
              <a:buNone/>
            </a:pPr>
            <a:r>
              <a:rPr lang="cs-CZ" dirty="0"/>
              <a:t>        </a:t>
            </a:r>
            <a:r>
              <a:rPr lang="cs-CZ" dirty="0" err="1"/>
              <a:t>Console.WriteLine</a:t>
            </a:r>
            <a:r>
              <a:rPr lang="cs-CZ" dirty="0"/>
              <a:t>($"</a:t>
            </a:r>
            <a:r>
              <a:rPr lang="cs-CZ" dirty="0" err="1"/>
              <a:t>The</a:t>
            </a:r>
            <a:r>
              <a:rPr lang="cs-CZ" dirty="0"/>
              <a:t> </a:t>
            </a:r>
            <a:r>
              <a:rPr lang="cs-CZ" dirty="0" err="1"/>
              <a:t>Subtract</a:t>
            </a:r>
            <a:r>
              <a:rPr lang="cs-CZ" dirty="0"/>
              <a:t> </a:t>
            </a:r>
            <a:r>
              <a:rPr lang="cs-CZ" dirty="0" err="1"/>
              <a:t>is</a:t>
            </a:r>
            <a:r>
              <a:rPr lang="cs-CZ" dirty="0"/>
              <a:t> : {d}");  </a:t>
            </a:r>
          </a:p>
          <a:p>
            <a:pPr>
              <a:buFont typeface="+mj-lt"/>
              <a:buNone/>
            </a:pPr>
            <a:r>
              <a:rPr lang="cs-CZ" dirty="0"/>
              <a:t>    }  </a:t>
            </a:r>
          </a:p>
          <a:p>
            <a:pPr>
              <a:buFont typeface="+mj-lt"/>
              <a:buNone/>
            </a:pPr>
            <a:r>
              <a:rPr lang="cs-CZ" dirty="0"/>
              <a:t>    public static </a:t>
            </a:r>
            <a:r>
              <a:rPr lang="cs-CZ" dirty="0" err="1"/>
              <a:t>void</a:t>
            </a:r>
            <a:r>
              <a:rPr lang="cs-CZ" dirty="0"/>
              <a:t> </a:t>
            </a:r>
            <a:r>
              <a:rPr lang="cs-CZ" dirty="0" err="1"/>
              <a:t>Calculator</a:t>
            </a:r>
            <a:r>
              <a:rPr lang="cs-CZ" dirty="0"/>
              <a:t>(</a:t>
            </a:r>
            <a:r>
              <a:rPr lang="cs-CZ" dirty="0" err="1"/>
              <a:t>int</a:t>
            </a:r>
            <a:r>
              <a:rPr lang="cs-CZ" dirty="0"/>
              <a:t> x, </a:t>
            </a:r>
            <a:r>
              <a:rPr lang="cs-CZ" dirty="0" err="1"/>
              <a:t>int</a:t>
            </a:r>
            <a:r>
              <a:rPr lang="cs-CZ" dirty="0"/>
              <a:t> y, out </a:t>
            </a:r>
            <a:r>
              <a:rPr lang="cs-CZ" dirty="0" err="1"/>
              <a:t>int</a:t>
            </a:r>
            <a:r>
              <a:rPr lang="cs-CZ" dirty="0"/>
              <a:t> sum, out </a:t>
            </a:r>
            <a:r>
              <a:rPr lang="cs-CZ" dirty="0" err="1"/>
              <a:t>int</a:t>
            </a:r>
            <a:r>
              <a:rPr lang="cs-CZ" dirty="0"/>
              <a:t> </a:t>
            </a:r>
            <a:r>
              <a:rPr lang="cs-CZ" dirty="0" err="1"/>
              <a:t>product</a:t>
            </a:r>
            <a:r>
              <a:rPr lang="cs-CZ" dirty="0"/>
              <a:t>, out </a:t>
            </a:r>
            <a:r>
              <a:rPr lang="cs-CZ" dirty="0" err="1"/>
              <a:t>int</a:t>
            </a:r>
            <a:r>
              <a:rPr lang="cs-CZ" dirty="0"/>
              <a:t> </a:t>
            </a:r>
            <a:r>
              <a:rPr lang="cs-CZ" dirty="0" err="1"/>
              <a:t>division</a:t>
            </a:r>
            <a:r>
              <a:rPr lang="cs-CZ" dirty="0"/>
              <a:t>, out </a:t>
            </a:r>
            <a:r>
              <a:rPr lang="cs-CZ" dirty="0" err="1"/>
              <a:t>int</a:t>
            </a:r>
            <a:r>
              <a:rPr lang="cs-CZ" dirty="0"/>
              <a:t> </a:t>
            </a:r>
            <a:r>
              <a:rPr lang="cs-CZ" dirty="0" err="1"/>
              <a:t>subtract</a:t>
            </a:r>
            <a:r>
              <a:rPr lang="cs-CZ" dirty="0"/>
              <a:t>)  </a:t>
            </a:r>
          </a:p>
          <a:p>
            <a:pPr>
              <a:buFont typeface="+mj-lt"/>
              <a:buNone/>
            </a:pPr>
            <a:r>
              <a:rPr lang="cs-CZ" dirty="0"/>
              <a:t>    {  </a:t>
            </a:r>
          </a:p>
          <a:p>
            <a:pPr>
              <a:buFont typeface="+mj-lt"/>
              <a:buNone/>
            </a:pPr>
            <a:r>
              <a:rPr lang="cs-CZ" dirty="0"/>
              <a:t>        sum = x + y;  </a:t>
            </a:r>
          </a:p>
          <a:p>
            <a:pPr>
              <a:buFont typeface="+mj-lt"/>
              <a:buNone/>
            </a:pPr>
            <a:r>
              <a:rPr lang="cs-CZ" dirty="0"/>
              <a:t>        </a:t>
            </a:r>
            <a:r>
              <a:rPr lang="cs-CZ" dirty="0" err="1"/>
              <a:t>product</a:t>
            </a:r>
            <a:r>
              <a:rPr lang="cs-CZ" dirty="0"/>
              <a:t> = x * y;  </a:t>
            </a:r>
          </a:p>
          <a:p>
            <a:pPr>
              <a:buFont typeface="+mj-lt"/>
              <a:buNone/>
            </a:pPr>
            <a:r>
              <a:rPr lang="cs-CZ" dirty="0"/>
              <a:t>        </a:t>
            </a:r>
            <a:r>
              <a:rPr lang="cs-CZ" dirty="0" err="1"/>
              <a:t>division</a:t>
            </a:r>
            <a:r>
              <a:rPr lang="cs-CZ" dirty="0"/>
              <a:t> = x / y;  </a:t>
            </a:r>
          </a:p>
          <a:p>
            <a:pPr>
              <a:buFont typeface="+mj-lt"/>
              <a:buNone/>
            </a:pPr>
            <a:r>
              <a:rPr lang="cs-CZ" dirty="0"/>
              <a:t>        </a:t>
            </a:r>
            <a:r>
              <a:rPr lang="cs-CZ" dirty="0" err="1"/>
              <a:t>subtract</a:t>
            </a:r>
            <a:r>
              <a:rPr lang="cs-CZ" dirty="0"/>
              <a:t> = x - y;  </a:t>
            </a:r>
          </a:p>
          <a:p>
            <a:pPr>
              <a:buFont typeface="+mj-lt"/>
              <a:buNone/>
            </a:pPr>
            <a:r>
              <a:rPr lang="cs-CZ" dirty="0"/>
              <a:t>    }  </a:t>
            </a:r>
          </a:p>
          <a:p>
            <a:pPr>
              <a:buFont typeface="+mj-lt"/>
              <a:buNone/>
            </a:pPr>
            <a:r>
              <a:rPr lang="cs-CZ" dirty="0"/>
              <a:t>}  </a:t>
            </a:r>
          </a:p>
          <a:p>
            <a:pPr marL="0" indent="0">
              <a:buFont typeface="+mj-lt"/>
              <a:buNone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04A2B-021E-414E-AE15-7211829DC16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6929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None/>
            </a:pPr>
            <a:r>
              <a:rPr lang="cs-CZ" dirty="0" err="1"/>
              <a:t>using</a:t>
            </a:r>
            <a:r>
              <a:rPr lang="cs-CZ" dirty="0"/>
              <a:t> </a:t>
            </a:r>
            <a:r>
              <a:rPr lang="cs-CZ" dirty="0" err="1"/>
              <a:t>System</a:t>
            </a:r>
            <a:r>
              <a:rPr lang="cs-CZ" dirty="0"/>
              <a:t>;  </a:t>
            </a:r>
          </a:p>
          <a:p>
            <a:pPr>
              <a:buFont typeface="+mj-lt"/>
              <a:buNone/>
            </a:pPr>
            <a:r>
              <a:rPr lang="cs-CZ" dirty="0" err="1"/>
              <a:t>class</a:t>
            </a:r>
            <a:r>
              <a:rPr lang="cs-CZ" dirty="0"/>
              <a:t> Program  </a:t>
            </a:r>
          </a:p>
          <a:p>
            <a:pPr>
              <a:buFont typeface="+mj-lt"/>
              <a:buNone/>
            </a:pPr>
            <a:r>
              <a:rPr lang="cs-CZ" dirty="0"/>
              <a:t>{  </a:t>
            </a:r>
          </a:p>
          <a:p>
            <a:pPr>
              <a:buFont typeface="+mj-lt"/>
              <a:buNone/>
            </a:pPr>
            <a:r>
              <a:rPr lang="cs-CZ" dirty="0"/>
              <a:t>    public static </a:t>
            </a:r>
            <a:r>
              <a:rPr lang="cs-CZ" dirty="0" err="1"/>
              <a:t>void</a:t>
            </a:r>
            <a:r>
              <a:rPr lang="cs-CZ" dirty="0"/>
              <a:t> </a:t>
            </a:r>
            <a:r>
              <a:rPr lang="cs-CZ" dirty="0" err="1"/>
              <a:t>Main</a:t>
            </a:r>
            <a:r>
              <a:rPr lang="cs-CZ" dirty="0"/>
              <a:t>(</a:t>
            </a:r>
            <a:r>
              <a:rPr lang="cs-CZ" dirty="0" err="1"/>
              <a:t>string</a:t>
            </a:r>
            <a:r>
              <a:rPr lang="cs-CZ" dirty="0"/>
              <a:t>[] </a:t>
            </a:r>
            <a:r>
              <a:rPr lang="cs-CZ" dirty="0" err="1"/>
              <a:t>args</a:t>
            </a:r>
            <a:r>
              <a:rPr lang="cs-CZ" dirty="0"/>
              <a:t>)  </a:t>
            </a:r>
          </a:p>
          <a:p>
            <a:pPr>
              <a:buFont typeface="+mj-lt"/>
              <a:buNone/>
            </a:pPr>
            <a:r>
              <a:rPr lang="cs-CZ" dirty="0"/>
              <a:t>    {  </a:t>
            </a:r>
          </a:p>
          <a:p>
            <a:pPr>
              <a:buFont typeface="+mj-lt"/>
              <a:buNone/>
            </a:pPr>
            <a:r>
              <a:rPr lang="cs-CZ" dirty="0"/>
              <a:t>        var a = </a:t>
            </a:r>
            <a:r>
              <a:rPr lang="cs-CZ" dirty="0" err="1"/>
              <a:t>new</a:t>
            </a:r>
            <a:r>
              <a:rPr lang="cs-CZ" dirty="0"/>
              <a:t> </a:t>
            </a:r>
            <a:r>
              <a:rPr lang="cs-CZ" dirty="0" err="1"/>
              <a:t>int</a:t>
            </a:r>
            <a:r>
              <a:rPr lang="cs-CZ" dirty="0"/>
              <a:t>[4];  </a:t>
            </a:r>
          </a:p>
          <a:p>
            <a:pPr>
              <a:buFont typeface="+mj-lt"/>
              <a:buNone/>
            </a:pPr>
            <a:r>
              <a:rPr lang="cs-CZ" dirty="0"/>
              <a:t>        a[0] = 10;  </a:t>
            </a:r>
          </a:p>
          <a:p>
            <a:pPr>
              <a:buFont typeface="+mj-lt"/>
              <a:buNone/>
            </a:pPr>
            <a:r>
              <a:rPr lang="cs-CZ" dirty="0"/>
              <a:t>        a[1] = 20;  </a:t>
            </a:r>
          </a:p>
          <a:p>
            <a:pPr>
              <a:buFont typeface="+mj-lt"/>
              <a:buNone/>
            </a:pPr>
            <a:r>
              <a:rPr lang="cs-CZ" dirty="0"/>
              <a:t>        a[2] = 30;  </a:t>
            </a:r>
          </a:p>
          <a:p>
            <a:pPr>
              <a:buFont typeface="+mj-lt"/>
              <a:buNone/>
            </a:pPr>
            <a:r>
              <a:rPr lang="cs-CZ" dirty="0"/>
              <a:t>        a[3] = 40;  </a:t>
            </a:r>
          </a:p>
          <a:p>
            <a:pPr>
              <a:buFont typeface="+mj-lt"/>
              <a:buNone/>
            </a:pPr>
            <a:r>
              <a:rPr lang="cs-CZ" dirty="0"/>
              <a:t>        </a:t>
            </a:r>
            <a:r>
              <a:rPr lang="cs-CZ" dirty="0" err="1"/>
              <a:t>ArrayMethod</a:t>
            </a:r>
            <a:r>
              <a:rPr lang="cs-CZ" dirty="0"/>
              <a:t>();  </a:t>
            </a:r>
          </a:p>
          <a:p>
            <a:pPr>
              <a:buFont typeface="+mj-lt"/>
              <a:buNone/>
            </a:pPr>
            <a:r>
              <a:rPr lang="cs-CZ" dirty="0"/>
              <a:t>    }  </a:t>
            </a:r>
          </a:p>
          <a:p>
            <a:pPr>
              <a:buFont typeface="+mj-lt"/>
              <a:buNone/>
            </a:pPr>
            <a:r>
              <a:rPr lang="cs-CZ" dirty="0"/>
              <a:t>    public static </a:t>
            </a:r>
            <a:r>
              <a:rPr lang="cs-CZ" dirty="0" err="1"/>
              <a:t>void</a:t>
            </a:r>
            <a:r>
              <a:rPr lang="cs-CZ" dirty="0"/>
              <a:t> </a:t>
            </a:r>
            <a:r>
              <a:rPr lang="cs-CZ" dirty="0" err="1"/>
              <a:t>ArrayMethod</a:t>
            </a:r>
            <a:r>
              <a:rPr lang="cs-CZ" dirty="0"/>
              <a:t>(</a:t>
            </a:r>
            <a:r>
              <a:rPr lang="cs-CZ" dirty="0" err="1"/>
              <a:t>params</a:t>
            </a:r>
            <a:r>
              <a:rPr lang="cs-CZ" dirty="0"/>
              <a:t> </a:t>
            </a:r>
            <a:r>
              <a:rPr lang="cs-CZ" dirty="0" err="1"/>
              <a:t>int</a:t>
            </a:r>
            <a:r>
              <a:rPr lang="cs-CZ" dirty="0"/>
              <a:t>[] </a:t>
            </a:r>
            <a:r>
              <a:rPr lang="cs-CZ" dirty="0" err="1"/>
              <a:t>arr</a:t>
            </a:r>
            <a:r>
              <a:rPr lang="cs-CZ" dirty="0"/>
              <a:t>)  </a:t>
            </a:r>
          </a:p>
          <a:p>
            <a:pPr>
              <a:buFont typeface="+mj-lt"/>
              <a:buNone/>
            </a:pPr>
            <a:r>
              <a:rPr lang="cs-CZ" dirty="0"/>
              <a:t>    {  </a:t>
            </a:r>
          </a:p>
          <a:p>
            <a:pPr>
              <a:buFont typeface="+mj-lt"/>
              <a:buNone/>
            </a:pPr>
            <a:r>
              <a:rPr lang="cs-CZ" dirty="0"/>
              <a:t>        </a:t>
            </a:r>
            <a:r>
              <a:rPr lang="cs-CZ" dirty="0" err="1"/>
              <a:t>Console.WriteLine</a:t>
            </a:r>
            <a:r>
              <a:rPr lang="cs-CZ" dirty="0"/>
              <a:t>($„Počet Elementů v poli je: {</a:t>
            </a:r>
            <a:r>
              <a:rPr lang="cs-CZ" dirty="0" err="1"/>
              <a:t>arr.Length</a:t>
            </a:r>
            <a:r>
              <a:rPr lang="cs-CZ" dirty="0"/>
              <a:t>}");  </a:t>
            </a:r>
          </a:p>
          <a:p>
            <a:pPr>
              <a:buFont typeface="+mj-lt"/>
              <a:buNone/>
            </a:pPr>
            <a:r>
              <a:rPr lang="cs-CZ" dirty="0"/>
              <a:t>        </a:t>
            </a:r>
            <a:r>
              <a:rPr lang="cs-CZ" dirty="0" err="1"/>
              <a:t>foreach</a:t>
            </a:r>
            <a:r>
              <a:rPr lang="cs-CZ" dirty="0"/>
              <a:t> (var i in </a:t>
            </a:r>
            <a:r>
              <a:rPr lang="cs-CZ" dirty="0" err="1"/>
              <a:t>arr</a:t>
            </a:r>
            <a:r>
              <a:rPr lang="cs-CZ" dirty="0"/>
              <a:t>)  </a:t>
            </a:r>
          </a:p>
          <a:p>
            <a:pPr>
              <a:buFont typeface="+mj-lt"/>
              <a:buNone/>
            </a:pPr>
            <a:r>
              <a:rPr lang="cs-CZ" dirty="0"/>
              <a:t>        {  </a:t>
            </a:r>
          </a:p>
          <a:p>
            <a:pPr>
              <a:buFont typeface="+mj-lt"/>
              <a:buNone/>
            </a:pPr>
            <a:r>
              <a:rPr lang="cs-CZ" dirty="0"/>
              <a:t>            </a:t>
            </a:r>
            <a:r>
              <a:rPr lang="cs-CZ" dirty="0" err="1"/>
              <a:t>Console.WriteLine</a:t>
            </a:r>
            <a:r>
              <a:rPr lang="cs-CZ" dirty="0"/>
              <a:t>(i);  </a:t>
            </a:r>
          </a:p>
          <a:p>
            <a:pPr>
              <a:buFont typeface="+mj-lt"/>
              <a:buNone/>
            </a:pPr>
            <a:r>
              <a:rPr lang="cs-CZ" dirty="0"/>
              <a:t>        }  </a:t>
            </a:r>
          </a:p>
          <a:p>
            <a:pPr>
              <a:buFont typeface="+mj-lt"/>
              <a:buNone/>
            </a:pPr>
            <a:r>
              <a:rPr lang="cs-CZ" dirty="0"/>
              <a:t>    }  </a:t>
            </a:r>
          </a:p>
          <a:p>
            <a:pPr>
              <a:buFont typeface="+mj-lt"/>
              <a:buNone/>
            </a:pPr>
            <a:r>
              <a:rPr lang="cs-CZ" dirty="0"/>
              <a:t>}  </a:t>
            </a:r>
          </a:p>
          <a:p>
            <a:pPr marL="0" indent="0">
              <a:buFont typeface="+mj-lt"/>
              <a:buNone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04A2B-021E-414E-AE15-7211829DC16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9436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8E5D97-39E4-4F2A-AC77-920286366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0BD6AFD-24A1-4D25-B6D8-AA6095D76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CC164D3-FC53-4AEF-86BA-9BAB9C85D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768D-989D-49AC-8FA2-A6555090D082}" type="datetimeFigureOut">
              <a:rPr lang="cs-CZ" smtClean="0"/>
              <a:t>05.12.2021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348CBC1-FE51-4C78-A8AB-9AD35B73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9BFEDBC-D672-4503-8B81-3270BBF5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D84B-AC64-48EC-9242-9F7AE1375D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7140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1AD844-D467-4DCC-B017-A4AC4386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67EDE27-93DA-45D8-A0A0-5E7EB342A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5A96F2C-080B-4E19-BA15-79867819F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768D-989D-49AC-8FA2-A6555090D082}" type="datetimeFigureOut">
              <a:rPr lang="cs-CZ" smtClean="0"/>
              <a:t>05.12.2021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4CEB7D3-DC87-414D-A6F5-1D9BDAD8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33FBCCC-6FC0-481A-B813-2437C900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D84B-AC64-48EC-9242-9F7AE1375D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4121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595590DE-6E97-40D9-9D00-8CF67EE54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A0370E8-E00C-453F-A9B7-4B8961F8A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5184219-7155-4137-A4FA-B00B812C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768D-989D-49AC-8FA2-A6555090D082}" type="datetimeFigureOut">
              <a:rPr lang="cs-CZ" smtClean="0"/>
              <a:t>05.12.2021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9DE4C6A-5183-467C-AADB-EAC6A6E11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03E2C8B-E294-46F3-AA76-0F867E0D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D84B-AC64-48EC-9242-9F7AE1375D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053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7A6508-A6FF-4648-BE31-AA9D45AB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DB3B52-B9F2-4614-8897-6F022C53A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8D21E25-F10F-426C-8DF4-820E5A2A1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768D-989D-49AC-8FA2-A6555090D082}" type="datetimeFigureOut">
              <a:rPr lang="cs-CZ" smtClean="0"/>
              <a:t>05.12.2021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64C7C3B-B2C2-4556-8D7F-8E35578BC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6B98BD1-A787-434E-ACA1-60118775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D84B-AC64-48EC-9242-9F7AE1375D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048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D41BDC-6A1C-484F-ACA9-E5F23DDD4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6F1437D-DADB-4A84-9D47-5AC6935D2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A0B0C5C-AF6A-4D26-BD15-60698DD61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768D-989D-49AC-8FA2-A6555090D082}" type="datetimeFigureOut">
              <a:rPr lang="cs-CZ" smtClean="0"/>
              <a:t>05.12.2021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85F7E51-CAF5-4321-B8F5-91D368D5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5BC1C27-9B2A-404F-B968-93D14A7C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D84B-AC64-48EC-9242-9F7AE1375D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616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E122EE-90F0-46ED-8644-40620613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48D3F82-60A2-4E11-B259-AE3C48D57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7686A6E-6F0B-4530-9C02-D2EA0491F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FCEF354-D03A-4BA8-A72E-3C580250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768D-989D-49AC-8FA2-A6555090D082}" type="datetimeFigureOut">
              <a:rPr lang="cs-CZ" smtClean="0"/>
              <a:t>05.12.2021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CC6DCEE-DA82-48AD-A5D7-F9760D57E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57C37D4-84B1-452F-A9BB-D897902C5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D84B-AC64-48EC-9242-9F7AE1375D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450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FEF3F0-F67C-4B02-A7D1-5C805985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43B225D-DACB-4224-841D-6FCE565A4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C9733D7-F091-40A1-87C8-024390F95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0686225-05CD-460A-9AA2-FBECE4C03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E4A9641-8FD2-47A9-93BC-B25A1DABC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5DDFB947-4B61-4D69-8D53-3BE0B247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768D-989D-49AC-8FA2-A6555090D082}" type="datetimeFigureOut">
              <a:rPr lang="cs-CZ" smtClean="0"/>
              <a:t>05.12.2021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3359DA60-4A22-4B98-997C-6B06EBD11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E5AEC691-E3D2-40AC-8E34-BB4244DF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D84B-AC64-48EC-9242-9F7AE1375D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48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B5A496-5356-4EC0-AB97-79907657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DCE37BAF-B6A6-40FE-8367-F0E0E28F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768D-989D-49AC-8FA2-A6555090D082}" type="datetimeFigureOut">
              <a:rPr lang="cs-CZ" smtClean="0"/>
              <a:t>05.12.2021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AD79D0E-61FB-47A4-BACA-678FDF2BA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D1EEE36-71AA-4C21-9B88-EE7E26B1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D84B-AC64-48EC-9242-9F7AE1375D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723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B4BCEF1-B7BB-4FBC-AABF-D50D98CC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768D-989D-49AC-8FA2-A6555090D082}" type="datetimeFigureOut">
              <a:rPr lang="cs-CZ" smtClean="0"/>
              <a:t>05.12.2021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78E5B56-77DB-4F1C-9E16-7490D58E1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5C1C6EA-6E64-4D31-AA8C-723B68D9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D84B-AC64-48EC-9242-9F7AE1375D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952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5E13E9-D63F-414B-98C4-B1812565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4A67397-F379-45F5-B383-032855927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2F390C7-6BD3-4052-95F2-06E0A814B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F125674-838E-4995-9AC2-E6E635695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768D-989D-49AC-8FA2-A6555090D082}" type="datetimeFigureOut">
              <a:rPr lang="cs-CZ" smtClean="0"/>
              <a:t>05.12.2021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100AA7C-EF90-4C2B-A0D2-005B1299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3E6E186-D948-4F2A-A42E-5F8DB5AC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D84B-AC64-48EC-9242-9F7AE1375D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431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AE5624-9655-46D9-AC46-B9265916D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F740A57-2DBD-4D57-AEA1-562B6B4B9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4937D8B-B9A4-4DFD-996B-7819E468D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87DA644-8A39-473B-AD79-29FDF0C5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768D-989D-49AC-8FA2-A6555090D082}" type="datetimeFigureOut">
              <a:rPr lang="cs-CZ" smtClean="0"/>
              <a:t>05.12.2021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D504296-C380-40D4-A0BD-C539FB942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7CB889F-7A48-4402-B2B0-81BDA835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D84B-AC64-48EC-9242-9F7AE1375D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755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A515CA9C-46FB-45EE-B998-707B550EA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AD066E7-469E-4886-A214-BA91FFB29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776FCE6-ED8F-4E60-AA65-8D954CD8B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3768D-989D-49AC-8FA2-A6555090D082}" type="datetimeFigureOut">
              <a:rPr lang="cs-CZ" smtClean="0"/>
              <a:t>05.12.2021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98BC6D3-53F3-4DCA-BE19-644F611C4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F98A049-F99D-4339-90A2-9E7A5FD5A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AD84B-AC64-48EC-9242-9F7AE1375D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299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thod_(computer_programming)" TargetMode="External"/><Relationship Id="rId2" Type="http://schemas.openxmlformats.org/officeDocument/2006/relationships/hyperlink" Target="https://cs.wikipedia.org/wiki/Metoda_(programov%C3%A1n%C3%AD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epl.com/translator#en/cs/" TargetMode="External"/><Relationship Id="rId5" Type="http://schemas.openxmlformats.org/officeDocument/2006/relationships/hyperlink" Target="https://carbon.now.sh/" TargetMode="External"/><Relationship Id="rId4" Type="http://schemas.openxmlformats.org/officeDocument/2006/relationships/hyperlink" Target="https://www.c-sharpcorner.com/UploadFile/da55bf/methods-in-C-Sharp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7E8483-60B2-4AB9-9A4F-3B9713F76A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Hodina programování</a:t>
            </a:r>
            <a:br>
              <a:rPr lang="cs-CZ" dirty="0"/>
            </a:br>
            <a:r>
              <a:rPr lang="cs-CZ" dirty="0"/>
              <a:t>METODY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6FB1478-541D-4B56-BBAE-DFC058D7A9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Jakub Škrabánek</a:t>
            </a:r>
          </a:p>
        </p:txBody>
      </p:sp>
    </p:spTree>
    <p:extLst>
      <p:ext uri="{BB962C8B-B14F-4D97-AF65-F5344CB8AC3E}">
        <p14:creationId xmlns:p14="http://schemas.microsoft.com/office/powerpoint/2010/main" val="1950543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A60BD5-5897-4A44-8709-4F050B18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Klíčové slovo -</a:t>
            </a:r>
            <a:r>
              <a:rPr lang="cs-CZ" b="1" dirty="0"/>
              <a:t>  </a:t>
            </a:r>
            <a:r>
              <a:rPr lang="cs-CZ" b="1" dirty="0" err="1"/>
              <a:t>params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62CA06-E0E0-484D-BCC8-51E78A6B4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08120" cy="4351338"/>
          </a:xfrm>
        </p:spPr>
        <p:txBody>
          <a:bodyPr>
            <a:normAutofit fontScale="92500" lnSpcReduction="10000"/>
          </a:bodyPr>
          <a:lstStyle/>
          <a:p>
            <a:r>
              <a:rPr lang="cs-CZ" dirty="0"/>
              <a:t>Jedná se o klíčové slovo, které můžete použít s parametrem funkce, aby byl nepovinný. Zajišťuje, že pokud hodnota parametru není zadána, funkce nevyvolá žádnou chybu/nezadá žádný problém. Ve funkci však může být </a:t>
            </a:r>
            <a:r>
              <a:rPr lang="cs-CZ" b="1" dirty="0"/>
              <a:t>pouze jeden</a:t>
            </a:r>
            <a:r>
              <a:rPr lang="cs-CZ" dirty="0"/>
              <a:t> a </a:t>
            </a:r>
            <a:r>
              <a:rPr lang="cs-CZ" i="1" dirty="0"/>
              <a:t>měl by to být poslední parametr dané funkce</a:t>
            </a:r>
            <a:r>
              <a:rPr lang="cs-CZ" dirty="0"/>
              <a:t>. 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53DFB4F-A31E-4DB4-98AE-7F60888A6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446" y="978991"/>
            <a:ext cx="7723597" cy="587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63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24EEB2-0FF8-401F-A488-146F7EE9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 a odkazy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C2BC33-B27E-4F36-BFB2-F0D26EDE2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>
                <a:hlinkClick r:id="rId2"/>
              </a:rPr>
              <a:t>https://cs.wikipedia.org/wiki/Metoda_(programov%C3%A1n%C3%AD)</a:t>
            </a:r>
            <a:endParaRPr lang="cs-CZ" sz="2400" dirty="0"/>
          </a:p>
          <a:p>
            <a:r>
              <a:rPr lang="cs-CZ" sz="2400" dirty="0">
                <a:hlinkClick r:id="rId3"/>
              </a:rPr>
              <a:t>https://en.wikipedia.org/wiki/</a:t>
            </a:r>
            <a:r>
              <a:rPr lang="cs-CZ" sz="2400" dirty="0" err="1">
                <a:hlinkClick r:id="rId3"/>
              </a:rPr>
              <a:t>Method</a:t>
            </a:r>
            <a:r>
              <a:rPr lang="cs-CZ" sz="2400" dirty="0">
                <a:hlinkClick r:id="rId3"/>
              </a:rPr>
              <a:t>_(</a:t>
            </a:r>
            <a:r>
              <a:rPr lang="cs-CZ" sz="2400" dirty="0" err="1">
                <a:hlinkClick r:id="rId3"/>
              </a:rPr>
              <a:t>computer_programming</a:t>
            </a:r>
            <a:r>
              <a:rPr lang="cs-CZ" sz="2400" dirty="0">
                <a:hlinkClick r:id="rId3"/>
              </a:rPr>
              <a:t>)</a:t>
            </a:r>
            <a:endParaRPr lang="cs-CZ" sz="2400" dirty="0"/>
          </a:p>
          <a:p>
            <a:r>
              <a:rPr lang="cs-CZ" sz="2400" dirty="0">
                <a:hlinkClick r:id="rId4"/>
              </a:rPr>
              <a:t>https://www.c-sharpcorner.com/UploadFile/da55bf/methods-in-C-Sharp/</a:t>
            </a:r>
            <a:endParaRPr lang="cs-CZ" sz="2400" dirty="0"/>
          </a:p>
          <a:p>
            <a:endParaRPr lang="cs-CZ" sz="2400" dirty="0"/>
          </a:p>
          <a:p>
            <a:endParaRPr lang="cs-CZ" sz="2400" dirty="0"/>
          </a:p>
          <a:p>
            <a:r>
              <a:rPr lang="cs-CZ" sz="2400" dirty="0">
                <a:hlinkClick r:id="rId5"/>
              </a:rPr>
              <a:t>https://carbon.now.sh</a:t>
            </a:r>
            <a:endParaRPr lang="cs-CZ" sz="2400" dirty="0"/>
          </a:p>
          <a:p>
            <a:r>
              <a:rPr lang="cs-CZ" sz="2400" dirty="0">
                <a:hlinkClick r:id="rId6"/>
              </a:rPr>
              <a:t>https://www.deepl.com/translator#en/cs/</a:t>
            </a:r>
            <a:endParaRPr lang="cs-CZ" sz="2400" dirty="0"/>
          </a:p>
          <a:p>
            <a:endParaRPr lang="cs-CZ" sz="2400" dirty="0"/>
          </a:p>
          <a:p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94504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EE1222-4E08-4E72-B482-DD72ED87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B2FF99A-0175-46D6-873C-A78C87E99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2455"/>
          </a:xfrm>
        </p:spPr>
        <p:txBody>
          <a:bodyPr>
            <a:normAutofit fontScale="92500" lnSpcReduction="10000"/>
          </a:bodyPr>
          <a:lstStyle/>
          <a:p>
            <a:r>
              <a:rPr lang="cs-CZ" dirty="0"/>
              <a:t>Používáme v </a:t>
            </a:r>
            <a:r>
              <a:rPr lang="cs-CZ" b="1" dirty="0"/>
              <a:t>OOP</a:t>
            </a:r>
            <a:r>
              <a:rPr lang="cs-CZ" dirty="0"/>
              <a:t> </a:t>
            </a:r>
            <a:r>
              <a:rPr lang="cs-CZ" i="1" dirty="0"/>
              <a:t>(objektově orientovaném programování)</a:t>
            </a:r>
          </a:p>
          <a:p>
            <a:r>
              <a:rPr lang="cs-CZ" dirty="0"/>
              <a:t>Metoda je funkce, která může </a:t>
            </a:r>
            <a:r>
              <a:rPr lang="cs-CZ" u="sng" dirty="0"/>
              <a:t>pracovat s daty třídy nebo objektu</a:t>
            </a:r>
            <a:r>
              <a:rPr lang="cs-CZ" dirty="0"/>
              <a:t>.</a:t>
            </a:r>
          </a:p>
          <a:p>
            <a:r>
              <a:rPr lang="cs-CZ" dirty="0"/>
              <a:t>Data jsou reprezentována jako vlastnosti objektu a chování jako metody.</a:t>
            </a:r>
          </a:p>
          <a:p>
            <a:r>
              <a:rPr lang="cs-CZ" dirty="0"/>
              <a:t>Jsou různé typy metod a  jejich přístupy:</a:t>
            </a:r>
          </a:p>
          <a:p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D0B7B115-EADA-4E19-A4A9-1E0C2A51DE13}"/>
              </a:ext>
            </a:extLst>
          </p:cNvPr>
          <p:cNvSpPr txBox="1"/>
          <p:nvPr/>
        </p:nvSpPr>
        <p:spPr>
          <a:xfrm>
            <a:off x="838200" y="3880616"/>
            <a:ext cx="498361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C# typy metod: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Instance method.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Static method.</a:t>
            </a:r>
            <a:endParaRPr lang="cs-CZ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Pure virtual method.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Virtual method.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Abstract method.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Partial method.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Extension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2000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88A0D452-388C-48A3-912F-7032880703C7}"/>
              </a:ext>
            </a:extLst>
          </p:cNvPr>
          <p:cNvSpPr txBox="1"/>
          <p:nvPr/>
        </p:nvSpPr>
        <p:spPr>
          <a:xfrm>
            <a:off x="6822348" y="4001294"/>
            <a:ext cx="432662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Přístupy: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public</a:t>
            </a:r>
            <a:endParaRPr lang="cs-C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private,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protected,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internal,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internal protected.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46454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6E631D-79C4-49C1-9697-FBDBAAAC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</a:t>
            </a:r>
            <a:r>
              <a:rPr lang="cs-CZ" b="1" dirty="0"/>
              <a:t>metody instance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415B7A79-52E8-4365-BDA1-19BF4529A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724130"/>
            <a:ext cx="9127900" cy="6550113"/>
          </a:xfrm>
        </p:spPr>
      </p:pic>
    </p:spTree>
    <p:extLst>
      <p:ext uri="{BB962C8B-B14F-4D97-AF65-F5344CB8AC3E}">
        <p14:creationId xmlns:p14="http://schemas.microsoft.com/office/powerpoint/2010/main" val="16125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B7B973-C65D-485B-9621-A8A7818A8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hodu kostky jako </a:t>
            </a:r>
            <a:r>
              <a:rPr lang="cs-CZ" b="1" dirty="0"/>
              <a:t>statická metoda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E003CB2B-19BD-4460-AE24-557528C04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9167" y="2494886"/>
            <a:ext cx="4405454" cy="3115841"/>
          </a:xfrm>
          <a:prstGeom prst="rect">
            <a:avLst/>
          </a:prstGeom>
        </p:spPr>
      </p:pic>
      <p:pic>
        <p:nvPicPr>
          <p:cNvPr id="11" name="Zástupný obsah 10">
            <a:extLst>
              <a:ext uri="{FF2B5EF4-FFF2-40B4-BE49-F238E27FC236}">
                <a16:creationId xmlns:a16="http://schemas.microsoft.com/office/drawing/2014/main" id="{DD5A0909-28C6-4253-AD24-99CA91377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435" y="897621"/>
            <a:ext cx="7552006" cy="5901655"/>
          </a:xfrm>
        </p:spPr>
      </p:pic>
    </p:spTree>
    <p:extLst>
      <p:ext uri="{BB962C8B-B14F-4D97-AF65-F5344CB8AC3E}">
        <p14:creationId xmlns:p14="http://schemas.microsoft.com/office/powerpoint/2010/main" val="347610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877BE9-A982-4D83-AB19-33334E4C5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Přetěžování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975D364-9A33-4B6C-9F57-7FB95FF45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67000" cy="4351338"/>
          </a:xfrm>
        </p:spPr>
        <p:txBody>
          <a:bodyPr/>
          <a:lstStyle/>
          <a:p>
            <a:r>
              <a:rPr lang="cs-CZ" dirty="0"/>
              <a:t>Umožňuje objektům volání jedné metody se stejným jménem, ale s jinou implementací.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7A300F0-7991-4BCD-8989-B87819CFF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" y="1116802"/>
            <a:ext cx="8351520" cy="462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64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4EB366-328A-4180-B0CA-A4943D7D1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Popište kód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E10F565B-29C8-49AC-BDF6-39119D4A7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019" y="1027906"/>
            <a:ext cx="8179962" cy="6124696"/>
          </a:xfrm>
        </p:spPr>
      </p:pic>
    </p:spTree>
    <p:extLst>
      <p:ext uri="{BB962C8B-B14F-4D97-AF65-F5344CB8AC3E}">
        <p14:creationId xmlns:p14="http://schemas.microsoft.com/office/powerpoint/2010/main" val="1251466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D85E63BE-D569-405C-B7D9-46E6CDFD6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48" y="905986"/>
            <a:ext cx="8290704" cy="6196470"/>
          </a:xfr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D2DEC381-CCC5-4F11-BAEB-51CC3FD0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Reference </a:t>
            </a:r>
            <a:r>
              <a:rPr lang="cs-CZ" dirty="0"/>
              <a:t>proměnných u metody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FAD8BBCD-4FEC-48F1-8B4A-BC62FC0221CF}"/>
              </a:ext>
            </a:extLst>
          </p:cNvPr>
          <p:cNvSpPr txBox="1"/>
          <p:nvPr/>
        </p:nvSpPr>
        <p:spPr>
          <a:xfrm>
            <a:off x="457200" y="1828800"/>
            <a:ext cx="4267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Jedná se o parametry, které ukazují na umístění adresy proměnných, nikoli na jejich skutečné hodnoty. Deklarují se pomocí klíčového slova </a:t>
            </a:r>
            <a:r>
              <a:rPr lang="cs-CZ" sz="2800" b="1" dirty="0"/>
              <a:t>'</a:t>
            </a:r>
            <a:r>
              <a:rPr lang="cs-CZ" sz="2800" b="1" dirty="0" err="1"/>
              <a:t>ref</a:t>
            </a:r>
            <a:r>
              <a:rPr lang="cs-CZ" sz="2800" b="1" dirty="0"/>
              <a:t>'</a:t>
            </a:r>
            <a:r>
              <a:rPr lang="cs-CZ" sz="2800" dirty="0"/>
              <a:t>. Je třeba poznamenat, že klíčové slovo </a:t>
            </a:r>
            <a:r>
              <a:rPr lang="cs-CZ" sz="2800" b="1" dirty="0" err="1"/>
              <a:t>ref</a:t>
            </a:r>
            <a:r>
              <a:rPr lang="cs-CZ" sz="2800" dirty="0"/>
              <a:t> musí být uvedeno jak při deklaraci funkce, tak při její implementaci.</a:t>
            </a:r>
          </a:p>
        </p:txBody>
      </p:sp>
    </p:spTree>
    <p:extLst>
      <p:ext uri="{BB962C8B-B14F-4D97-AF65-F5344CB8AC3E}">
        <p14:creationId xmlns:p14="http://schemas.microsoft.com/office/powerpoint/2010/main" val="325570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CB2C4A-1EF9-4F46-9072-A981E962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/>
              <a:t>Array</a:t>
            </a:r>
            <a:r>
              <a:rPr lang="cs-CZ" b="1" dirty="0"/>
              <a:t> [pole]</a:t>
            </a:r>
            <a:r>
              <a:rPr lang="cs-CZ" dirty="0"/>
              <a:t> </a:t>
            </a:r>
            <a:r>
              <a:rPr lang="cs-CZ" dirty="0" err="1"/>
              <a:t>parametery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8110B8E4-36D2-4CAC-957D-13174B394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40" y="921226"/>
            <a:ext cx="8028692" cy="6111240"/>
          </a:xfrm>
        </p:spPr>
      </p:pic>
    </p:spTree>
    <p:extLst>
      <p:ext uri="{BB962C8B-B14F-4D97-AF65-F5344CB8AC3E}">
        <p14:creationId xmlns:p14="http://schemas.microsoft.com/office/powerpoint/2010/main" val="4041299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8FEB80-7A35-45B0-8372-51DF938E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Output [výstupní] </a:t>
            </a:r>
            <a:r>
              <a:rPr lang="cs-CZ" dirty="0"/>
              <a:t>parametry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1F4E3DC-667D-43B0-98EA-7CB14F924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80560" cy="4351338"/>
          </a:xfrm>
        </p:spPr>
        <p:txBody>
          <a:bodyPr>
            <a:normAutofit lnSpcReduction="10000"/>
          </a:bodyPr>
          <a:lstStyle/>
          <a:p>
            <a:r>
              <a:rPr lang="cs-CZ" dirty="0"/>
              <a:t>Předpokládejme, že chcete, aby vám metoda vrátila více než jednu hodnotu, metoda může vrátit současně jednu hodnotu. Deklarují se pomocí klíčového slova '</a:t>
            </a:r>
            <a:r>
              <a:rPr lang="cs-CZ" b="1" dirty="0"/>
              <a:t>out</a:t>
            </a:r>
            <a:r>
              <a:rPr lang="cs-CZ" dirty="0"/>
              <a:t>'. V takovém případě tedy vytvoříme návratový typ metody jako </a:t>
            </a:r>
            <a:r>
              <a:rPr lang="cs-CZ" b="1" dirty="0" err="1"/>
              <a:t>void</a:t>
            </a:r>
            <a:r>
              <a:rPr lang="cs-CZ" dirty="0"/>
              <a:t> a k dosažení našeho cíle použijeme výstupní parametry.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F51FA54-582A-4FC1-A57D-6DC095077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0" y="1283367"/>
            <a:ext cx="7141397" cy="543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2216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1330</Words>
  <Application>Microsoft Office PowerPoint</Application>
  <PresentationFormat>Širokoúhlá obrazovka</PresentationFormat>
  <Paragraphs>172</Paragraphs>
  <Slides>11</Slides>
  <Notes>9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Motiv Office</vt:lpstr>
      <vt:lpstr>Hodina programování METODY</vt:lpstr>
      <vt:lpstr>Metoda</vt:lpstr>
      <vt:lpstr>Ukázka metody instance</vt:lpstr>
      <vt:lpstr>Ukázka hodu kostky jako statická metoda</vt:lpstr>
      <vt:lpstr>Přetěžování</vt:lpstr>
      <vt:lpstr>Popište kód</vt:lpstr>
      <vt:lpstr>Reference proměnných u metody</vt:lpstr>
      <vt:lpstr>Array [pole] parametery</vt:lpstr>
      <vt:lpstr>Output [výstupní] parametry</vt:lpstr>
      <vt:lpstr>Klíčové slovo -  params</vt:lpstr>
      <vt:lpstr>Zdroje a odkazy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 METODY</dc:title>
  <dc:creator>KubMak</dc:creator>
  <cp:lastModifiedBy>KubMak</cp:lastModifiedBy>
  <cp:revision>11</cp:revision>
  <dcterms:created xsi:type="dcterms:W3CDTF">2021-12-05T16:11:46Z</dcterms:created>
  <dcterms:modified xsi:type="dcterms:W3CDTF">2021-12-05T18:24:59Z</dcterms:modified>
</cp:coreProperties>
</file>