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Lexend" panose="020B0604020202020204" charset="-18"/>
      <p:regular r:id="rId4"/>
      <p:bold r:id="rId5"/>
    </p:embeddedFont>
    <p:embeddedFont>
      <p:font typeface="Lexend ExtraBold" panose="020B0604020202020204" charset="-18"/>
      <p:bold r:id="rId6"/>
    </p:embeddedFont>
    <p:embeddedFont>
      <p:font typeface="Lexend ExtraLight" panose="020B0604020202020204" charset="-18"/>
      <p:regular r:id="rId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05">
          <p15:clr>
            <a:srgbClr val="74777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4EC06F-871C-480A-AE3D-7BEE6352BEB4}">
  <a:tblStyle styleId="{294EC06F-871C-480A-AE3D-7BEE6352BE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610" y="106"/>
      </p:cViewPr>
      <p:guideLst>
        <p:guide pos="3805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d0674d888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d0674d888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>
            <p:extLst>
              <p:ext uri="{D42A27DB-BD31-4B8C-83A1-F6EECF244321}">
                <p14:modId xmlns:p14="http://schemas.microsoft.com/office/powerpoint/2010/main" val="453053287"/>
              </p:ext>
            </p:extLst>
          </p:nvPr>
        </p:nvGraphicFramePr>
        <p:xfrm>
          <a:off x="2994350" y="986151"/>
          <a:ext cx="5888900" cy="3383048"/>
        </p:xfrm>
        <a:graphic>
          <a:graphicData uri="http://schemas.openxmlformats.org/drawingml/2006/table">
            <a:tbl>
              <a:tblPr>
                <a:noFill/>
                <a:tableStyleId>{294EC06F-871C-480A-AE3D-7BEE6352BEB4}</a:tableStyleId>
              </a:tblPr>
              <a:tblGrid>
                <a:gridCol w="2698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44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Colgate nowości / AdInsert Plus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4-31.07.2024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413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Cel</a:t>
                      </a: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>
                          <a:latin typeface="Lexend"/>
                          <a:ea typeface="Lexend"/>
                          <a:cs typeface="Lexend"/>
                          <a:sym typeface="Lexend"/>
                        </a:rPr>
                        <a:t>Realizacja</a:t>
                      </a: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2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Odsłony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112 200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{totalImpressions1}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rgbClr val="3CB45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(108% realizacji)</a:t>
                      </a:r>
                      <a:endParaRPr sz="1000" b="1" dirty="0">
                        <a:solidFill>
                          <a:srgbClr val="3CB45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4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Kliki / Dodania do listy zakupów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4 161</a:t>
                      </a:r>
                      <a:endParaRPr sz="1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45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Zasięg kampanii (unikalni użytkownicy)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-PL" sz="1000" b="1" dirty="0">
                          <a:latin typeface="Lexend"/>
                          <a:ea typeface="Lexend"/>
                          <a:cs typeface="Lexend"/>
                          <a:sym typeface="Lexend"/>
                        </a:rPr>
                        <a:t>{uniqueImpressions1}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4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Częstotliwość kontaktu z reklamą</a:t>
                      </a:r>
                      <a:endParaRPr sz="100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1,7</a:t>
                      </a:r>
                      <a:endParaRPr sz="1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664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dirty="0">
                          <a:latin typeface="Lexend ExtraLight"/>
                          <a:ea typeface="Lexend ExtraLight"/>
                          <a:cs typeface="Lexend ExtraLight"/>
                          <a:sym typeface="Lexend ExtraLight"/>
                        </a:rPr>
                        <a:t>Współczynnik klikalności (CTR)</a:t>
                      </a:r>
                      <a:endParaRPr sz="1000" dirty="0">
                        <a:latin typeface="Lexend ExtraLight"/>
                        <a:ea typeface="Lexend ExtraLight"/>
                        <a:cs typeface="Lexend ExtraLight"/>
                        <a:sym typeface="Lexend Extra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3,33%*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00" b="1" dirty="0">
                          <a:solidFill>
                            <a:schemeClr val="dk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3,42%</a:t>
                      </a:r>
                      <a:endParaRPr sz="1000" b="1" dirty="0">
                        <a:solidFill>
                          <a:schemeClr val="dk1"/>
                        </a:solidFill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l" sz="1000" b="1" dirty="0">
                          <a:solidFill>
                            <a:srgbClr val="3CB451"/>
                          </a:solidFill>
                          <a:latin typeface="Lexend"/>
                          <a:ea typeface="Lexend"/>
                          <a:cs typeface="Lexend"/>
                          <a:sym typeface="Lexend"/>
                        </a:rPr>
                        <a:t>(+0,09 p.p.)</a:t>
                      </a:r>
                      <a:endParaRPr sz="1000" b="1" dirty="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2866546" y="233863"/>
            <a:ext cx="3697758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500" dirty="0">
                <a:solidFill>
                  <a:schemeClr val="dk1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Realizacja kampanii</a:t>
            </a:r>
            <a:endParaRPr sz="2500" dirty="0">
              <a:solidFill>
                <a:schemeClr val="dk1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56" name="Google Shape;56;p13"/>
          <p:cNvSpPr/>
          <p:nvPr/>
        </p:nvSpPr>
        <p:spPr>
          <a:xfrm rot="-5400000">
            <a:off x="4376125" y="393250"/>
            <a:ext cx="391800" cy="8956200"/>
          </a:xfrm>
          <a:prstGeom prst="roundRect">
            <a:avLst>
              <a:gd name="adj" fmla="val 32734"/>
            </a:avLst>
          </a:prstGeom>
          <a:solidFill>
            <a:srgbClr val="00B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625" y="4739375"/>
            <a:ext cx="586725" cy="2639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 rot="5400000">
            <a:off x="8225300" y="-933900"/>
            <a:ext cx="1085100" cy="1467900"/>
          </a:xfrm>
          <a:prstGeom prst="roundRect">
            <a:avLst>
              <a:gd name="adj" fmla="val 17462"/>
            </a:avLst>
          </a:prstGeom>
          <a:solidFill>
            <a:srgbClr val="00B1B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13"/>
          <p:cNvGrpSpPr/>
          <p:nvPr/>
        </p:nvGrpSpPr>
        <p:grpSpPr>
          <a:xfrm>
            <a:off x="7798900" y="4738450"/>
            <a:ext cx="1188000" cy="265800"/>
            <a:chOff x="7798900" y="4738450"/>
            <a:chExt cx="1188000" cy="265800"/>
          </a:xfrm>
        </p:grpSpPr>
        <p:sp>
          <p:nvSpPr>
            <p:cNvPr id="60" name="Google Shape;60;p13"/>
            <p:cNvSpPr/>
            <p:nvPr/>
          </p:nvSpPr>
          <p:spPr>
            <a:xfrm>
              <a:off x="7798900" y="4738450"/>
              <a:ext cx="1188000" cy="265800"/>
            </a:xfrm>
            <a:prstGeom prst="roundRect">
              <a:avLst>
                <a:gd name="adj" fmla="val 28264"/>
              </a:avLst>
            </a:prstGeom>
            <a:solidFill>
              <a:schemeClr val="lt1"/>
            </a:solidFill>
            <a:ln>
              <a:noFill/>
            </a:ln>
            <a:effectLst>
              <a:outerShdw blurRad="142875" dist="95250" dir="2100000" algn="bl" rotWithShape="0">
                <a:srgbClr val="000000">
                  <a:alpha val="1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1" name="Google Shape;61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945175" y="4811700"/>
              <a:ext cx="895452" cy="1193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13"/>
          <p:cNvSpPr txBox="1"/>
          <p:nvPr/>
        </p:nvSpPr>
        <p:spPr>
          <a:xfrm>
            <a:off x="2994350" y="4698100"/>
            <a:ext cx="5301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800" dirty="0">
                <a:solidFill>
                  <a:schemeClr val="lt1"/>
                </a:solidFill>
                <a:latin typeface="Lexend ExtraLight"/>
                <a:ea typeface="Lexend ExtraLight"/>
                <a:cs typeface="Lexend ExtraLight"/>
                <a:sym typeface="Lexend ExtraLight"/>
              </a:rPr>
              <a:t>*Benchmark dla formatu AdInsert Plus w kategorii Pasty do zębów </a:t>
            </a:r>
            <a:endParaRPr sz="800" dirty="0">
              <a:solidFill>
                <a:schemeClr val="lt1"/>
              </a:solidFill>
              <a:latin typeface="Lexend ExtraLight"/>
              <a:ea typeface="Lexend ExtraLight"/>
              <a:cs typeface="Lexend ExtraLight"/>
              <a:sym typeface="Lexend ExtraLight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625" y="452100"/>
            <a:ext cx="1822500" cy="3917100"/>
          </a:xfrm>
          <a:prstGeom prst="roundRect">
            <a:avLst>
              <a:gd name="adj" fmla="val 9533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5716" y="360991"/>
            <a:ext cx="2047652" cy="409931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2538FD1C-AFF2-4369-B917-C35DCED5EF9B}"/>
              </a:ext>
            </a:extLst>
          </p:cNvPr>
          <p:cNvSpPr txBox="1"/>
          <p:nvPr/>
        </p:nvSpPr>
        <p:spPr>
          <a:xfrm>
            <a:off x="644625" y="452100"/>
            <a:ext cx="1698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{%image1}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72</Words>
  <Application>Microsoft Office PowerPoint</Application>
  <PresentationFormat>Pokaz na ekranie (16:9)</PresentationFormat>
  <Paragraphs>21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6" baseType="lpstr">
      <vt:lpstr>Lexend ExtraBold</vt:lpstr>
      <vt:lpstr>Lexend</vt:lpstr>
      <vt:lpstr>Lexend ExtraLight</vt:lpstr>
      <vt:lpstr>Arial</vt:lpstr>
      <vt:lpstr>Simple Light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Kuba</dc:creator>
  <cp:lastModifiedBy>Kuba</cp:lastModifiedBy>
  <cp:revision>7</cp:revision>
  <dcterms:modified xsi:type="dcterms:W3CDTF">2025-01-11T16:05:30Z</dcterms:modified>
</cp:coreProperties>
</file>