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Lexend" panose="020B0604020202020204" charset="-18"/>
      <p:regular r:id="rId4"/>
      <p:bold r:id="rId5"/>
    </p:embeddedFont>
    <p:embeddedFont>
      <p:font typeface="Lexend ExtraBold" panose="020B0604020202020204" charset="-18"/>
      <p:bold r:id="rId6"/>
    </p:embeddedFont>
    <p:embeddedFont>
      <p:font typeface="Lexend ExtraLight" panose="020B0604020202020204" charset="-18"/>
      <p:regular r:id="rId7"/>
      <p:bold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805">
          <p15:clr>
            <a:srgbClr val="747775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94EC06F-871C-480A-AE3D-7BEE6352BEB4}">
  <a:tblStyle styleId="{294EC06F-871C-480A-AE3D-7BEE6352BE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3" d="100"/>
          <a:sy n="203" d="100"/>
        </p:scale>
        <p:origin x="582" y="174"/>
      </p:cViewPr>
      <p:guideLst>
        <p:guide pos="3805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ed0674d888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ed0674d888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/>
          <p:nvPr>
            <p:extLst>
              <p:ext uri="{D42A27DB-BD31-4B8C-83A1-F6EECF244321}">
                <p14:modId xmlns:p14="http://schemas.microsoft.com/office/powerpoint/2010/main" val="1821062524"/>
              </p:ext>
            </p:extLst>
          </p:nvPr>
        </p:nvGraphicFramePr>
        <p:xfrm>
          <a:off x="2994350" y="986151"/>
          <a:ext cx="5888900" cy="3434844"/>
        </p:xfrm>
        <a:graphic>
          <a:graphicData uri="http://schemas.openxmlformats.org/drawingml/2006/table">
            <a:tbl>
              <a:tblPr>
                <a:noFill/>
                <a:tableStyleId>{294EC06F-871C-480A-AE3D-7BEE6352BEB4}</a:tableStyleId>
              </a:tblPr>
              <a:tblGrid>
                <a:gridCol w="269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6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44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 b="1" dirty="0">
                          <a:latin typeface="Lexend"/>
                          <a:ea typeface="Lexend"/>
                          <a:cs typeface="Lexend"/>
                          <a:sym typeface="Lexend"/>
                        </a:rPr>
                        <a:t>{</a:t>
                      </a:r>
                      <a:r>
                        <a:rPr lang="pl-PL" sz="1000" b="1" dirty="0" err="1">
                          <a:latin typeface="Lexend"/>
                          <a:ea typeface="Lexend"/>
                          <a:cs typeface="Lexend"/>
                          <a:sym typeface="Lexend"/>
                        </a:rPr>
                        <a:t>campaignName</a:t>
                      </a:r>
                      <a:r>
                        <a:rPr lang="pl" sz="1000" b="1" dirty="0">
                          <a:latin typeface="Lexend"/>
                          <a:ea typeface="Lexend"/>
                          <a:cs typeface="Lexend"/>
                          <a:sym typeface="Lexend"/>
                        </a:rPr>
                        <a:t>} /{</a:t>
                      </a:r>
                      <a:r>
                        <a:rPr lang="pl-PL" sz="1000" b="1" dirty="0">
                          <a:latin typeface="Lexend"/>
                          <a:ea typeface="Lexend"/>
                          <a:cs typeface="Lexend"/>
                          <a:sym typeface="Lexend"/>
                        </a:rPr>
                        <a:t>format</a:t>
                      </a:r>
                      <a:r>
                        <a:rPr lang="pl" sz="1000" b="1" dirty="0">
                          <a:latin typeface="Lexend"/>
                          <a:ea typeface="Lexend"/>
                          <a:cs typeface="Lexend"/>
                          <a:sym typeface="Lexend"/>
                        </a:rPr>
                        <a:t>}</a:t>
                      </a:r>
                      <a:endParaRPr sz="1000" b="1" dirty="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000" b="1" dirty="0">
                          <a:latin typeface="Lexend"/>
                          <a:ea typeface="Lexend"/>
                          <a:cs typeface="Lexend"/>
                          <a:sym typeface="Lexend"/>
                        </a:rPr>
                        <a:t>{</a:t>
                      </a:r>
                      <a:r>
                        <a:rPr lang="pl-PL" sz="1000" b="1" dirty="0" err="1">
                          <a:latin typeface="Lexend"/>
                          <a:ea typeface="Lexend"/>
                          <a:cs typeface="Lexend"/>
                          <a:sym typeface="Lexend"/>
                        </a:rPr>
                        <a:t>date</a:t>
                      </a:r>
                      <a:r>
                        <a:rPr lang="pl-PL" sz="1000" b="1" dirty="0">
                          <a:latin typeface="Lexend"/>
                          <a:ea typeface="Lexend"/>
                          <a:cs typeface="Lexend"/>
                          <a:sym typeface="Lexend"/>
                        </a:rPr>
                        <a:t>}</a:t>
                      </a:r>
                      <a:endParaRPr sz="1000" b="1" dirty="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413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Lexend ExtraLight"/>
                        <a:ea typeface="Lexend ExtraLight"/>
                        <a:cs typeface="Lexend ExtraLight"/>
                        <a:sym typeface="Lexend Extra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 b="1">
                          <a:latin typeface="Lexend"/>
                          <a:ea typeface="Lexend"/>
                          <a:cs typeface="Lexend"/>
                          <a:sym typeface="Lexend"/>
                        </a:rPr>
                        <a:t>Cel</a:t>
                      </a:r>
                      <a:endParaRPr sz="1000" b="1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 b="1">
                          <a:latin typeface="Lexend"/>
                          <a:ea typeface="Lexend"/>
                          <a:cs typeface="Lexend"/>
                          <a:sym typeface="Lexend"/>
                        </a:rPr>
                        <a:t>Realizacja</a:t>
                      </a:r>
                      <a:endParaRPr sz="1000" b="1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25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>
                          <a:latin typeface="Lexend ExtraLight"/>
                          <a:ea typeface="Lexend ExtraLight"/>
                          <a:cs typeface="Lexend ExtraLight"/>
                          <a:sym typeface="Lexend ExtraLight"/>
                        </a:rPr>
                        <a:t>Odsłony</a:t>
                      </a:r>
                      <a:endParaRPr sz="1000">
                        <a:latin typeface="Lexend ExtraLight"/>
                        <a:ea typeface="Lexend ExtraLight"/>
                        <a:cs typeface="Lexend ExtraLight"/>
                        <a:sym typeface="Lexend Extra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 b="1" dirty="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{goal}</a:t>
                      </a:r>
                      <a:endParaRPr sz="1000" b="1" dirty="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 b="1">
                          <a:latin typeface="Lexend"/>
                          <a:ea typeface="Lexend"/>
                          <a:cs typeface="Lexend"/>
                          <a:sym typeface="Lexend"/>
                        </a:rPr>
                        <a:t>{totalImpressions}</a:t>
                      </a:r>
                      <a:endParaRPr sz="1000" b="1" dirty="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 b="1" dirty="0">
                          <a:solidFill>
                            <a:srgbClr val="3CB45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({</a:t>
                      </a:r>
                      <a:r>
                        <a:rPr lang="pl-PL" sz="1000" b="1" dirty="0" err="1">
                          <a:solidFill>
                            <a:srgbClr val="3CB45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realizationPercent</a:t>
                      </a:r>
                      <a:r>
                        <a:rPr lang="pl" sz="1000" b="1" dirty="0">
                          <a:solidFill>
                            <a:srgbClr val="3CB45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} realizacji)</a:t>
                      </a:r>
                      <a:endParaRPr sz="1000" b="1" dirty="0">
                        <a:solidFill>
                          <a:srgbClr val="3CB45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45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>
                          <a:latin typeface="Lexend ExtraLight"/>
                          <a:ea typeface="Lexend ExtraLight"/>
                          <a:cs typeface="Lexend ExtraLight"/>
                          <a:sym typeface="Lexend ExtraLight"/>
                        </a:rPr>
                        <a:t>Kliki / Dodania do listy zakupów</a:t>
                      </a:r>
                      <a:endParaRPr sz="1000">
                        <a:latin typeface="Lexend ExtraLight"/>
                        <a:ea typeface="Lexend ExtraLight"/>
                        <a:cs typeface="Lexend ExtraLight"/>
                        <a:sym typeface="Lexend Extra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000" b="1" dirty="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{</a:t>
                      </a:r>
                      <a:r>
                        <a:rPr lang="pl-PL" sz="1000" b="1" dirty="0" err="1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totalClicks</a:t>
                      </a:r>
                      <a:r>
                        <a:rPr lang="pl-PL" sz="1000" b="1" dirty="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}</a:t>
                      </a:r>
                      <a:endParaRPr sz="1000" b="1" dirty="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45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>
                          <a:latin typeface="Lexend ExtraLight"/>
                          <a:ea typeface="Lexend ExtraLight"/>
                          <a:cs typeface="Lexend ExtraLight"/>
                          <a:sym typeface="Lexend ExtraLight"/>
                        </a:rPr>
                        <a:t>Zasięg kampanii (unikalni użytkownicy)</a:t>
                      </a:r>
                      <a:endParaRPr sz="1000">
                        <a:latin typeface="Lexend ExtraLight"/>
                        <a:ea typeface="Lexend ExtraLight"/>
                        <a:cs typeface="Lexend ExtraLight"/>
                        <a:sym typeface="Lexend Extra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000" b="1" dirty="0">
                          <a:latin typeface="Lexend"/>
                          <a:ea typeface="Lexend"/>
                          <a:cs typeface="Lexend"/>
                          <a:sym typeface="Lexend"/>
                        </a:rPr>
                        <a:t>{</a:t>
                      </a:r>
                      <a:r>
                        <a:rPr lang="pl-PL" sz="1000" b="1" dirty="0" err="1">
                          <a:latin typeface="Lexend"/>
                          <a:ea typeface="Lexend"/>
                          <a:cs typeface="Lexend"/>
                          <a:sym typeface="Lexend"/>
                        </a:rPr>
                        <a:t>uniqueImpressions</a:t>
                      </a:r>
                      <a:r>
                        <a:rPr lang="pl-PL" sz="1000" b="1" dirty="0">
                          <a:latin typeface="Lexend"/>
                          <a:ea typeface="Lexend"/>
                          <a:cs typeface="Lexend"/>
                          <a:sym typeface="Lexend"/>
                        </a:rPr>
                        <a:t>}</a:t>
                      </a:r>
                      <a:endParaRPr sz="1000" b="1" dirty="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4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 dirty="0">
                          <a:latin typeface="Lexend ExtraLight"/>
                          <a:ea typeface="Lexend ExtraLight"/>
                          <a:cs typeface="Lexend ExtraLight"/>
                          <a:sym typeface="Lexend ExtraLight"/>
                        </a:rPr>
                        <a:t>Częstotliwość kontaktu z reklamą</a:t>
                      </a:r>
                      <a:endParaRPr sz="1000" dirty="0">
                        <a:latin typeface="Lexend ExtraLight"/>
                        <a:ea typeface="Lexend ExtraLight"/>
                        <a:cs typeface="Lexend ExtraLight"/>
                        <a:sym typeface="Lexend Extra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 b="1" dirty="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{</a:t>
                      </a:r>
                      <a:r>
                        <a:rPr lang="pl-PL" sz="1000" b="1" dirty="0" err="1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frequency</a:t>
                      </a:r>
                      <a:r>
                        <a:rPr lang="pl" sz="1000" b="1" dirty="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}</a:t>
                      </a:r>
                      <a:endParaRPr sz="1000" b="1" dirty="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664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 dirty="0">
                          <a:latin typeface="Lexend ExtraLight"/>
                          <a:ea typeface="Lexend ExtraLight"/>
                          <a:cs typeface="Lexend ExtraLight"/>
                          <a:sym typeface="Lexend ExtraLight"/>
                        </a:rPr>
                        <a:t>Współczynnik klikalności (CTR)</a:t>
                      </a:r>
                      <a:endParaRPr sz="1000" dirty="0">
                        <a:latin typeface="Lexend ExtraLight"/>
                        <a:ea typeface="Lexend ExtraLight"/>
                        <a:cs typeface="Lexend ExtraLight"/>
                        <a:sym typeface="Lexend Extra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 b="1" dirty="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{</a:t>
                      </a:r>
                      <a:r>
                        <a:rPr lang="pl-PL" sz="1000" b="1" dirty="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benchmark</a:t>
                      </a:r>
                      <a:r>
                        <a:rPr lang="pl" sz="1000" b="1" dirty="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}*</a:t>
                      </a:r>
                      <a:endParaRPr sz="1000" b="1" dirty="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l" sz="1000" b="1" dirty="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{</a:t>
                      </a:r>
                      <a:r>
                        <a:rPr lang="pl-PL" sz="1000" b="1" dirty="0" err="1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ctr</a:t>
                      </a:r>
                      <a:r>
                        <a:rPr lang="pl" sz="1000" b="1" dirty="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}</a:t>
                      </a:r>
                    </a:p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l" sz="1000" b="1" dirty="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{pp}</a:t>
                      </a:r>
                      <a:endParaRPr sz="1000" b="1" dirty="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5" name="Google Shape;55;p13"/>
          <p:cNvSpPr txBox="1"/>
          <p:nvPr/>
        </p:nvSpPr>
        <p:spPr>
          <a:xfrm>
            <a:off x="2866546" y="233863"/>
            <a:ext cx="3697758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500" dirty="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Realizacja kampanii</a:t>
            </a:r>
            <a:endParaRPr sz="2500" dirty="0">
              <a:solidFill>
                <a:schemeClr val="dk1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  <p:sp>
        <p:nvSpPr>
          <p:cNvPr id="56" name="Google Shape;56;p13"/>
          <p:cNvSpPr/>
          <p:nvPr/>
        </p:nvSpPr>
        <p:spPr>
          <a:xfrm rot="-5400000">
            <a:off x="4376125" y="393250"/>
            <a:ext cx="391800" cy="8956200"/>
          </a:xfrm>
          <a:prstGeom prst="roundRect">
            <a:avLst>
              <a:gd name="adj" fmla="val 32734"/>
            </a:avLst>
          </a:prstGeom>
          <a:solidFill>
            <a:srgbClr val="00B1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625" y="4739375"/>
            <a:ext cx="586725" cy="26395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/>
          <p:nvPr/>
        </p:nvSpPr>
        <p:spPr>
          <a:xfrm rot="5400000">
            <a:off x="8225300" y="-933900"/>
            <a:ext cx="1085100" cy="1467900"/>
          </a:xfrm>
          <a:prstGeom prst="roundRect">
            <a:avLst>
              <a:gd name="adj" fmla="val 17462"/>
            </a:avLst>
          </a:prstGeom>
          <a:solidFill>
            <a:srgbClr val="00B1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" name="Google Shape;59;p13"/>
          <p:cNvGrpSpPr/>
          <p:nvPr/>
        </p:nvGrpSpPr>
        <p:grpSpPr>
          <a:xfrm>
            <a:off x="7798900" y="4738450"/>
            <a:ext cx="1188000" cy="265800"/>
            <a:chOff x="7798900" y="4738450"/>
            <a:chExt cx="1188000" cy="265800"/>
          </a:xfrm>
        </p:grpSpPr>
        <p:sp>
          <p:nvSpPr>
            <p:cNvPr id="60" name="Google Shape;60;p13"/>
            <p:cNvSpPr/>
            <p:nvPr/>
          </p:nvSpPr>
          <p:spPr>
            <a:xfrm>
              <a:off x="7798900" y="4738450"/>
              <a:ext cx="1188000" cy="265800"/>
            </a:xfrm>
            <a:prstGeom prst="roundRect">
              <a:avLst>
                <a:gd name="adj" fmla="val 28264"/>
              </a:avLst>
            </a:prstGeom>
            <a:solidFill>
              <a:schemeClr val="lt1"/>
            </a:solidFill>
            <a:ln>
              <a:noFill/>
            </a:ln>
            <a:effectLst>
              <a:outerShdw blurRad="142875" dist="95250" dir="2100000" algn="bl" rotWithShape="0">
                <a:srgbClr val="000000">
                  <a:alpha val="1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1" name="Google Shape;61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945175" y="4811700"/>
              <a:ext cx="895452" cy="1193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3" name="Google Shape;63;p13"/>
          <p:cNvSpPr txBox="1"/>
          <p:nvPr/>
        </p:nvSpPr>
        <p:spPr>
          <a:xfrm>
            <a:off x="2994350" y="4698100"/>
            <a:ext cx="5301900" cy="3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800" dirty="0">
                <a:solidFill>
                  <a:schemeClr val="lt1"/>
                </a:solidFill>
                <a:latin typeface="Lexend ExtraLight"/>
                <a:ea typeface="Lexend ExtraLight"/>
                <a:cs typeface="Lexend ExtraLight"/>
                <a:sym typeface="Lexend ExtraLight"/>
              </a:rPr>
              <a:t>*Benchmark dla formatu {format} w kategorii {</a:t>
            </a:r>
            <a:r>
              <a:rPr lang="pl-PL" sz="800" dirty="0" err="1">
                <a:solidFill>
                  <a:schemeClr val="lt1"/>
                </a:solidFill>
                <a:latin typeface="Lexend ExtraLight"/>
                <a:ea typeface="Lexend ExtraLight"/>
                <a:cs typeface="Lexend ExtraLight"/>
                <a:sym typeface="Lexend ExtraLight"/>
              </a:rPr>
              <a:t>category</a:t>
            </a:r>
            <a:r>
              <a:rPr lang="pl-PL" sz="800" dirty="0">
                <a:solidFill>
                  <a:schemeClr val="lt1"/>
                </a:solidFill>
                <a:latin typeface="Lexend ExtraLight"/>
                <a:ea typeface="Lexend ExtraLight"/>
                <a:cs typeface="Lexend ExtraLight"/>
                <a:sym typeface="Lexend ExtraLight"/>
              </a:rPr>
              <a:t>}</a:t>
            </a:r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4625" y="452100"/>
            <a:ext cx="1822500" cy="3917100"/>
          </a:xfrm>
          <a:prstGeom prst="roundRect">
            <a:avLst>
              <a:gd name="adj" fmla="val 9533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5716" y="360991"/>
            <a:ext cx="2047652" cy="409931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2538FD1C-AFF2-4369-B917-C35DCED5EF9B}"/>
              </a:ext>
            </a:extLst>
          </p:cNvPr>
          <p:cNvSpPr txBox="1"/>
          <p:nvPr/>
        </p:nvSpPr>
        <p:spPr>
          <a:xfrm>
            <a:off x="644625" y="452100"/>
            <a:ext cx="1698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{%image}</a:t>
            </a:r>
            <a:endParaRPr lang="pl-P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79</Words>
  <Application>Microsoft Office PowerPoint</Application>
  <PresentationFormat>Pokaz na ekranie (16:9)</PresentationFormat>
  <Paragraphs>21</Paragraphs>
  <Slides>1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6" baseType="lpstr">
      <vt:lpstr>Lexend ExtraBold</vt:lpstr>
      <vt:lpstr>Lexend</vt:lpstr>
      <vt:lpstr>Lexend ExtraLight</vt:lpstr>
      <vt:lpstr>Arial</vt:lpstr>
      <vt:lpstr>Simple Light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Kuba</dc:creator>
  <cp:lastModifiedBy>Kuba</cp:lastModifiedBy>
  <cp:revision>11</cp:revision>
  <dcterms:modified xsi:type="dcterms:W3CDTF">2025-01-11T16:40:45Z</dcterms:modified>
</cp:coreProperties>
</file>