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exend" panose="020B0604020202020204" charset="-18"/>
      <p:regular r:id="rId4"/>
      <p:bold r:id="rId5"/>
    </p:embeddedFont>
    <p:embeddedFont>
      <p:font typeface="Lexend ExtraBold" panose="020B0604020202020204" charset="-18"/>
      <p:bold r:id="rId6"/>
    </p:embeddedFont>
    <p:embeddedFont>
      <p:font typeface="Lexend ExtraLight" panose="020B0604020202020204" charset="-18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05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EC06F-871C-480A-AE3D-7BEE6352BEB4}">
  <a:tblStyle styleId="{294EC06F-871C-480A-AE3D-7BEE6352B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106"/>
      </p:cViewPr>
      <p:guideLst>
        <p:guide pos="380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d0674d88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d0674d88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3397505710"/>
              </p:ext>
            </p:extLst>
          </p:nvPr>
        </p:nvGraphicFramePr>
        <p:xfrm>
          <a:off x="2994350" y="986151"/>
          <a:ext cx="5888900" cy="3434844"/>
        </p:xfrm>
        <a:graphic>
          <a:graphicData uri="http://schemas.openxmlformats.org/drawingml/2006/table">
            <a:tbl>
              <a:tblPr>
                <a:noFill/>
                <a:tableStyleId>{294EC06F-871C-480A-AE3D-7BEE6352BEB4}</a:tableStyleId>
              </a:tblPr>
              <a:tblGrid>
                <a:gridCol w="26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campaignName</a:t>
                      </a: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} /{</a:t>
                      </a: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format</a:t>
                      </a: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date</a:t>
                      </a: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1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Cel</a:t>
                      </a: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Realizacja</a:t>
                      </a: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Odsłony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{goal}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{totalImpressions}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rgbClr val="3CB45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({</a:t>
                      </a:r>
                      <a:r>
                        <a:rPr lang="pl-PL" sz="1000" b="1" dirty="0" err="1">
                          <a:solidFill>
                            <a:srgbClr val="3CB45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realizationPercent</a:t>
                      </a:r>
                      <a:r>
                        <a:rPr lang="pl" sz="1000" b="1" dirty="0">
                          <a:solidFill>
                            <a:srgbClr val="3CB45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 realizacji)</a:t>
                      </a:r>
                      <a:endParaRPr sz="1000" b="1" dirty="0">
                        <a:solidFill>
                          <a:srgbClr val="3CB45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Kliki / Dodania do listy zakupów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totalClicks</a:t>
                      </a:r>
                      <a:r>
                        <a:rPr lang="pl-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Zasięg kampanii (unikalni użytkownicy)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uniqueImpressions</a:t>
                      </a: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dirty="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Częstotliwość kontaktu z reklamą</a:t>
                      </a:r>
                      <a:endParaRPr sz="1000" dirty="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frequency</a:t>
                      </a: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dirty="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Współczynnik klikalności (CTR)</a:t>
                      </a:r>
                      <a:endParaRPr sz="1000" dirty="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benchmark</a:t>
                      </a: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}*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ctr</a:t>
                      </a: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2866546" y="233863"/>
            <a:ext cx="3697758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Realizacja kampanii</a:t>
            </a:r>
            <a:endParaRPr sz="25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4376125" y="393250"/>
            <a:ext cx="391800" cy="8956200"/>
          </a:xfrm>
          <a:prstGeom prst="roundRect">
            <a:avLst>
              <a:gd name="adj" fmla="val 32734"/>
            </a:avLst>
          </a:prstGeom>
          <a:solidFill>
            <a:srgbClr val="00B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25" y="4739375"/>
            <a:ext cx="586725" cy="2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 rot="5400000">
            <a:off x="8225300" y="-933900"/>
            <a:ext cx="1085100" cy="1467900"/>
          </a:xfrm>
          <a:prstGeom prst="roundRect">
            <a:avLst>
              <a:gd name="adj" fmla="val 17462"/>
            </a:avLst>
          </a:prstGeom>
          <a:solidFill>
            <a:srgbClr val="00B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7798900" y="4738450"/>
            <a:ext cx="1188000" cy="265800"/>
            <a:chOff x="7798900" y="4738450"/>
            <a:chExt cx="1188000" cy="265800"/>
          </a:xfrm>
        </p:grpSpPr>
        <p:sp>
          <p:nvSpPr>
            <p:cNvPr id="60" name="Google Shape;60;p13"/>
            <p:cNvSpPr/>
            <p:nvPr/>
          </p:nvSpPr>
          <p:spPr>
            <a:xfrm>
              <a:off x="7798900" y="4738450"/>
              <a:ext cx="1188000" cy="265800"/>
            </a:xfrm>
            <a:prstGeom prst="roundRect">
              <a:avLst>
                <a:gd name="adj" fmla="val 28264"/>
              </a:avLst>
            </a:prstGeom>
            <a:solidFill>
              <a:schemeClr val="lt1"/>
            </a:solidFill>
            <a:ln>
              <a:noFill/>
            </a:ln>
            <a:effectLst>
              <a:outerShdw blurRad="142875" dist="95250" dir="2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45175" y="4811700"/>
              <a:ext cx="895452" cy="11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3"/>
          <p:cNvSpPr txBox="1"/>
          <p:nvPr/>
        </p:nvSpPr>
        <p:spPr>
          <a:xfrm>
            <a:off x="2994350" y="4698100"/>
            <a:ext cx="5301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dirty="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*Benchmark dla formatu {format} w kategorii {</a:t>
            </a:r>
            <a:r>
              <a:rPr lang="pl-PL" sz="800" dirty="0" err="1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category</a:t>
            </a:r>
            <a:r>
              <a:rPr lang="pl-PL" sz="800" dirty="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}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25" y="452100"/>
            <a:ext cx="1822500" cy="3917100"/>
          </a:xfrm>
          <a:prstGeom prst="roundRect">
            <a:avLst>
              <a:gd name="adj" fmla="val 95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16" y="360991"/>
            <a:ext cx="2047652" cy="40993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538FD1C-AFF2-4369-B917-C35DCED5EF9B}"/>
              </a:ext>
            </a:extLst>
          </p:cNvPr>
          <p:cNvSpPr txBox="1"/>
          <p:nvPr/>
        </p:nvSpPr>
        <p:spPr>
          <a:xfrm>
            <a:off x="644625" y="452100"/>
            <a:ext cx="169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{%image}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A91B726-8346-7C8B-1093-0D1B6AAC2575}"/>
              </a:ext>
            </a:extLst>
          </p:cNvPr>
          <p:cNvSpPr txBox="1"/>
          <p:nvPr/>
        </p:nvSpPr>
        <p:spPr>
          <a:xfrm>
            <a:off x="7998739" y="4092201"/>
            <a:ext cx="1003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latin typeface="Lexend" panose="020B0604020202020204" charset="-18"/>
              </a:rPr>
              <a:t>{^</a:t>
            </a:r>
            <a:r>
              <a:rPr lang="pl-PL" sz="1000" b="1" dirty="0" err="1">
                <a:latin typeface="Lexend" panose="020B0604020202020204" charset="-18"/>
              </a:rPr>
              <a:t>ppIsPositive</a:t>
            </a:r>
            <a:r>
              <a:rPr lang="pl-PL" sz="1000" b="1" dirty="0">
                <a:latin typeface="Lexend" panose="020B0604020202020204" charset="-18"/>
              </a:rPr>
              <a:t>}{pp}{/ppIsPositive}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AE2D7F7-BFB2-0DA8-223F-6F55D18B98AC}"/>
              </a:ext>
            </a:extLst>
          </p:cNvPr>
          <p:cNvSpPr txBox="1"/>
          <p:nvPr/>
        </p:nvSpPr>
        <p:spPr>
          <a:xfrm>
            <a:off x="7992375" y="4098801"/>
            <a:ext cx="1003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solidFill>
                  <a:srgbClr val="3CB451"/>
                </a:solidFill>
                <a:latin typeface="Lexend" panose="020B0604020202020204" charset="-18"/>
              </a:rPr>
              <a:t>{#ppIsPositive}{pp}{/ppIsPositive}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90</Words>
  <Application>Microsoft Office PowerPoint</Application>
  <PresentationFormat>Pokaz na ekranie (16:9)</PresentationFormat>
  <Paragraphs>22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Lexend ExtraBold</vt:lpstr>
      <vt:lpstr>Lexend</vt:lpstr>
      <vt:lpstr>Lexend ExtraLight</vt:lpstr>
      <vt:lpstr>Arial</vt:lpstr>
      <vt:lpstr>Simple Light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Kuba</dc:creator>
  <cp:lastModifiedBy>Kuba</cp:lastModifiedBy>
  <cp:revision>19</cp:revision>
  <dcterms:modified xsi:type="dcterms:W3CDTF">2025-01-11T17:28:10Z</dcterms:modified>
</cp:coreProperties>
</file>