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7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3" r:id="rId2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4A0EF4F-7C93-4046-8549-89B65378937B}">
  <a:tblStyle styleId="{94A0EF4F-7C93-4046-8549-89B65378937B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type="sldImg" idx="2"/>
          </p:nvPr>
        </p:nvSpPr>
        <p:spPr bwMode="auto"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 bwMode="auto"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" preserve="0" showMasterPhAnim="0" showMasterSp="1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1" preserve="0" showMasterPhAnim="0" showMasterSp="1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2"/>
          <p:cNvSpPr/>
          <p:nvPr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12"/>
          <p:cNvSpPr txBox="1"/>
          <p:nvPr>
            <p:ph type="subTitle" idx="1"/>
          </p:nvPr>
        </p:nvSpPr>
        <p:spPr bwMode="auto"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2" preserve="0" showMasterPhAnim="0" showMasterSp="1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/>
          <p:cNvSpPr/>
          <p:nvPr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" name="Google Shape;56;p13"/>
          <p:cNvSpPr txBox="1"/>
          <p:nvPr>
            <p:ph type="subTitle" idx="1"/>
          </p:nvPr>
        </p:nvSpPr>
        <p:spPr bwMode="auto"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-1" preserve="0" showMasterPhAnim="0" showMasterSp="1" userDrawn="1">
  <p:cSld name="CUSTOM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/>
          <p:nvPr/>
        </p:nvSpPr>
        <p:spPr bwMode="auto"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4"/>
          <p:cNvSpPr txBox="1"/>
          <p:nvPr>
            <p:ph type="subTitle" idx="1"/>
          </p:nvPr>
        </p:nvSpPr>
        <p:spPr bwMode="auto"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4"/>
          <p:cNvSpPr txBox="1"/>
          <p:nvPr>
            <p:ph type="subTitle" idx="2"/>
          </p:nvPr>
        </p:nvSpPr>
        <p:spPr bwMode="auto"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-2" preserve="0" showMasterPhAnim="0" showMasterSp="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5"/>
          <p:cNvSpPr/>
          <p:nvPr/>
        </p:nvSpPr>
        <p:spPr bwMode="auto"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15"/>
          <p:cNvSpPr txBox="1"/>
          <p:nvPr>
            <p:ph type="subTitle" idx="1"/>
          </p:nvPr>
        </p:nvSpPr>
        <p:spPr bwMode="auto"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/>
          <p:nvPr>
            <p:ph type="subTitle" idx="2"/>
          </p:nvPr>
        </p:nvSpPr>
        <p:spPr bwMode="auto"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subTitle" idx="1"/>
          </p:nvPr>
        </p:nvSpPr>
        <p:spPr bwMode="auto"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 bwMode="auto"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Белый слайд + заголовок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 bwMode="auto"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8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19"/>
          <p:cNvSpPr txBox="1"/>
          <p:nvPr>
            <p:ph type="body" idx="1"/>
          </p:nvPr>
        </p:nvSpPr>
        <p:spPr bwMode="auto"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9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ма вебинара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 bwMode="auto"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20"/>
          <p:cNvSpPr txBox="1"/>
          <p:nvPr>
            <p:ph type="subTitle" idx="1"/>
          </p:nvPr>
        </p:nvSpPr>
        <p:spPr bwMode="auto"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20"/>
          <p:cNvSpPr txBox="1"/>
          <p:nvPr>
            <p:ph type="subTitle" idx="2"/>
          </p:nvPr>
        </p:nvSpPr>
        <p:spPr bwMode="auto"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20"/>
          <p:cNvSpPr txBox="1"/>
          <p:nvPr>
            <p:ph type="subTitle" idx="3"/>
          </p:nvPr>
        </p:nvSpPr>
        <p:spPr bwMode="auto"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20"/>
          <p:cNvSpPr txBox="1"/>
          <p:nvPr>
            <p:ph type="subTitle" idx="4"/>
          </p:nvPr>
        </p:nvSpPr>
        <p:spPr bwMode="auto"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ительный слайд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 bwMode="auto"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Белый слайд + заголовок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 себе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2"/>
          <p:cNvSpPr txBox="1"/>
          <p:nvPr>
            <p:ph type="subTitle" idx="1"/>
          </p:nvPr>
        </p:nvSpPr>
        <p:spPr bwMode="auto"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22"/>
          <p:cNvSpPr txBox="1"/>
          <p:nvPr>
            <p:ph type="subTitle" idx="2"/>
          </p:nvPr>
        </p:nvSpPr>
        <p:spPr bwMode="auto"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+описание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 bwMode="auto"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 bwMode="auto">
          <a:xfrm>
            <a:off x="609075" y="1627833"/>
            <a:ext cx="4045199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23"/>
          <p:cNvSpPr txBox="1"/>
          <p:nvPr>
            <p:ph type="subTitle" idx="1"/>
          </p:nvPr>
        </p:nvSpPr>
        <p:spPr bwMode="auto">
          <a:xfrm>
            <a:off x="609075" y="3888283"/>
            <a:ext cx="4045199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23"/>
          <p:cNvSpPr txBox="1"/>
          <p:nvPr>
            <p:ph type="body" idx="2"/>
          </p:nvPr>
        </p:nvSpPr>
        <p:spPr bwMode="auto">
          <a:xfrm>
            <a:off x="4939500" y="965433"/>
            <a:ext cx="3837000" cy="4926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23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" preserve="0" showMasterPhAnim="0" showMasterSp="1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1" preserve="0" showMasterPhAnim="0" showMasterSp="1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6"/>
          <p:cNvSpPr/>
          <p:nvPr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26"/>
          <p:cNvSpPr txBox="1"/>
          <p:nvPr>
            <p:ph type="subTitle" idx="1"/>
          </p:nvPr>
        </p:nvSpPr>
        <p:spPr bwMode="auto"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2" preserve="0" showMasterPhAnim="0" showMasterSp="1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7"/>
          <p:cNvSpPr/>
          <p:nvPr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27"/>
          <p:cNvSpPr txBox="1"/>
          <p:nvPr>
            <p:ph type="subTitle" idx="1"/>
          </p:nvPr>
        </p:nvSpPr>
        <p:spPr bwMode="auto"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1" preserve="0" showMasterPhAnim="0" showMasterSp="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28"/>
          <p:cNvSpPr txBox="1"/>
          <p:nvPr>
            <p:ph type="subTitle" idx="1"/>
          </p:nvPr>
        </p:nvSpPr>
        <p:spPr bwMode="auto"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8"/>
          <p:cNvSpPr/>
          <p:nvPr/>
        </p:nvSpPr>
        <p:spPr bwMode="auto"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" name="Google Shape;119;p28"/>
          <p:cNvSpPr txBox="1"/>
          <p:nvPr>
            <p:ph type="subTitle" idx="2"/>
          </p:nvPr>
        </p:nvSpPr>
        <p:spPr bwMode="auto"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2" preserve="0" showMasterPhAnim="0" showMasterSp="1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29"/>
          <p:cNvSpPr/>
          <p:nvPr/>
        </p:nvSpPr>
        <p:spPr bwMode="auto"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29"/>
          <p:cNvSpPr txBox="1"/>
          <p:nvPr>
            <p:ph type="subTitle" idx="1"/>
          </p:nvPr>
        </p:nvSpPr>
        <p:spPr bwMode="auto"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29"/>
          <p:cNvSpPr txBox="1"/>
          <p:nvPr>
            <p:ph type="subTitle" idx="2"/>
          </p:nvPr>
        </p:nvSpPr>
        <p:spPr bwMode="auto"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ма вебинара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 bwMode="auto"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subTitle" idx="1"/>
          </p:nvPr>
        </p:nvSpPr>
        <p:spPr bwMode="auto"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ubTitle" idx="2"/>
          </p:nvPr>
        </p:nvSpPr>
        <p:spPr bwMode="auto"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/>
          <p:cNvSpPr txBox="1"/>
          <p:nvPr>
            <p:ph type="subTitle" idx="3"/>
          </p:nvPr>
        </p:nvSpPr>
        <p:spPr bwMode="auto"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subTitle" idx="4"/>
          </p:nvPr>
        </p:nvSpPr>
        <p:spPr bwMode="auto"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Маршрут вебинара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6"/>
          <p:cNvSpPr txBox="1"/>
          <p:nvPr>
            <p:ph type="body" idx="1"/>
          </p:nvPr>
        </p:nvSpPr>
        <p:spPr bwMode="auto"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ительный слайд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 bwMode="auto"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 себе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8"/>
          <p:cNvSpPr txBox="1"/>
          <p:nvPr>
            <p:ph type="subTitle" idx="1"/>
          </p:nvPr>
        </p:nvSpPr>
        <p:spPr bwMode="auto"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8"/>
          <p:cNvSpPr txBox="1"/>
          <p:nvPr>
            <p:ph type="subTitle" idx="2"/>
          </p:nvPr>
        </p:nvSpPr>
        <p:spPr bwMode="auto"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+описание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 bwMode="auto"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 bwMode="auto">
          <a:xfrm>
            <a:off x="609075" y="1627833"/>
            <a:ext cx="4045199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/>
          <p:cNvSpPr txBox="1"/>
          <p:nvPr>
            <p:ph type="subTitle" idx="1"/>
          </p:nvPr>
        </p:nvSpPr>
        <p:spPr bwMode="auto">
          <a:xfrm>
            <a:off x="609075" y="3888283"/>
            <a:ext cx="4045199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9"/>
          <p:cNvSpPr txBox="1"/>
          <p:nvPr>
            <p:ph type="body" idx="2"/>
          </p:nvPr>
        </p:nvSpPr>
        <p:spPr bwMode="auto">
          <a:xfrm>
            <a:off x="4939500" y="965433"/>
            <a:ext cx="3837000" cy="4926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5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blipFill>
          <a:blip r:embed="rId16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blipFill>
          <a:blip r:embed="rId15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6"/>
          <p:cNvSpPr txBox="1"/>
          <p:nvPr>
            <p:ph type="body" idx="1"/>
          </p:nvPr>
        </p:nvSpPr>
        <p:spPr bwMode="auto"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/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subTitle" idx="1"/>
          </p:nvPr>
        </p:nvSpPr>
        <p:spPr bwMode="auto"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 bwMode="auto"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5600" b="1" i="0" u="none" strike="noStrike" cap="none" spc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Инфраструктурная платформа на основе Kubernetes</a:t>
            </a:r>
            <a:endParaRPr sz="56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 bwMode="auto"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 bwMode="auto"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36" name="Google Shape;136;p3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 bwMode="auto">
          <a:xfrm>
            <a:off x="630000" y="3689750"/>
            <a:ext cx="1515000" cy="2425199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43" name="Google Shape;143;p32"/>
          <p:cNvPicPr/>
          <p:nvPr/>
        </p:nvPicPr>
        <p:blipFill>
          <a:blip r:embed="rId3"/>
          <a:stretch/>
        </p:blipFill>
        <p:spPr bwMode="auto"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 bwMode="auto"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Защита проекта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Тема: </a:t>
            </a:r>
            <a:r>
              <a:rPr lang="en-US"/>
              <a:t>MVP </a:t>
            </a:r>
            <a:r>
              <a:rPr lang="ru-RU"/>
              <a:t>платформа </a:t>
            </a:r>
            <a:r>
              <a:rPr lang="en-US"/>
              <a:t>K</a:t>
            </a:r>
            <a:r>
              <a:rPr lang="en-US"/>
              <a:t>ubernetes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32"/>
          <p:cNvSpPr txBox="1"/>
          <p:nvPr>
            <p:ph type="subTitle" idx="2"/>
          </p:nvPr>
        </p:nvSpPr>
        <p:spPr bwMode="auto"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solidFill>
                  <a:srgbClr val="02418B"/>
                </a:solidFill>
              </a:rPr>
              <a:t>Матушкин Никита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type="subTitle" idx="3"/>
          </p:nvPr>
        </p:nvSpPr>
        <p:spPr bwMode="auto"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type="subTitle" idx="4"/>
          </p:nvPr>
        </p:nvSpPr>
        <p:spPr bwMode="auto"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Должность</a:t>
            </a:r>
            <a:r>
              <a:rPr lang="en-US"/>
              <a:t> D</a:t>
            </a:r>
            <a:r>
              <a:rPr lang="en-US"/>
              <a:t>evOps </a:t>
            </a:r>
            <a:r>
              <a:rPr lang="ru-RU"/>
              <a:t>инженер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Компания</a:t>
            </a:r>
            <a:r>
              <a:rPr lang="ru-RU"/>
              <a:t> Нетрика-Медицина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 bwMode="auto"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 bwMode="auto"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4" name="Google Shape;154;p33"/>
          <p:cNvSpPr/>
          <p:nvPr/>
        </p:nvSpPr>
        <p:spPr bwMode="auto"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5" name="Google Shape;155;p33"/>
          <p:cNvSpPr/>
          <p:nvPr/>
        </p:nvSpPr>
        <p:spPr bwMode="auto"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6" name="Google Shape;156;p33"/>
          <p:cNvSpPr/>
          <p:nvPr/>
        </p:nvSpPr>
        <p:spPr bwMode="auto"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7" name="Google Shape;157;p33"/>
          <p:cNvSpPr/>
          <p:nvPr/>
        </p:nvSpPr>
        <p:spPr bwMode="auto"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8" name="Google Shape;158;p33"/>
          <p:cNvSpPr/>
          <p:nvPr/>
        </p:nvSpPr>
        <p:spPr bwMode="auto"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59" name="Google Shape;159;p33"/>
          <p:cNvCxnSpPr>
            <a:cxnSpLocks/>
            <a:stCxn id="153" idx="1"/>
            <a:endCxn id="154" idx="1"/>
          </p:cNvCxnSpPr>
          <p:nvPr/>
        </p:nvCxnSpPr>
        <p:spPr bwMode="auto"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cxnSpLocks/>
            <a:stCxn id="154" idx="1"/>
            <a:endCxn id="155" idx="1"/>
          </p:cNvCxnSpPr>
          <p:nvPr/>
        </p:nvCxnSpPr>
        <p:spPr bwMode="auto"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cxnSpLocks/>
            <a:stCxn id="155" idx="1"/>
            <a:endCxn id="156" idx="1"/>
          </p:cNvCxnSpPr>
          <p:nvPr/>
        </p:nvCxnSpPr>
        <p:spPr bwMode="auto"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cxnSpLocks/>
          </p:cNvCxnSpPr>
          <p:nvPr/>
        </p:nvCxnSpPr>
        <p:spPr bwMode="auto"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>
            <a:cxnSpLocks/>
          </p:cNvCxnSpPr>
          <p:nvPr/>
        </p:nvCxnSpPr>
        <p:spPr bwMode="auto"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>
            <a:graphicFrameLocks xmlns:a="http://schemas.openxmlformats.org/drawingml/2006/main"/>
          </p:cNvGraphicFramePr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{94A0EF4F-7C93-4046-8549-89B65378937B}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r>
                        <a:rPr lang="en-US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Разобраться как простоить платформу на базе k</a:t>
                      </a:r>
                      <a:r>
                        <a:rPr lang="en-US"/>
                        <a:t>ubernetes </a:t>
                      </a:r>
                      <a:r>
                        <a:rPr lang="ru-RU"/>
                        <a:t>имея "голые виртуалки"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Разобраться в работе дистрибутива </a:t>
                      </a:r>
                      <a:r>
                        <a:rPr lang="en-US"/>
                        <a:t>k8s - k3s</a:t>
                      </a:r>
                      <a:r>
                        <a:rPr lang="ru-RU"/>
                        <a:t>.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Научиться правильно и эффективно выстаривать полный цикл </a:t>
                      </a:r>
                      <a:r>
                        <a:rPr lang="en-US"/>
                        <a:t>CI/CD </a:t>
                      </a:r>
                      <a:r>
                        <a:rPr lang="ru-RU"/>
                        <a:t>на базе контенейнеров внутри кластера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Разобраться как эффективно выстроить работу со всеми компонентами кластера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>
            <a:graphicFrameLocks xmlns:a="http://schemas.openxmlformats.org/drawingml/2006/main"/>
          </p:cNvGraphicFramePr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{94A0EF4F-7C93-4046-8549-89B65378937B}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/>
                        <a:t>k3s</a:t>
                      </a:r>
                      <a:r>
                        <a:rPr lang="ru-RU"/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/>
                        <a:t>CI/CD - Tekton, ArgoCD, github workflow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/>
                        <a:t>Harbor</a:t>
                      </a:r>
                      <a:r>
                        <a:rPr lang="ru-RU"/>
                        <a:t> -</a:t>
                      </a:r>
                      <a:r>
                        <a:rPr/>
                        <a:t> container registry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lang="ru"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4" marT="91424" marB="91424">
                    <a:lnL w="9524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/>
                        <a:t>Longhorn -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распределенная система хранения для контейнеров в Kubernetes.</a:t>
                      </a:r>
                      <a:endParaRPr/>
                    </a:p>
                  </a:txBody>
                  <a:tcPr marL="198000" marR="91424" marT="91424" marB="91424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5.</a:t>
                      </a:r>
                      <a:endParaRPr lang="en-US"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4" marT="91424" marB="91424">
                    <a:lnL w="9524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Kube-Prometheus-Stack </a:t>
                      </a:r>
                      <a:r>
                        <a:rPr/>
                        <a:t>(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Prometheus, Grafana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и остальные компоненты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— инструменты для мониторинга и алертинга в кластере</a:t>
                      </a:r>
                      <a:endParaRPr/>
                    </a:p>
                  </a:txBody>
                  <a:tcPr marL="198000" marR="91424" marT="91424" marB="91424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type="body" idx="1"/>
          </p:nvPr>
        </p:nvSpPr>
        <p:spPr bwMode="auto">
          <a:xfrm>
            <a:off x="2461349" y="1516830"/>
            <a:ext cx="3921600" cy="3486300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120649" indent="0">
              <a:buClr>
                <a:schemeClr val="dk1"/>
              </a:buClr>
              <a:buSzPts val="1700"/>
              <a:buFont typeface="Roboto"/>
              <a:buNone/>
              <a:defRPr/>
            </a:pPr>
            <a:r>
              <a:rPr lang="ru-RU"/>
              <a:t>Очень много скриношотов приложил непосредственно в </a:t>
            </a:r>
            <a:r>
              <a:rPr lang="en-US"/>
              <a:t>README.md </a:t>
            </a:r>
            <a:r>
              <a:rPr lang="ru-RU"/>
              <a:t>проекта</a:t>
            </a:r>
            <a:endParaRPr/>
          </a:p>
        </p:txBody>
      </p:sp>
      <p:sp>
        <p:nvSpPr>
          <p:cNvPr id="767883330" name=""/>
          <p:cNvSpPr txBox="1"/>
          <p:nvPr/>
        </p:nvSpPr>
        <p:spPr bwMode="auto">
          <a:xfrm flipH="0" flipV="0">
            <a:off x="2370285" y="3169919"/>
            <a:ext cx="440378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pic>
        <p:nvPicPr>
          <p:cNvPr id="4005898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9183" y="2581432"/>
            <a:ext cx="7005993" cy="356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Схем</a:t>
            </a:r>
            <a:r>
              <a:rPr lang="ru-RU"/>
              <a:t>а </a:t>
            </a:r>
            <a:r>
              <a:rPr lang="en-US"/>
              <a:t>CI/CD </a:t>
            </a:r>
            <a:r>
              <a:rPr lang="ru-RU"/>
              <a:t>проекта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2293488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13448"/>
            <a:ext cx="9144000" cy="469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>
            <a:graphicFrameLocks xmlns:a="http://schemas.openxmlformats.org/drawingml/2006/main"/>
          </p:cNvGraphicFramePr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{94A0EF4F-7C93-4046-8549-89B65378937B}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Хотелось бы продолжать развивать проект и внедрить средства оценки качетсва кода, такие как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onar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ube и встроить их в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CI/CD </a:t>
                      </a:r>
                      <a:r>
                        <a:rPr lang="ru-RU"/>
                        <a:t>и </a:t>
                      </a:r>
                      <a:r>
                        <a:rPr lang="en-US"/>
                        <a:t>Grafana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Когда писал </a:t>
                      </a:r>
                      <a:r>
                        <a:rPr lang="en-US"/>
                        <a:t>CI </a:t>
                      </a:r>
                      <a:r>
                        <a:rPr lang="ru-RU"/>
                        <a:t>на </a:t>
                      </a:r>
                      <a:r>
                        <a:rPr lang="en-US"/>
                        <a:t>Tekton </a:t>
                      </a:r>
                      <a:r>
                        <a:rPr lang="ru-RU"/>
                        <a:t>делал это в первый раз и только под конец понял как это точно должно выглядеть. Можно сделать проще и сильно параметизировать сборку, упросить код.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Безопасность, безопасность и еще раз безопасность. Я делал довольно не безоопасно и есть куда развиваться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ONLYOFFICE/8.1.1.27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