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61" r:id="rId3"/>
    <p:sldId id="262" r:id="rId4"/>
    <p:sldId id="263" r:id="rId5"/>
    <p:sldId id="264" r:id="rId6"/>
    <p:sldId id="267" r:id="rId7"/>
    <p:sldId id="268" r:id="rId8"/>
    <p:sldId id="288" r:id="rId9"/>
    <p:sldId id="270" r:id="rId10"/>
    <p:sldId id="271" r:id="rId11"/>
    <p:sldId id="272" r:id="rId12"/>
    <p:sldId id="273" r:id="rId13"/>
    <p:sldId id="274" r:id="rId14"/>
    <p:sldId id="275" r:id="rId15"/>
    <p:sldId id="276" r:id="rId16"/>
    <p:sldId id="277" r:id="rId17"/>
    <p:sldId id="278" r:id="rId18"/>
    <p:sldId id="281" r:id="rId19"/>
    <p:sldId id="279" r:id="rId20"/>
    <p:sldId id="284" r:id="rId21"/>
    <p:sldId id="285" r:id="rId22"/>
    <p:sldId id="289" r:id="rId23"/>
    <p:sldId id="286" r:id="rId24"/>
    <p:sldId id="28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9C3D3B0-D906-402B-829E-7201EAB49AAE}">
          <p14:sldIdLst>
            <p14:sldId id="260"/>
            <p14:sldId id="261"/>
            <p14:sldId id="262"/>
            <p14:sldId id="263"/>
            <p14:sldId id="264"/>
            <p14:sldId id="267"/>
            <p14:sldId id="268"/>
          </p14:sldIdLst>
        </p14:section>
        <p14:section name="Untitled Section" id="{4D64DD58-B5CD-4EF0-9AAC-BA6C48D515A4}">
          <p14:sldIdLst>
            <p14:sldId id="288"/>
            <p14:sldId id="270"/>
            <p14:sldId id="271"/>
            <p14:sldId id="272"/>
            <p14:sldId id="273"/>
            <p14:sldId id="274"/>
            <p14:sldId id="275"/>
            <p14:sldId id="276"/>
            <p14:sldId id="277"/>
            <p14:sldId id="278"/>
            <p14:sldId id="281"/>
            <p14:sldId id="279"/>
            <p14:sldId id="284"/>
            <p14:sldId id="285"/>
            <p14:sldId id="286"/>
            <p14:sldId id="28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309" autoAdjust="0"/>
    <p:restoredTop sz="94660"/>
  </p:normalViewPr>
  <p:slideViewPr>
    <p:cSldViewPr>
      <p:cViewPr varScale="1">
        <p:scale>
          <a:sx n="83" d="100"/>
          <a:sy n="83" d="100"/>
        </p:scale>
        <p:origin x="-1282"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Sheet1!$B$1</c:f>
              <c:strCache>
                <c:ptCount val="1"/>
                <c:pt idx="0">
                  <c:v>Sales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B58-4C5D-8B3A-4AC711E9CDEE}"/>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B58-4C5D-8B3A-4AC711E9CDEE}"/>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B58-4C5D-8B3A-4AC711E9CDEE}"/>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B58-4C5D-8B3A-4AC711E9CDEE}"/>
              </c:ext>
            </c:extLst>
          </c:dPt>
          <c:dLbls>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9B58-4C5D-8B3A-4AC711E9CDEE}"/>
                </c:ext>
              </c:extLst>
            </c:dLbl>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9B58-4C5D-8B3A-4AC711E9CDEE}"/>
                </c:ext>
              </c:extLst>
            </c:dLbl>
            <c:spPr>
              <a:noFill/>
              <a:ln>
                <a:noFill/>
              </a:ln>
              <a:effectLst/>
            </c:spPr>
            <c:showPercent val="1"/>
            <c:extLst xmlns:c16r2="http://schemas.microsoft.com/office/drawing/2015/06/chart">
              <c:ext xmlns:c15="http://schemas.microsoft.com/office/drawing/2012/chart" uri="{CE6537A1-D6FC-4f65-9D91-7224C49458BB}"/>
            </c:extLst>
          </c:dLbls>
          <c:cat>
            <c:strRef>
              <c:f>Sheet1!$A$2:$A$5</c:f>
              <c:strCache>
                <c:ptCount val="2"/>
                <c:pt idx="0">
                  <c:v>MALE</c:v>
                </c:pt>
                <c:pt idx="1">
                  <c:v>FEMALE</c:v>
                </c:pt>
              </c:strCache>
            </c:strRef>
          </c:cat>
          <c:val>
            <c:numRef>
              <c:f>Sheet1!$B$2:$B$5</c:f>
              <c:numCache>
                <c:formatCode>General</c:formatCode>
                <c:ptCount val="4"/>
                <c:pt idx="0">
                  <c:v>76.2</c:v>
                </c:pt>
                <c:pt idx="1">
                  <c:v>23.8</c:v>
                </c:pt>
              </c:numCache>
            </c:numRef>
          </c:val>
          <c:extLst xmlns:c16r2="http://schemas.microsoft.com/office/drawing/2015/06/chart">
            <c:ext xmlns:c16="http://schemas.microsoft.com/office/drawing/2014/chart" uri="{C3380CC4-5D6E-409C-BE32-E72D297353CC}">
              <c16:uniqueId val="{00000000-5D39-49F4-A799-1EC58967ACA6}"/>
            </c:ext>
          </c:extLst>
        </c:ser>
        <c:dLbls>
          <c:showPercent val="1"/>
        </c:dLbls>
        <c:firstSliceAng val="0"/>
      </c:pieChart>
      <c:spPr>
        <a:noFill/>
        <a:ln>
          <a:noFill/>
        </a:ln>
        <a:effectLst/>
      </c:spPr>
    </c:plotArea>
    <c:legend>
      <c:legendPos val="t"/>
      <c:legendEntry>
        <c:idx val="2"/>
        <c:delete val="1"/>
      </c:legendEntry>
      <c:legendEntry>
        <c:idx val="3"/>
        <c:delete val="1"/>
      </c:legendEntry>
      <c:layout/>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plotArea>
      <c:layout>
        <c:manualLayout>
          <c:layoutTarget val="inner"/>
          <c:xMode val="edge"/>
          <c:yMode val="edge"/>
          <c:x val="0.31551290463692044"/>
          <c:y val="0.22138513935758031"/>
          <c:w val="0.39675215077282011"/>
          <c:h val="0.68014654418197729"/>
        </c:manualLayout>
      </c:layout>
      <c:pieChart>
        <c:varyColors val="1"/>
        <c:ser>
          <c:idx val="0"/>
          <c:order val="0"/>
          <c:tx>
            <c:strRef>
              <c:f>Sheet1!$B$1</c:f>
              <c:strCache>
                <c:ptCount val="1"/>
                <c:pt idx="0">
                  <c:v>Sales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841-4BED-A1C8-7EE8252F68CE}"/>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841-4BED-A1C8-7EE8252F68CE}"/>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841-4BED-A1C8-7EE8252F68CE}"/>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841-4BED-A1C8-7EE8252F68CE}"/>
              </c:ext>
            </c:extLst>
          </c:dPt>
          <c:dLbls>
            <c:spPr>
              <a:noFill/>
              <a:ln>
                <a:noFill/>
              </a:ln>
              <a:effectLst/>
            </c:spPr>
            <c:showCatName val="1"/>
            <c:showPercent val="1"/>
            <c:extLst xmlns:c16r2="http://schemas.microsoft.com/office/drawing/2015/06/chart">
              <c:ext xmlns:c15="http://schemas.microsoft.com/office/drawing/2012/chart" uri="{CE6537A1-D6FC-4f65-9D91-7224C49458BB}"/>
            </c:extLst>
          </c:dLbls>
          <c:cat>
            <c:strRef>
              <c:f>Sheet1!$A$2:$A$5</c:f>
              <c:strCache>
                <c:ptCount val="4"/>
                <c:pt idx="0">
                  <c:v>FILPKART</c:v>
                </c:pt>
                <c:pt idx="1">
                  <c:v>AMAZON</c:v>
                </c:pt>
                <c:pt idx="2">
                  <c:v>MEESHO</c:v>
                </c:pt>
                <c:pt idx="3">
                  <c:v>MYNTRA</c:v>
                </c:pt>
              </c:strCache>
            </c:strRef>
          </c:cat>
          <c:val>
            <c:numRef>
              <c:f>Sheet1!$B$2:$B$5</c:f>
              <c:numCache>
                <c:formatCode>General</c:formatCode>
                <c:ptCount val="4"/>
                <c:pt idx="0">
                  <c:v>47.6</c:v>
                </c:pt>
                <c:pt idx="1">
                  <c:v>35.700000000000003</c:v>
                </c:pt>
                <c:pt idx="2">
                  <c:v>11.9</c:v>
                </c:pt>
                <c:pt idx="3">
                  <c:v>4.8</c:v>
                </c:pt>
              </c:numCache>
            </c:numRef>
          </c:val>
          <c:extLst xmlns:c16r2="http://schemas.microsoft.com/office/drawing/2015/06/chart">
            <c:ext xmlns:c16="http://schemas.microsoft.com/office/drawing/2014/chart" uri="{C3380CC4-5D6E-409C-BE32-E72D297353CC}">
              <c16:uniqueId val="{00000000-2714-46BF-BD2E-60826A55B729}"/>
            </c:ext>
          </c:extLst>
        </c:ser>
        <c:dLbls>
          <c:showCatName val="1"/>
          <c:showPercent val="1"/>
        </c:dLbls>
        <c:firstSliceAng val="0"/>
      </c:pieChart>
      <c:spPr>
        <a:noFill/>
        <a:ln>
          <a:noFill/>
        </a:ln>
        <a:effectLst/>
      </c:spPr>
    </c:plotArea>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49C0A-44BC-46F5-8DDD-B3458369D98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E628F4-20BC-4C56-8E80-8C2D1645C0A1}">
      <dgm:prSet/>
      <dgm:spPr/>
      <dgm:t>
        <a:bodyPr/>
        <a:lstStyle/>
        <a:p>
          <a:pPr rtl="0"/>
          <a:r>
            <a:rPr lang="en-US" dirty="0"/>
            <a:t>B2B/B2G (e.g. McMaster, Fastenal)</a:t>
          </a:r>
        </a:p>
      </dgm:t>
    </dgm:pt>
    <dgm:pt modelId="{28C3368A-A981-4909-9A7E-6E28BC7361CF}" type="parTrans" cxnId="{44DB6EC6-398C-4CE2-A1B3-F3634F80321E}">
      <dgm:prSet/>
      <dgm:spPr/>
      <dgm:t>
        <a:bodyPr/>
        <a:lstStyle/>
        <a:p>
          <a:endParaRPr lang="en-US"/>
        </a:p>
      </dgm:t>
    </dgm:pt>
    <dgm:pt modelId="{18B2846E-5606-4123-B613-FA4B6C8F44D6}" type="sibTrans" cxnId="{44DB6EC6-398C-4CE2-A1B3-F3634F80321E}">
      <dgm:prSet/>
      <dgm:spPr/>
      <dgm:t>
        <a:bodyPr/>
        <a:lstStyle/>
        <a:p>
          <a:endParaRPr lang="en-US"/>
        </a:p>
      </dgm:t>
    </dgm:pt>
    <dgm:pt modelId="{FE8828D7-BDDD-4C83-BAE2-438FCEE0E3B5}">
      <dgm:prSet/>
      <dgm:spPr/>
      <dgm:t>
        <a:bodyPr/>
        <a:lstStyle/>
        <a:p>
          <a:pPr rtl="0"/>
          <a:r>
            <a:rPr lang="en-US" dirty="0"/>
            <a:t>B2C (e.g. Flip cart, Amazon etc.)</a:t>
          </a:r>
        </a:p>
      </dgm:t>
    </dgm:pt>
    <dgm:pt modelId="{49D0859C-5467-4D22-87E9-E809DE30C1F6}" type="parTrans" cxnId="{7AF37A81-D7B1-4B07-A594-E0590E246B11}">
      <dgm:prSet/>
      <dgm:spPr/>
      <dgm:t>
        <a:bodyPr/>
        <a:lstStyle/>
        <a:p>
          <a:endParaRPr lang="en-US"/>
        </a:p>
      </dgm:t>
    </dgm:pt>
    <dgm:pt modelId="{BC610C3E-2B2A-4D18-9D70-8ED76C8214F8}" type="sibTrans" cxnId="{7AF37A81-D7B1-4B07-A594-E0590E246B11}">
      <dgm:prSet/>
      <dgm:spPr/>
      <dgm:t>
        <a:bodyPr/>
        <a:lstStyle/>
        <a:p>
          <a:endParaRPr lang="en-US"/>
        </a:p>
      </dgm:t>
    </dgm:pt>
    <dgm:pt modelId="{D986D99B-6B39-4719-8C64-767964688AD4}">
      <dgm:prSet/>
      <dgm:spPr/>
      <dgm:t>
        <a:bodyPr/>
        <a:lstStyle/>
        <a:p>
          <a:pPr rtl="0"/>
          <a:r>
            <a:rPr lang="en-US" dirty="0"/>
            <a:t>C2C (e.g. Olx.com )</a:t>
          </a:r>
        </a:p>
      </dgm:t>
    </dgm:pt>
    <dgm:pt modelId="{C6638306-D17B-437C-95A2-EF51C8902DD3}" type="parTrans" cxnId="{A8018EC0-8932-47EE-8239-F432026223FD}">
      <dgm:prSet/>
      <dgm:spPr/>
      <dgm:t>
        <a:bodyPr/>
        <a:lstStyle/>
        <a:p>
          <a:endParaRPr lang="en-US"/>
        </a:p>
      </dgm:t>
    </dgm:pt>
    <dgm:pt modelId="{BE51FC66-8A22-47B4-ACA1-EF8B15C3F1DA}" type="sibTrans" cxnId="{A8018EC0-8932-47EE-8239-F432026223FD}">
      <dgm:prSet/>
      <dgm:spPr/>
      <dgm:t>
        <a:bodyPr/>
        <a:lstStyle/>
        <a:p>
          <a:endParaRPr lang="en-US"/>
        </a:p>
      </dgm:t>
    </dgm:pt>
    <dgm:pt modelId="{15049C44-9653-4C7A-8B4C-9DB9A1FAECC1}">
      <dgm:prSet/>
      <dgm:spPr/>
      <dgm:t>
        <a:bodyPr/>
        <a:lstStyle/>
        <a:p>
          <a:pPr rtl="0"/>
          <a:r>
            <a:rPr lang="en-US" dirty="0"/>
            <a:t>C2B (e.g. Elance.com)</a:t>
          </a:r>
        </a:p>
      </dgm:t>
    </dgm:pt>
    <dgm:pt modelId="{CED829B4-5AF8-484D-B832-88A941DC1CA1}" type="parTrans" cxnId="{D3753679-8B10-4D59-9352-EB5A086872E4}">
      <dgm:prSet/>
      <dgm:spPr/>
      <dgm:t>
        <a:bodyPr/>
        <a:lstStyle/>
        <a:p>
          <a:endParaRPr lang="en-US"/>
        </a:p>
      </dgm:t>
    </dgm:pt>
    <dgm:pt modelId="{96330EC6-1CA3-4D24-92C9-5E763419E719}" type="sibTrans" cxnId="{D3753679-8B10-4D59-9352-EB5A086872E4}">
      <dgm:prSet/>
      <dgm:spPr/>
      <dgm:t>
        <a:bodyPr/>
        <a:lstStyle/>
        <a:p>
          <a:endParaRPr lang="en-US"/>
        </a:p>
      </dgm:t>
    </dgm:pt>
    <dgm:pt modelId="{B217CF57-4695-46DC-A073-F5648A0F398D}" type="pres">
      <dgm:prSet presAssocID="{80A49C0A-44BC-46F5-8DDD-B3458369D982}" presName="linear" presStyleCnt="0">
        <dgm:presLayoutVars>
          <dgm:animLvl val="lvl"/>
          <dgm:resizeHandles val="exact"/>
        </dgm:presLayoutVars>
      </dgm:prSet>
      <dgm:spPr/>
      <dgm:t>
        <a:bodyPr/>
        <a:lstStyle/>
        <a:p>
          <a:endParaRPr lang="en-US"/>
        </a:p>
      </dgm:t>
    </dgm:pt>
    <dgm:pt modelId="{E3C929E9-A588-4F68-A9F8-2075106FF4EC}" type="pres">
      <dgm:prSet presAssocID="{A5E628F4-20BC-4C56-8E80-8C2D1645C0A1}" presName="parentText" presStyleLbl="node1" presStyleIdx="0" presStyleCnt="4" custLinFactNeighborX="-5172" custLinFactNeighborY="-44738">
        <dgm:presLayoutVars>
          <dgm:chMax val="0"/>
          <dgm:bulletEnabled val="1"/>
        </dgm:presLayoutVars>
      </dgm:prSet>
      <dgm:spPr/>
      <dgm:t>
        <a:bodyPr/>
        <a:lstStyle/>
        <a:p>
          <a:endParaRPr lang="en-US"/>
        </a:p>
      </dgm:t>
    </dgm:pt>
    <dgm:pt modelId="{DC45652E-C96B-41CE-B0AE-4373E60CC27C}" type="pres">
      <dgm:prSet presAssocID="{18B2846E-5606-4123-B613-FA4B6C8F44D6}" presName="spacer" presStyleCnt="0"/>
      <dgm:spPr/>
    </dgm:pt>
    <dgm:pt modelId="{7349F749-CE5E-4E28-9BD0-878CBA3324DE}" type="pres">
      <dgm:prSet presAssocID="{FE8828D7-BDDD-4C83-BAE2-438FCEE0E3B5}" presName="parentText" presStyleLbl="node1" presStyleIdx="1" presStyleCnt="4">
        <dgm:presLayoutVars>
          <dgm:chMax val="0"/>
          <dgm:bulletEnabled val="1"/>
        </dgm:presLayoutVars>
      </dgm:prSet>
      <dgm:spPr/>
      <dgm:t>
        <a:bodyPr/>
        <a:lstStyle/>
        <a:p>
          <a:endParaRPr lang="en-US"/>
        </a:p>
      </dgm:t>
    </dgm:pt>
    <dgm:pt modelId="{B636C80D-6548-4DD2-AAD5-E4557F998196}" type="pres">
      <dgm:prSet presAssocID="{BC610C3E-2B2A-4D18-9D70-8ED76C8214F8}" presName="spacer" presStyleCnt="0"/>
      <dgm:spPr/>
    </dgm:pt>
    <dgm:pt modelId="{FCA528F2-1F08-4B57-B787-6E39018E7583}" type="pres">
      <dgm:prSet presAssocID="{D986D99B-6B39-4719-8C64-767964688AD4}" presName="parentText" presStyleLbl="node1" presStyleIdx="2" presStyleCnt="4">
        <dgm:presLayoutVars>
          <dgm:chMax val="0"/>
          <dgm:bulletEnabled val="1"/>
        </dgm:presLayoutVars>
      </dgm:prSet>
      <dgm:spPr/>
      <dgm:t>
        <a:bodyPr/>
        <a:lstStyle/>
        <a:p>
          <a:endParaRPr lang="en-US"/>
        </a:p>
      </dgm:t>
    </dgm:pt>
    <dgm:pt modelId="{9979B798-0ECE-4763-92C7-A643385081D6}" type="pres">
      <dgm:prSet presAssocID="{BE51FC66-8A22-47B4-ACA1-EF8B15C3F1DA}" presName="spacer" presStyleCnt="0"/>
      <dgm:spPr/>
    </dgm:pt>
    <dgm:pt modelId="{4CDA8229-F854-4F25-B8B8-DE9015946BEE}" type="pres">
      <dgm:prSet presAssocID="{15049C44-9653-4C7A-8B4C-9DB9A1FAECC1}" presName="parentText" presStyleLbl="node1" presStyleIdx="3" presStyleCnt="4">
        <dgm:presLayoutVars>
          <dgm:chMax val="0"/>
          <dgm:bulletEnabled val="1"/>
        </dgm:presLayoutVars>
      </dgm:prSet>
      <dgm:spPr/>
      <dgm:t>
        <a:bodyPr/>
        <a:lstStyle/>
        <a:p>
          <a:endParaRPr lang="en-US"/>
        </a:p>
      </dgm:t>
    </dgm:pt>
  </dgm:ptLst>
  <dgm:cxnLst>
    <dgm:cxn modelId="{C24B7AFF-DF81-4908-90CE-C2C4CE0AE41A}" type="presOf" srcId="{A5E628F4-20BC-4C56-8E80-8C2D1645C0A1}" destId="{E3C929E9-A588-4F68-A9F8-2075106FF4EC}" srcOrd="0" destOrd="0" presId="urn:microsoft.com/office/officeart/2005/8/layout/vList2"/>
    <dgm:cxn modelId="{80D2B1B0-0F80-4D2D-A83B-8B136504CA33}" type="presOf" srcId="{D986D99B-6B39-4719-8C64-767964688AD4}" destId="{FCA528F2-1F08-4B57-B787-6E39018E7583}" srcOrd="0" destOrd="0" presId="urn:microsoft.com/office/officeart/2005/8/layout/vList2"/>
    <dgm:cxn modelId="{DD72F743-4A24-4D55-8BBA-653C531EC2E4}" type="presOf" srcId="{80A49C0A-44BC-46F5-8DDD-B3458369D982}" destId="{B217CF57-4695-46DC-A073-F5648A0F398D}" srcOrd="0" destOrd="0" presId="urn:microsoft.com/office/officeart/2005/8/layout/vList2"/>
    <dgm:cxn modelId="{44DB6EC6-398C-4CE2-A1B3-F3634F80321E}" srcId="{80A49C0A-44BC-46F5-8DDD-B3458369D982}" destId="{A5E628F4-20BC-4C56-8E80-8C2D1645C0A1}" srcOrd="0" destOrd="0" parTransId="{28C3368A-A981-4909-9A7E-6E28BC7361CF}" sibTransId="{18B2846E-5606-4123-B613-FA4B6C8F44D6}"/>
    <dgm:cxn modelId="{A8018EC0-8932-47EE-8239-F432026223FD}" srcId="{80A49C0A-44BC-46F5-8DDD-B3458369D982}" destId="{D986D99B-6B39-4719-8C64-767964688AD4}" srcOrd="2" destOrd="0" parTransId="{C6638306-D17B-437C-95A2-EF51C8902DD3}" sibTransId="{BE51FC66-8A22-47B4-ACA1-EF8B15C3F1DA}"/>
    <dgm:cxn modelId="{DFDB08EA-D72E-457C-8366-79E1EA752C7E}" type="presOf" srcId="{15049C44-9653-4C7A-8B4C-9DB9A1FAECC1}" destId="{4CDA8229-F854-4F25-B8B8-DE9015946BEE}" srcOrd="0" destOrd="0" presId="urn:microsoft.com/office/officeart/2005/8/layout/vList2"/>
    <dgm:cxn modelId="{D3753679-8B10-4D59-9352-EB5A086872E4}" srcId="{80A49C0A-44BC-46F5-8DDD-B3458369D982}" destId="{15049C44-9653-4C7A-8B4C-9DB9A1FAECC1}" srcOrd="3" destOrd="0" parTransId="{CED829B4-5AF8-484D-B832-88A941DC1CA1}" sibTransId="{96330EC6-1CA3-4D24-92C9-5E763419E719}"/>
    <dgm:cxn modelId="{7AF37A81-D7B1-4B07-A594-E0590E246B11}" srcId="{80A49C0A-44BC-46F5-8DDD-B3458369D982}" destId="{FE8828D7-BDDD-4C83-BAE2-438FCEE0E3B5}" srcOrd="1" destOrd="0" parTransId="{49D0859C-5467-4D22-87E9-E809DE30C1F6}" sibTransId="{BC610C3E-2B2A-4D18-9D70-8ED76C8214F8}"/>
    <dgm:cxn modelId="{7B281812-64DD-491D-A166-DDB5FB6D4F80}" type="presOf" srcId="{FE8828D7-BDDD-4C83-BAE2-438FCEE0E3B5}" destId="{7349F749-CE5E-4E28-9BD0-878CBA3324DE}" srcOrd="0" destOrd="0" presId="urn:microsoft.com/office/officeart/2005/8/layout/vList2"/>
    <dgm:cxn modelId="{2506EE65-46EA-4803-9A66-253653BFFF1D}" type="presParOf" srcId="{B217CF57-4695-46DC-A073-F5648A0F398D}" destId="{E3C929E9-A588-4F68-A9F8-2075106FF4EC}" srcOrd="0" destOrd="0" presId="urn:microsoft.com/office/officeart/2005/8/layout/vList2"/>
    <dgm:cxn modelId="{9C0C66FB-9A81-4D7F-9DB7-DAA3A84B406A}" type="presParOf" srcId="{B217CF57-4695-46DC-A073-F5648A0F398D}" destId="{DC45652E-C96B-41CE-B0AE-4373E60CC27C}" srcOrd="1" destOrd="0" presId="urn:microsoft.com/office/officeart/2005/8/layout/vList2"/>
    <dgm:cxn modelId="{E461333F-46A1-4BC5-8BC1-078CA89E2302}" type="presParOf" srcId="{B217CF57-4695-46DC-A073-F5648A0F398D}" destId="{7349F749-CE5E-4E28-9BD0-878CBA3324DE}" srcOrd="2" destOrd="0" presId="urn:microsoft.com/office/officeart/2005/8/layout/vList2"/>
    <dgm:cxn modelId="{A64827F7-7C68-44D8-96ED-18FC89704E36}" type="presParOf" srcId="{B217CF57-4695-46DC-A073-F5648A0F398D}" destId="{B636C80D-6548-4DD2-AAD5-E4557F998196}" srcOrd="3" destOrd="0" presId="urn:microsoft.com/office/officeart/2005/8/layout/vList2"/>
    <dgm:cxn modelId="{1828B7A9-64E0-439F-B534-190ED443EC5A}" type="presParOf" srcId="{B217CF57-4695-46DC-A073-F5648A0F398D}" destId="{FCA528F2-1F08-4B57-B787-6E39018E7583}" srcOrd="4" destOrd="0" presId="urn:microsoft.com/office/officeart/2005/8/layout/vList2"/>
    <dgm:cxn modelId="{07C3D900-8D10-4E5A-A6BF-4451E5BBC582}" type="presParOf" srcId="{B217CF57-4695-46DC-A073-F5648A0F398D}" destId="{9979B798-0ECE-4763-92C7-A643385081D6}" srcOrd="5" destOrd="0" presId="urn:microsoft.com/office/officeart/2005/8/layout/vList2"/>
    <dgm:cxn modelId="{E82A5205-0E3E-4C4C-9447-281167D76954}" type="presParOf" srcId="{B217CF57-4695-46DC-A073-F5648A0F398D}" destId="{4CDA8229-F854-4F25-B8B8-DE9015946BEE}"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929E9-A588-4F68-A9F8-2075106FF4EC}">
      <dsp:nvSpPr>
        <dsp:cNvPr id="0" name=""/>
        <dsp:cNvSpPr/>
      </dsp:nvSpPr>
      <dsp:spPr>
        <a:xfrm>
          <a:off x="0" y="0"/>
          <a:ext cx="414340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B2B/B2G (e.g. McMaster, Fastenal)</a:t>
          </a:r>
        </a:p>
      </dsp:txBody>
      <dsp:txXfrm>
        <a:off x="23417" y="23417"/>
        <a:ext cx="4096569" cy="432866"/>
      </dsp:txXfrm>
    </dsp:sp>
    <dsp:sp modelId="{7349F749-CE5E-4E28-9BD0-878CBA3324DE}">
      <dsp:nvSpPr>
        <dsp:cNvPr id="0" name=""/>
        <dsp:cNvSpPr/>
      </dsp:nvSpPr>
      <dsp:spPr>
        <a:xfrm>
          <a:off x="0" y="563069"/>
          <a:ext cx="414340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B2C (e.g. Flip cart, Amazon etc.)</a:t>
          </a:r>
        </a:p>
      </dsp:txBody>
      <dsp:txXfrm>
        <a:off x="23417" y="586486"/>
        <a:ext cx="4096569" cy="432866"/>
      </dsp:txXfrm>
    </dsp:sp>
    <dsp:sp modelId="{FCA528F2-1F08-4B57-B787-6E39018E7583}">
      <dsp:nvSpPr>
        <dsp:cNvPr id="0" name=""/>
        <dsp:cNvSpPr/>
      </dsp:nvSpPr>
      <dsp:spPr>
        <a:xfrm>
          <a:off x="0" y="1100370"/>
          <a:ext cx="414340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C2C (e.g. Olx.com )</a:t>
          </a:r>
        </a:p>
      </dsp:txBody>
      <dsp:txXfrm>
        <a:off x="23417" y="1123787"/>
        <a:ext cx="4096569" cy="432866"/>
      </dsp:txXfrm>
    </dsp:sp>
    <dsp:sp modelId="{4CDA8229-F854-4F25-B8B8-DE9015946BEE}">
      <dsp:nvSpPr>
        <dsp:cNvPr id="0" name=""/>
        <dsp:cNvSpPr/>
      </dsp:nvSpPr>
      <dsp:spPr>
        <a:xfrm>
          <a:off x="0" y="1637670"/>
          <a:ext cx="4143403" cy="4797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C2B (e.g. Elance.com)</a:t>
          </a:r>
        </a:p>
      </dsp:txBody>
      <dsp:txXfrm>
        <a:off x="23417" y="1661087"/>
        <a:ext cx="4096569"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6E31DC-E2BB-4152-BFEA-D2BB3D7C78DA}"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E31DC-E2BB-4152-BFEA-D2BB3D7C78DA}"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E31DC-E2BB-4152-BFEA-D2BB3D7C78DA}"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E31DC-E2BB-4152-BFEA-D2BB3D7C78DA}"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E31DC-E2BB-4152-BFEA-D2BB3D7C78DA}" type="datetimeFigureOut">
              <a:rPr lang="en-US" smtClean="0"/>
              <a:pPr/>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E31DC-E2BB-4152-BFEA-D2BB3D7C78DA}"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E31DC-E2BB-4152-BFEA-D2BB3D7C78DA}"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E31DC-E2BB-4152-BFEA-D2BB3D7C78DA}" type="datetimeFigureOut">
              <a:rPr lang="en-US" smtClean="0"/>
              <a:pPr/>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E31DC-E2BB-4152-BFEA-D2BB3D7C78DA}" type="datetimeFigureOut">
              <a:rPr lang="en-US" smtClean="0"/>
              <a:pPr/>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E31DC-E2BB-4152-BFEA-D2BB3D7C78DA}"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6E31DC-E2BB-4152-BFEA-D2BB3D7C78DA}" type="datetimeFigureOut">
              <a:rPr lang="en-US" smtClean="0"/>
              <a:pPr/>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C44BC-BEC8-4FC5-BC71-88EC2D6DC0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64999">
              <a:srgbClr val="F0EBD5"/>
            </a:gs>
            <a:gs pos="100000">
              <a:srgbClr val="D1C39F"/>
            </a:gs>
          </a:gsLst>
          <a:lin ang="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E31DC-E2BB-4152-BFEA-D2BB3D7C78DA}" type="datetimeFigureOut">
              <a:rPr lang="en-US" smtClean="0"/>
              <a:pPr/>
              <a:t>8/7/2023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44BC-BEC8-4FC5-BC71-88EC2D6DC0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2122" y="4714885"/>
            <a:ext cx="184731" cy="461665"/>
          </a:xfrm>
          <a:prstGeom prst="rect">
            <a:avLst/>
          </a:prstGeom>
          <a:solidFill>
            <a:schemeClr val="bg1">
              <a:lumMod val="95000"/>
            </a:schemeClr>
          </a:solidFill>
        </p:spPr>
        <p:txBody>
          <a:bodyPr wrap="none" rtlCol="0">
            <a:spAutoFit/>
          </a:bodyPr>
          <a:lstStyle/>
          <a:p>
            <a:endParaRPr lang="en-US" sz="2400" b="1" i="1" dirty="0"/>
          </a:p>
        </p:txBody>
      </p:sp>
      <p:sp>
        <p:nvSpPr>
          <p:cNvPr id="13316" name="AutoShape 4" descr="Decoding Ecommerce (ONLINE) Shopping Behavio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Decoding Ecommerce (ONLINE) Shopping Behavio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Decoding Ecommerce (ONLINE) Shopping Behavio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929322" y="4786322"/>
            <a:ext cx="2561342" cy="646331"/>
          </a:xfrm>
          <a:prstGeom prst="rect">
            <a:avLst/>
          </a:prstGeom>
          <a:noFill/>
        </p:spPr>
        <p:txBody>
          <a:bodyPr wrap="none" rtlCol="0">
            <a:spAutoFit/>
          </a:bodyPr>
          <a:lstStyle/>
          <a:p>
            <a:r>
              <a:rPr lang="en-US" dirty="0">
                <a:latin typeface="Times New Roman" pitchFamily="18" charset="0"/>
                <a:cs typeface="Times New Roman" pitchFamily="18" charset="0"/>
              </a:rPr>
              <a:t>BY :  SUMAN KUMARI</a:t>
            </a:r>
          </a:p>
          <a:p>
            <a:r>
              <a:rPr lang="en-US" dirty="0">
                <a:latin typeface="Times New Roman" pitchFamily="18" charset="0"/>
                <a:cs typeface="Times New Roman" pitchFamily="18" charset="0"/>
              </a:rPr>
              <a:t>	B.COM</a:t>
            </a:r>
          </a:p>
        </p:txBody>
      </p:sp>
      <p:sp>
        <p:nvSpPr>
          <p:cNvPr id="12" name="TextBox 11"/>
          <p:cNvSpPr txBox="1"/>
          <p:nvPr/>
        </p:nvSpPr>
        <p:spPr>
          <a:xfrm>
            <a:off x="6072198" y="5429264"/>
            <a:ext cx="2621230" cy="369332"/>
          </a:xfrm>
          <a:prstGeom prst="rect">
            <a:avLst/>
          </a:prstGeom>
          <a:noFill/>
        </p:spPr>
        <p:txBody>
          <a:bodyPr wrap="none" rtlCol="0">
            <a:spAutoFit/>
          </a:bodyPr>
          <a:lstStyle/>
          <a:p>
            <a:r>
              <a:rPr lang="en-US" dirty="0">
                <a:latin typeface="Times New Roman" pitchFamily="18" charset="0"/>
                <a:cs typeface="Times New Roman" pitchFamily="18" charset="0"/>
              </a:rPr>
              <a:t>UID : 22FHUCJHN01004</a:t>
            </a:r>
          </a:p>
        </p:txBody>
      </p:sp>
      <p:sp>
        <p:nvSpPr>
          <p:cNvPr id="13" name="TextBox 12"/>
          <p:cNvSpPr txBox="1"/>
          <p:nvPr/>
        </p:nvSpPr>
        <p:spPr>
          <a:xfrm>
            <a:off x="1928794" y="3929066"/>
            <a:ext cx="573189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UNDER THE SUPERVISION OF :  Dr . DILIP KUMAR</a:t>
            </a:r>
          </a:p>
        </p:txBody>
      </p:sp>
      <p:sp>
        <p:nvSpPr>
          <p:cNvPr id="14" name="TextBox 13"/>
          <p:cNvSpPr txBox="1"/>
          <p:nvPr/>
        </p:nvSpPr>
        <p:spPr>
          <a:xfrm>
            <a:off x="285720" y="642918"/>
            <a:ext cx="8858280"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E-COMMERCE SHOPPING BEHAVIOUR AMONG ICFAI  University Jharkhand STUDENTS</a:t>
            </a:r>
          </a:p>
        </p:txBody>
      </p:sp>
      <p:pic>
        <p:nvPicPr>
          <p:cNvPr id="4" name="Picture 3">
            <a:extLst>
              <a:ext uri="{FF2B5EF4-FFF2-40B4-BE49-F238E27FC236}">
                <a16:creationId xmlns:a16="http://schemas.microsoft.com/office/drawing/2014/main" xmlns="" id="{51AEDAB2-3FAB-211D-CC91-1F84D9542E1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18560" y="1840116"/>
            <a:ext cx="2706880" cy="1844988"/>
          </a:xfrm>
          <a:prstGeom prst="rect">
            <a:avLst/>
          </a:prstGeom>
        </p:spPr>
      </p:pic>
    </p:spTree>
  </p:cSld>
  <p:clrMapOvr>
    <a:masterClrMapping/>
  </p:clrMapOvr>
  <p:transition spd="med" advTm="3000">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8" y="500042"/>
            <a:ext cx="6962419" cy="523220"/>
          </a:xfrm>
          <a:prstGeom prst="rect">
            <a:avLst/>
          </a:prstGeom>
          <a:noFill/>
        </p:spPr>
        <p:txBody>
          <a:bodyPr wrap="none" rtlCol="0">
            <a:spAutoFit/>
          </a:bodyPr>
          <a:lstStyle/>
          <a:p>
            <a:pPr>
              <a:buFont typeface="Wingdings" pitchFamily="2" charset="2"/>
              <a:buChar char="v"/>
            </a:pPr>
            <a:r>
              <a:rPr lang="en-US" sz="2800" b="1" u="sng" dirty="0">
                <a:latin typeface="Times New Roman" pitchFamily="18" charset="0"/>
                <a:cs typeface="Times New Roman" pitchFamily="18" charset="0"/>
              </a:rPr>
              <a:t>DISADVA4NTAGES OF E-COMMERCE</a:t>
            </a:r>
          </a:p>
        </p:txBody>
      </p:sp>
      <p:sp>
        <p:nvSpPr>
          <p:cNvPr id="3" name="TextBox 2"/>
          <p:cNvSpPr txBox="1"/>
          <p:nvPr/>
        </p:nvSpPr>
        <p:spPr>
          <a:xfrm>
            <a:off x="428596" y="1643051"/>
            <a:ext cx="4520918" cy="3693319"/>
          </a:xfrm>
          <a:prstGeom prst="rect">
            <a:avLst/>
          </a:prstGeom>
          <a:noFill/>
        </p:spPr>
        <p:txBody>
          <a:bodyPr wrap="none" rtlCol="0">
            <a:spAutoFit/>
          </a:bodyPr>
          <a:lstStyle/>
          <a:p>
            <a:pPr>
              <a:lnSpc>
                <a:spcPct val="150000"/>
              </a:lnSpc>
              <a:buFont typeface="Wingdings" pitchFamily="2" charset="2"/>
              <a:buChar char="q"/>
            </a:pPr>
            <a:r>
              <a:rPr lang="en-US" dirty="0"/>
              <a:t> Lack of personal touch </a:t>
            </a:r>
          </a:p>
          <a:p>
            <a:pPr>
              <a:lnSpc>
                <a:spcPct val="150000"/>
              </a:lnSpc>
              <a:buFont typeface="Wingdings" pitchFamily="2" charset="2"/>
              <a:buChar char="q"/>
            </a:pPr>
            <a:r>
              <a:rPr lang="en-US" dirty="0"/>
              <a:t>Long delivery period</a:t>
            </a:r>
          </a:p>
          <a:p>
            <a:pPr>
              <a:lnSpc>
                <a:spcPct val="150000"/>
              </a:lnSpc>
              <a:buFont typeface="Wingdings" pitchFamily="2" charset="2"/>
              <a:buChar char="q"/>
            </a:pPr>
            <a:r>
              <a:rPr lang="en-US" dirty="0"/>
              <a:t> No guarantee about product quality</a:t>
            </a:r>
          </a:p>
          <a:p>
            <a:pPr>
              <a:lnSpc>
                <a:spcPct val="150000"/>
              </a:lnSpc>
              <a:buFont typeface="Wingdings" pitchFamily="2" charset="2"/>
              <a:buChar char="q"/>
            </a:pPr>
            <a:r>
              <a:rPr lang="en-US" dirty="0"/>
              <a:t>Security issues</a:t>
            </a:r>
          </a:p>
          <a:p>
            <a:pPr>
              <a:lnSpc>
                <a:spcPct val="150000"/>
              </a:lnSpc>
              <a:buFont typeface="Wingdings" pitchFamily="2" charset="2"/>
              <a:buChar char="q"/>
            </a:pPr>
            <a:r>
              <a:rPr lang="en-US" dirty="0"/>
              <a:t>Additional charges (taxes, shipping) are high</a:t>
            </a:r>
          </a:p>
          <a:p>
            <a:pPr>
              <a:lnSpc>
                <a:spcPct val="150000"/>
              </a:lnSpc>
              <a:buFont typeface="Wingdings" pitchFamily="2" charset="2"/>
              <a:buChar char="q"/>
            </a:pPr>
            <a:r>
              <a:rPr lang="en-US" dirty="0"/>
              <a:t>Some items are hard to purchase online</a:t>
            </a:r>
          </a:p>
          <a:p>
            <a:pPr>
              <a:lnSpc>
                <a:spcPct val="150000"/>
              </a:lnSpc>
              <a:buFont typeface="Wingdings" pitchFamily="2" charset="2"/>
              <a:buChar char="q"/>
            </a:pPr>
            <a:r>
              <a:rPr lang="en-US" dirty="0"/>
              <a:t>Risk of fraud</a:t>
            </a:r>
          </a:p>
          <a:p>
            <a:pPr>
              <a:lnSpc>
                <a:spcPct val="150000"/>
              </a:lnSpc>
              <a:buFont typeface="Wingdings" pitchFamily="2" charset="2"/>
              <a:buChar char="q"/>
            </a:pPr>
            <a:r>
              <a:rPr lang="en-US" dirty="0"/>
              <a:t>Long distance delivery cost is very high</a:t>
            </a:r>
          </a:p>
          <a:p>
            <a:endParaRPr lang="en-US" dirty="0"/>
          </a:p>
        </p:txBody>
      </p:sp>
      <p:sp>
        <p:nvSpPr>
          <p:cNvPr id="58370" name="AutoShape 2" descr="Advantages and Disadvantages of e-commer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8372" name="AutoShape 4" descr="Advantages and Disadvantages of e-commer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8374" name="AutoShape 6" descr="Advantages and Disadvantages of e-commer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8376" name="Picture 8" descr="Advantages and Disadvantages of e-commerce - YouTube"/>
          <p:cNvPicPr>
            <a:picLocks noChangeAspect="1" noChangeArrowheads="1"/>
          </p:cNvPicPr>
          <p:nvPr/>
        </p:nvPicPr>
        <p:blipFill>
          <a:blip r:embed="rId2"/>
          <a:srcRect/>
          <a:stretch>
            <a:fillRect/>
          </a:stretch>
        </p:blipFill>
        <p:spPr bwMode="auto">
          <a:xfrm>
            <a:off x="5072065" y="4000527"/>
            <a:ext cx="4071935" cy="2857473"/>
          </a:xfrm>
          <a:prstGeom prst="rect">
            <a:avLst/>
          </a:prstGeom>
          <a:noFill/>
        </p:spPr>
      </p:pic>
    </p:spTree>
  </p:cSld>
  <p:clrMapOvr>
    <a:masterClrMapping/>
  </p:clrMapOvr>
  <p:transition spd="med" advTm="5594">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642918"/>
            <a:ext cx="4960012"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RESEARCH METHODLOGY</a:t>
            </a:r>
          </a:p>
        </p:txBody>
      </p:sp>
      <p:sp>
        <p:nvSpPr>
          <p:cNvPr id="3" name="TextBox 2"/>
          <p:cNvSpPr txBox="1"/>
          <p:nvPr/>
        </p:nvSpPr>
        <p:spPr>
          <a:xfrm>
            <a:off x="214282" y="1357298"/>
            <a:ext cx="8929718" cy="4662815"/>
          </a:xfrm>
          <a:prstGeom prst="rect">
            <a:avLst/>
          </a:prstGeom>
          <a:noFill/>
        </p:spPr>
        <p:txBody>
          <a:bodyPr wrap="square" rtlCol="0" anchor="t">
            <a:spAutoFit/>
          </a:bodyPr>
          <a:lstStyle/>
          <a:p>
            <a:pPr>
              <a:lnSpc>
                <a:spcPct val="150000"/>
              </a:lnSpc>
              <a:buFont typeface="Wingdings" pitchFamily="2" charset="2"/>
              <a:buChar char="§"/>
            </a:pPr>
            <a:r>
              <a:rPr lang="en-US" dirty="0"/>
              <a:t> </a:t>
            </a:r>
            <a:r>
              <a:rPr lang="en-US" dirty="0" err="1">
                <a:latin typeface="Times New Roman" pitchFamily="18" charset="0"/>
                <a:cs typeface="Times New Roman" pitchFamily="18" charset="0"/>
              </a:rPr>
              <a:t>Reseacher’s</a:t>
            </a:r>
            <a:r>
              <a:rPr lang="en-US" dirty="0">
                <a:latin typeface="Times New Roman" pitchFamily="18" charset="0"/>
                <a:cs typeface="Times New Roman" pitchFamily="18" charset="0"/>
              </a:rPr>
              <a:t> collected the data for our research project, we look at how people  interact with each other.</a:t>
            </a:r>
          </a:p>
          <a:p>
            <a:pPr>
              <a:lnSpc>
                <a:spcPct val="150000"/>
              </a:lnSpc>
              <a:buFont typeface="Wingdings" pitchFamily="2" charset="2"/>
              <a:buChar char="§"/>
            </a:pPr>
            <a:r>
              <a:rPr lang="en-US" dirty="0">
                <a:latin typeface="Times New Roman" pitchFamily="18" charset="0"/>
                <a:cs typeface="Times New Roman" pitchFamily="18" charset="0"/>
              </a:rPr>
              <a:t>We have conducted online survey through Google form where we have covered this campus student, and asked the personal review.</a:t>
            </a:r>
          </a:p>
          <a:p>
            <a:pPr>
              <a:lnSpc>
                <a:spcPct val="150000"/>
              </a:lnSpc>
              <a:buFont typeface="Wingdings" pitchFamily="2" charset="2"/>
              <a:buChar char="§"/>
            </a:pPr>
            <a:r>
              <a:rPr lang="en-US" dirty="0">
                <a:latin typeface="Times New Roman" pitchFamily="18" charset="0"/>
                <a:cs typeface="Times New Roman" pitchFamily="18" charset="0"/>
              </a:rPr>
              <a:t>After this, I went through many websites and survey and collect all the data necessary  to</a:t>
            </a:r>
          </a:p>
          <a:p>
            <a:pPr>
              <a:lnSpc>
                <a:spcPct val="150000"/>
              </a:lnSpc>
            </a:pPr>
            <a:r>
              <a:rPr lang="en-US" dirty="0">
                <a:latin typeface="Times New Roman" pitchFamily="18" charset="0"/>
                <a:cs typeface="Times New Roman" pitchFamily="18" charset="0"/>
              </a:rPr>
              <a:t> the topic .</a:t>
            </a:r>
          </a:p>
          <a:p>
            <a:pPr>
              <a:lnSpc>
                <a:spcPct val="150000"/>
              </a:lnSpc>
              <a:buFont typeface="Wingdings" pitchFamily="2" charset="2"/>
              <a:buChar char="§"/>
            </a:pPr>
            <a:r>
              <a:rPr lang="en-US" dirty="0">
                <a:latin typeface="Times New Roman" pitchFamily="18" charset="0"/>
                <a:cs typeface="Times New Roman" pitchFamily="18" charset="0"/>
              </a:rPr>
              <a:t>Finally, I made direct observation of my </a:t>
            </a:r>
            <a:r>
              <a:rPr lang="en-US" dirty="0" err="1">
                <a:latin typeface="Times New Roman" pitchFamily="18" charset="0"/>
                <a:cs typeface="Times New Roman" pitchFamily="18" charset="0"/>
              </a:rPr>
              <a:t>resand</a:t>
            </a:r>
            <a:r>
              <a:rPr lang="en-US" dirty="0">
                <a:latin typeface="Times New Roman" pitchFamily="18" charset="0"/>
                <a:cs typeface="Times New Roman" pitchFamily="18" charset="0"/>
              </a:rPr>
              <a:t> classmates to see how they present </a:t>
            </a:r>
          </a:p>
          <a:p>
            <a:pPr>
              <a:lnSpc>
                <a:spcPct val="150000"/>
              </a:lnSpc>
            </a:pPr>
            <a:r>
              <a:rPr lang="en-US" dirty="0">
                <a:latin typeface="Times New Roman" pitchFamily="18" charset="0"/>
                <a:cs typeface="Times New Roman" pitchFamily="18" charset="0"/>
              </a:rPr>
              <a:t> themselves. </a:t>
            </a:r>
          </a:p>
          <a:p>
            <a:pPr>
              <a:lnSpc>
                <a:spcPct val="150000"/>
              </a:lnSpc>
              <a:buFont typeface="Wingdings" pitchFamily="2" charset="2"/>
              <a:buChar char="§"/>
            </a:pPr>
            <a:r>
              <a:rPr lang="en-US" dirty="0">
                <a:latin typeface="Times New Roman" pitchFamily="18" charset="0"/>
                <a:cs typeface="Times New Roman" pitchFamily="18" charset="0"/>
              </a:rPr>
              <a:t> Throughout, these methods I have been able to make some conclusion and few generalization about e-commerce usage and potential impact and those who use online shopping.  </a:t>
            </a: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428604"/>
            <a:ext cx="5845767" cy="523220"/>
          </a:xfrm>
          <a:prstGeom prst="rect">
            <a:avLst/>
          </a:prstGeom>
          <a:noFill/>
        </p:spPr>
        <p:txBody>
          <a:bodyPr wrap="none" rtlCol="0">
            <a:spAutoFit/>
          </a:bodyPr>
          <a:lstStyle/>
          <a:p>
            <a:r>
              <a:rPr lang="en-US" sz="2800" b="1" u="sng" dirty="0"/>
              <a:t>DATA ANALYSIS AND INTERPRETATION</a:t>
            </a:r>
          </a:p>
        </p:txBody>
      </p:sp>
      <p:graphicFrame>
        <p:nvGraphicFramePr>
          <p:cNvPr id="3" name="Chart 2"/>
          <p:cNvGraphicFramePr/>
          <p:nvPr/>
        </p:nvGraphicFramePr>
        <p:xfrm>
          <a:off x="2000232" y="2357430"/>
          <a:ext cx="5929354" cy="31432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214414" y="1643050"/>
            <a:ext cx="396262" cy="369332"/>
          </a:xfrm>
          <a:prstGeom prst="rect">
            <a:avLst/>
          </a:prstGeom>
          <a:noFill/>
        </p:spPr>
        <p:txBody>
          <a:bodyPr wrap="none" rtlCol="0">
            <a:spAutoFit/>
          </a:bodyPr>
          <a:lstStyle/>
          <a:p>
            <a:r>
              <a:rPr lang="en-US" dirty="0"/>
              <a:t>    </a:t>
            </a:r>
          </a:p>
        </p:txBody>
      </p:sp>
      <p:sp>
        <p:nvSpPr>
          <p:cNvPr id="1025" name="Rectangle 1"/>
          <p:cNvSpPr>
            <a:spLocks noChangeArrowheads="1"/>
          </p:cNvSpPr>
          <p:nvPr/>
        </p:nvSpPr>
        <p:spPr bwMode="auto">
          <a:xfrm>
            <a:off x="714348" y="6000768"/>
            <a:ext cx="814393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5011738" algn="l"/>
              </a:tabLst>
            </a:pP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Interpretation: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 of 100% users of e-commerce ,</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76% were male and 24% were female.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571472" y="1000108"/>
            <a:ext cx="7786742"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Researcher collected data from 42</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respondents through Google form.</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357158" y="1643050"/>
            <a:ext cx="1500198" cy="457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tab pos="5011738" algn="l"/>
              </a:tabLst>
            </a:pPr>
            <a:r>
              <a:rPr lang="en-US" b="1" dirty="0">
                <a:latin typeface="Times New Roman" pitchFamily="18" charset="0"/>
                <a:cs typeface="Times New Roman" pitchFamily="18" charset="0"/>
              </a:rPr>
              <a:t>1. Gender  </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500166" y="1142984"/>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24577" name="Rectangle 1"/>
          <p:cNvSpPr>
            <a:spLocks noChangeArrowheads="1"/>
          </p:cNvSpPr>
          <p:nvPr/>
        </p:nvSpPr>
        <p:spPr bwMode="auto">
          <a:xfrm>
            <a:off x="357158" y="4429132"/>
            <a:ext cx="8501122" cy="2169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tab pos="5011738" algn="l"/>
              </a:tabLst>
            </a:pP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Interpretation:</a:t>
            </a:r>
            <a:r>
              <a:rPr kumimoji="0" lang="en-US" sz="1800" b="1"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the above pie chart shown 47.6% people use flip kart and 35.7% people use Amazon and  11.9%  people use  other online platform Because the user experience on flip kart when ordering, checking out, and making a payment is far better than on Amazon. Also, flip kart offer a good discount on many of the product available which you hardly and did on another website.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571472" y="357166"/>
            <a:ext cx="7429520"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tab pos="5011738" algn="l"/>
              </a:tabLst>
            </a:pPr>
            <a:r>
              <a:rPr lang="en-US" dirty="0">
                <a:latin typeface="Times New Roman" pitchFamily="18" charset="0"/>
                <a:cs typeface="Times New Roman" pitchFamily="18" charset="0"/>
              </a:rPr>
              <a:t>2.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World Computer\AppData\Local\Packages\5319275A.WhatsAppDesktop_cv1g1gvanyjgm\TempState\20479C788FB27378C2C99EADCF207E7F\WhatsApp Image 2023-07-25 at 11.30.10.jpg"/>
          <p:cNvPicPr/>
          <p:nvPr/>
        </p:nvPicPr>
        <p:blipFill>
          <a:blip r:embed="rId2"/>
          <a:srcRect/>
          <a:stretch>
            <a:fillRect/>
          </a:stretch>
        </p:blipFill>
        <p:spPr bwMode="auto">
          <a:xfrm>
            <a:off x="2285984" y="3429000"/>
            <a:ext cx="4325721" cy="2650675"/>
          </a:xfrm>
          <a:prstGeom prst="rect">
            <a:avLst/>
          </a:prstGeom>
          <a:noFill/>
          <a:ln w="9525">
            <a:noFill/>
            <a:miter lim="800000"/>
            <a:headEnd/>
            <a:tailEnd/>
          </a:ln>
        </p:spPr>
      </p:pic>
      <p:sp>
        <p:nvSpPr>
          <p:cNvPr id="25601" name="Rectangle 1"/>
          <p:cNvSpPr>
            <a:spLocks noChangeArrowheads="1"/>
          </p:cNvSpPr>
          <p:nvPr/>
        </p:nvSpPr>
        <p:spPr bwMode="auto">
          <a:xfrm>
            <a:off x="285720" y="1142984"/>
            <a:ext cx="7643834" cy="128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 of 100% of my survey, 83.3% people know about E-commerce and only 16.7% people don</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 know about E-commerce because of   illiteracy and these are mainly belonging to rural area</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World Computer\AppData\Local\Packages\5319275A.WhatsAppDesktop_cv1g1gvanyjgm\TempState\7B66E8931C93DA8C88A0A8B6DEC62F9E\WhatsApp Image 2023-07-25 at 12.03.50.jpg"/>
          <p:cNvPicPr/>
          <p:nvPr/>
        </p:nvPicPr>
        <p:blipFill>
          <a:blip r:embed="rId2"/>
          <a:srcRect/>
          <a:stretch>
            <a:fillRect/>
          </a:stretch>
        </p:blipFill>
        <p:spPr bwMode="auto">
          <a:xfrm>
            <a:off x="2500298" y="3071810"/>
            <a:ext cx="4019561" cy="3551913"/>
          </a:xfrm>
          <a:prstGeom prst="rect">
            <a:avLst/>
          </a:prstGeom>
          <a:noFill/>
          <a:ln w="9525">
            <a:noFill/>
            <a:miter lim="800000"/>
            <a:headEnd/>
            <a:tailEnd/>
          </a:ln>
        </p:spPr>
      </p:pic>
      <p:sp>
        <p:nvSpPr>
          <p:cNvPr id="26625" name="Rectangle 1"/>
          <p:cNvSpPr>
            <a:spLocks noChangeArrowheads="1"/>
          </p:cNvSpPr>
          <p:nvPr/>
        </p:nvSpPr>
        <p:spPr bwMode="auto">
          <a:xfrm>
            <a:off x="142844" y="428604"/>
            <a:ext cx="8572528"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pie chart shown that mostly (57.1%) people said Amazon is more innovative than the flipchart (35.7%) and other online website (7.2%) Because Amazon innovate itself in term of concepts, methodologies their technology and this increased competition has forced Amazon to continually innovate and improve its offerings to stay ahead of competition. </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Amazon prime</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an integral part of the company</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business model and continues to be a significant driver of growth.</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World Computer\AppData\Local\Packages\5319275A.WhatsAppDesktop_cv1g1gvanyjgm\TempState\F0204E1D3EE3E4B05DE4E2DDBD39E076\WhatsApp Image 2023-07-25 at 12.57.10.jpg"/>
          <p:cNvPicPr/>
          <p:nvPr/>
        </p:nvPicPr>
        <p:blipFill>
          <a:blip r:embed="rId2"/>
          <a:srcRect/>
          <a:stretch>
            <a:fillRect/>
          </a:stretch>
        </p:blipFill>
        <p:spPr bwMode="auto">
          <a:xfrm>
            <a:off x="1714480" y="2071678"/>
            <a:ext cx="4563836" cy="3352800"/>
          </a:xfrm>
          <a:prstGeom prst="rect">
            <a:avLst/>
          </a:prstGeom>
          <a:noFill/>
          <a:ln w="9525">
            <a:noFill/>
            <a:miter lim="800000"/>
            <a:headEnd/>
            <a:tailEnd/>
          </a:ln>
        </p:spPr>
      </p:pic>
      <p:sp>
        <p:nvSpPr>
          <p:cNvPr id="28673" name="Rectangle 1"/>
          <p:cNvSpPr>
            <a:spLocks noChangeArrowheads="1"/>
          </p:cNvSpPr>
          <p:nvPr/>
        </p:nvSpPr>
        <p:spPr bwMode="auto">
          <a:xfrm>
            <a:off x="285720" y="357166"/>
            <a:ext cx="8001024" cy="873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During online shopping or before purchasing any product they generally see the positive reviews   of the product or competitive pricing according to below pie chart.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World Computer\AppData\Local\Packages\5319275A.WhatsAppDesktop_cv1g1gvanyjgm\TempState\EF72D53990BC4805684C9B61FA64A102\WhatsApp Image 2023-07-25 at 13.10.52.jpg"/>
          <p:cNvPicPr/>
          <p:nvPr/>
        </p:nvPicPr>
        <p:blipFill>
          <a:blip r:embed="rId2"/>
          <a:srcRect/>
          <a:stretch>
            <a:fillRect/>
          </a:stretch>
        </p:blipFill>
        <p:spPr bwMode="auto">
          <a:xfrm>
            <a:off x="1285852" y="1857364"/>
            <a:ext cx="6083300" cy="3772031"/>
          </a:xfrm>
          <a:prstGeom prst="rect">
            <a:avLst/>
          </a:prstGeom>
          <a:noFill/>
          <a:ln w="9525">
            <a:noFill/>
            <a:miter lim="800000"/>
            <a:headEnd/>
            <a:tailEnd/>
          </a:ln>
        </p:spPr>
      </p:pic>
      <p:sp>
        <p:nvSpPr>
          <p:cNvPr id="29697" name="Rectangle 1"/>
          <p:cNvSpPr>
            <a:spLocks noChangeArrowheads="1"/>
          </p:cNvSpPr>
          <p:nvPr/>
        </p:nvSpPr>
        <p:spPr bwMode="auto">
          <a:xfrm>
            <a:off x="0" y="0"/>
            <a:ext cx="8072462" cy="873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Social media also help to promote e-commerce like to promote their product and services also engage with customers and advertise to target user segments.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World Computer\AppData\Local\Packages\5319275A.WhatsAppDesktop_cv1g1gvanyjgm\TempState\4AA0E93B918848BE0B7728B4B1568D8A\WhatsApp Image 2023-07-25 at 14.00.42.jpg"/>
          <p:cNvPicPr/>
          <p:nvPr/>
        </p:nvPicPr>
        <p:blipFill>
          <a:blip r:embed="rId2"/>
          <a:srcRect/>
          <a:stretch>
            <a:fillRect/>
          </a:stretch>
        </p:blipFill>
        <p:spPr bwMode="auto">
          <a:xfrm>
            <a:off x="2071670" y="2000240"/>
            <a:ext cx="4786346" cy="3367763"/>
          </a:xfrm>
          <a:prstGeom prst="rect">
            <a:avLst/>
          </a:prstGeom>
          <a:noFill/>
          <a:ln w="9525">
            <a:noFill/>
            <a:miter lim="800000"/>
            <a:headEnd/>
            <a:tailEnd/>
          </a:ln>
        </p:spPr>
      </p:pic>
      <p:sp>
        <p:nvSpPr>
          <p:cNvPr id="31745" name="Rectangle 1"/>
          <p:cNvSpPr>
            <a:spLocks noChangeArrowheads="1"/>
          </p:cNvSpPr>
          <p:nvPr/>
        </p:nvSpPr>
        <p:spPr bwMode="auto">
          <a:xfrm>
            <a:off x="0" y="0"/>
            <a:ext cx="8501090" cy="873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Below pie chart many people said reviews and ratings are very important during purchase any products its gives the product information and people experience.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0"/>
            <a:ext cx="8501090" cy="66902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50%) People said there is positive impact on E-commerce during COVID 19: here is some positive impact </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growth of new online shoppers, adoption of contactless payments methods such as mobile wallets and digital payment platform, Increase demand for delivery service to minimize physical interactions. Many of the changes and adaptations made during this period are likely to have lasting effects on how people shop and do business online.</a:t>
            </a:r>
          </a:p>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But some people said (28.6%) there is negative impact on E-commerce during COVID 19: here is some negative impact on E-commerce </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shipping challenges </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this resulted in shipping delays and higher shipping costs for both business and customers, </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cyber security risks </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this increased reliance on online shopping also led a rise in cybercrime and online scams and uncertainty surrounding the pandemic to launch phishing attacks and fraud schemes which affecting both businesses and customers.</a:t>
            </a:r>
          </a:p>
          <a:p>
            <a:pPr marL="0" marR="0" lvl="0" indent="0" algn="l" defTabSz="914400" rtl="0" eaLnBrk="1" fontAlgn="base" latinLnBrk="0" hangingPunct="1">
              <a:lnSpc>
                <a:spcPct val="150000"/>
              </a:lnSpc>
              <a:spcBef>
                <a:spcPct val="0"/>
              </a:spcBef>
              <a:spcAft>
                <a:spcPct val="0"/>
              </a:spcAft>
              <a:buClrTx/>
              <a:buSzTx/>
              <a:buFontTx/>
              <a:buChar char="•"/>
              <a:tabLst>
                <a:tab pos="5011738" algn="l"/>
              </a:tabLs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some of people said (4.7) there is no impact on Ecommerce   but it is not accurate to say there is no impact on E-commerce. The pandemic had a substantial impact on ecommerce industry, both positive and negative, as mentioned in above statement and (16.7%)   people not sure or not aware that COVID19 impact E-commerce industry.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3240" y="500043"/>
            <a:ext cx="1959191" cy="523220"/>
          </a:xfrm>
          <a:prstGeom prst="rect">
            <a:avLst/>
          </a:prstGeom>
          <a:noFill/>
        </p:spPr>
        <p:txBody>
          <a:bodyPr wrap="none" rtlCol="0">
            <a:spAutoFit/>
          </a:bodyPr>
          <a:lstStyle/>
          <a:p>
            <a:r>
              <a:rPr lang="en-US" sz="2800" b="1" u="sng" dirty="0">
                <a:latin typeface="Times New Roman" pitchFamily="18" charset="0"/>
                <a:cs typeface="Times New Roman" pitchFamily="18" charset="0"/>
              </a:rPr>
              <a:t>CONTENT</a:t>
            </a:r>
          </a:p>
        </p:txBody>
      </p:sp>
      <p:sp>
        <p:nvSpPr>
          <p:cNvPr id="5" name="TextBox 4"/>
          <p:cNvSpPr txBox="1"/>
          <p:nvPr/>
        </p:nvSpPr>
        <p:spPr>
          <a:xfrm>
            <a:off x="357159" y="1785927"/>
            <a:ext cx="7500989" cy="2954655"/>
          </a:xfrm>
          <a:prstGeom prst="rect">
            <a:avLst/>
          </a:prstGeom>
          <a:noFill/>
        </p:spPr>
        <p:txBody>
          <a:bodyPr wrap="square" rtlCol="0">
            <a:spAutoFit/>
          </a:bodyPr>
          <a:lstStyle/>
          <a:p>
            <a:pPr marL="342900" indent="-342900"/>
            <a:endParaRPr lang="en-US" dirty="0"/>
          </a:p>
          <a:p>
            <a:pPr marL="342900" indent="-342900">
              <a:buFont typeface="Wingdings" pitchFamily="2" charset="2"/>
              <a:buChar char="Ø"/>
            </a:pPr>
            <a:r>
              <a:rPr lang="en-US" dirty="0">
                <a:solidFill>
                  <a:schemeClr val="tx1">
                    <a:lumMod val="95000"/>
                    <a:lumOff val="5000"/>
                  </a:schemeClr>
                </a:solidFill>
              </a:rPr>
              <a:t> </a:t>
            </a:r>
            <a:r>
              <a:rPr lang="en-US" dirty="0">
                <a:solidFill>
                  <a:schemeClr val="tx1">
                    <a:lumMod val="95000"/>
                    <a:lumOff val="5000"/>
                  </a:schemeClr>
                </a:solidFill>
                <a:latin typeface="Times New Roman" pitchFamily="18" charset="0"/>
                <a:cs typeface="Times New Roman" pitchFamily="18" charset="0"/>
              </a:rPr>
              <a:t>INTRODUCTION OF E-COMMERCE</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E-COMMERCE COMPANIES IN INDIA</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RESEARCH METHODLOGY </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DATA ANALYSIS AND INTERPRETATION</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FINDINGS </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CONCLUSION</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BIBLIOGRAPHY</a:t>
            </a:r>
          </a:p>
          <a:p>
            <a:pPr marL="342900" indent="-342900">
              <a:buFont typeface="Wingdings" pitchFamily="2" charset="2"/>
              <a:buChar char="Ø"/>
            </a:pPr>
            <a:r>
              <a:rPr lang="en-US" dirty="0">
                <a:solidFill>
                  <a:schemeClr val="tx1">
                    <a:lumMod val="95000"/>
                    <a:lumOff val="5000"/>
                  </a:schemeClr>
                </a:solidFill>
                <a:latin typeface="Times New Roman" pitchFamily="18" charset="0"/>
                <a:cs typeface="Times New Roman" pitchFamily="18" charset="0"/>
              </a:rPr>
              <a:t>THANK YOU</a:t>
            </a:r>
          </a:p>
          <a:p>
            <a:pPr marL="342900" indent="-342900"/>
            <a:endParaRPr lang="en-US" sz="2400" dirty="0">
              <a:latin typeface="Times New Roman" pitchFamily="18" charset="0"/>
              <a:cs typeface="Times New Roman" pitchFamily="18" charset="0"/>
            </a:endParaRPr>
          </a:p>
        </p:txBody>
      </p:sp>
    </p:spTree>
  </p:cSld>
  <p:clrMapOvr>
    <a:masterClrMapping/>
  </p:clrMapOvr>
  <p:transition spd="med" advTm="5594">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1B01501-A6F2-CFF4-E540-F986236CD63D}"/>
              </a:ext>
            </a:extLst>
          </p:cNvPr>
          <p:cNvSpPr>
            <a:spLocks noGrp="1"/>
          </p:cNvSpPr>
          <p:nvPr>
            <p:ph type="title"/>
          </p:nvPr>
        </p:nvSpPr>
        <p:spPr>
          <a:xfrm>
            <a:off x="457200" y="260648"/>
            <a:ext cx="8229600" cy="1143000"/>
          </a:xfrm>
        </p:spPr>
        <p:txBody>
          <a:bodyPr/>
          <a:lstStyle/>
          <a:p>
            <a:r>
              <a:rPr lang="en-US" dirty="0"/>
              <a:t>FINDINGS</a:t>
            </a:r>
            <a:endParaRPr lang="en-IN" dirty="0"/>
          </a:p>
        </p:txBody>
      </p:sp>
      <p:sp>
        <p:nvSpPr>
          <p:cNvPr id="4" name="Content Placeholder 3">
            <a:extLst>
              <a:ext uri="{FF2B5EF4-FFF2-40B4-BE49-F238E27FC236}">
                <a16:creationId xmlns:a16="http://schemas.microsoft.com/office/drawing/2014/main" xmlns="" id="{A7A898BD-7186-9989-7410-19D5653B95CC}"/>
              </a:ext>
            </a:extLst>
          </p:cNvPr>
          <p:cNvSpPr>
            <a:spLocks noGrp="1"/>
          </p:cNvSpPr>
          <p:nvPr>
            <p:ph idx="1"/>
          </p:nvPr>
        </p:nvSpPr>
        <p:spPr/>
        <p:txBody>
          <a:bodyPr>
            <a:normAutofit lnSpcReduction="10000"/>
          </a:bodyPr>
          <a:lstStyle/>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Researcher collected data from 42</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respondents through Google form.</a:t>
            </a:r>
            <a:endParaRPr kumimoji="0" lang="en-US" sz="1800" b="0" i="0" u="none" strike="noStrike" cap="none" normalizeH="0" baseline="0" dirty="0">
              <a:ln>
                <a:noFill/>
              </a:ln>
              <a:solidFill>
                <a:schemeClr val="tx1"/>
              </a:solidFill>
              <a:effectLst/>
              <a:latin typeface="Arial" pitchFamily="34" charset="0"/>
              <a:cs typeface="Arial" pitchFamily="34" charset="0"/>
            </a:endParaRP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 of 100% users of e-commerce ,</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76% were male and 24% were female.</a:t>
            </a: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47.6% people use flip kart and 35.7% people use Amazon and  11.9%  people use  other online platform Because the user experience on flip kart when ordering, checking out, and making a payment is far better than on Amazon. Also, flip kart offer a good discount on many of the product available which you hardly and did on another website.</a:t>
            </a: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Out of 100% of my survey, 83.3% people know about E-commerce and only 16.7% people don</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 know about E-commerce because of   illiteracy and these are mainly belonging to rural area</a:t>
            </a:r>
            <a:endParaRPr kumimoji="0" lang="en-US" sz="1800" b="0" i="0" u="none" strike="noStrike" cap="none" normalizeH="0" baseline="0" dirty="0">
              <a:ln>
                <a:noFill/>
              </a:ln>
              <a:solidFill>
                <a:schemeClr val="tx1"/>
              </a:solidFill>
              <a:effectLst/>
              <a:latin typeface="Arial" pitchFamily="34" charset="0"/>
              <a:cs typeface="Arial" pitchFamily="34" charset="0"/>
            </a:endParaRP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this pie chart shown that mostly (57.1%) people said Amazon is more innovative than the flipchart (35.7%) and other online website (7.2%) Because Amazon innovate itself in term of concepts, methodologies their technology and this increased competition has forced Amazon to continually innovate and improve its offerings to stay ahead of competition. </a:t>
            </a:r>
            <a:r>
              <a:rPr kumimoji="0" lang="en-US" sz="1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Amazon prime</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is an integral part of the company</a:t>
            </a:r>
            <a:r>
              <a:rPr kumimoji="0" lang="en-US" sz="18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business model and continues to be a significant driver of growth.</a:t>
            </a:r>
            <a:endParaRPr kumimoji="0" lang="en-US" sz="1800" b="0" i="0" u="none" strike="noStrike" cap="none" normalizeH="0" baseline="0" dirty="0">
              <a:ln>
                <a:noFill/>
              </a:ln>
              <a:solidFill>
                <a:schemeClr val="tx1"/>
              </a:solidFill>
              <a:effectLst/>
              <a:latin typeface="Arial" pitchFamily="34" charset="0"/>
              <a:cs typeface="Arial" pitchFamily="34" charset="0"/>
            </a:endParaRPr>
          </a:p>
          <a:p>
            <a:endParaRPr kumimoji="0" lang="en-US" sz="1800" b="0" i="0" u="none" strike="noStrike" cap="none" normalizeH="0" baseline="0" dirty="0">
              <a:ln>
                <a:noFill/>
              </a:ln>
              <a:solidFill>
                <a:schemeClr val="tx1"/>
              </a:solidFill>
              <a:effectLst/>
              <a:latin typeface="Arial" pitchFamily="34" charset="0"/>
              <a:cs typeface="Arial" pitchFamily="34" charset="0"/>
            </a:endParaRPr>
          </a:p>
          <a:p>
            <a:endParaRPr lang="en-I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C0C8B3-559F-FFA7-21AA-745428861E9C}"/>
              </a:ext>
            </a:extLst>
          </p:cNvPr>
          <p:cNvSpPr>
            <a:spLocks noGrp="1"/>
          </p:cNvSpPr>
          <p:nvPr>
            <p:ph idx="1"/>
          </p:nvPr>
        </p:nvSpPr>
        <p:spPr/>
        <p:txBody>
          <a:bodyPr>
            <a:normAutofit/>
          </a:bodyPr>
          <a:lstStyle/>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During online shopping or before purchasing any product they generally see the positive reviews   of the product or competitive pricing according to below pie chart. </a:t>
            </a: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Social media also help to promote e-commerce like to promote their product and services also engage with customers and advertise to target user segments.</a:t>
            </a:r>
            <a:endParaRPr kumimoji="0" lang="en-US" sz="1800" b="0" i="0" u="none" strike="noStrike" cap="none" normalizeH="0" baseline="0" dirty="0">
              <a:ln>
                <a:noFill/>
              </a:ln>
              <a:solidFill>
                <a:schemeClr val="tx1"/>
              </a:solidFill>
              <a:effectLst/>
              <a:latin typeface="Arial" pitchFamily="34" charset="0"/>
              <a:cs typeface="Arial" pitchFamily="34" charset="0"/>
            </a:endParaRPr>
          </a:p>
          <a:p>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Below pie chart many people said reviews and ratings are very important during purchase any products its gives the product information and people experience. </a:t>
            </a:r>
            <a:endParaRPr kumimoji="0" lang="en-US" sz="1800" b="0" i="0" u="none" strike="noStrike" cap="none" normalizeH="0" baseline="0" dirty="0">
              <a:ln>
                <a:noFill/>
              </a:ln>
              <a:solidFill>
                <a:schemeClr val="tx1"/>
              </a:solidFill>
              <a:effectLst/>
              <a:latin typeface="Arial" pitchFamily="34" charset="0"/>
              <a:cs typeface="Arial" pitchFamily="34" charset="0"/>
            </a:endParaRPr>
          </a:p>
          <a:p>
            <a:endParaRPr kumimoji="0" lang="en-US" sz="1800" b="0" i="0" u="none" strike="noStrike" cap="none" normalizeH="0" baseline="0" dirty="0">
              <a:ln>
                <a:noFill/>
              </a:ln>
              <a:solidFill>
                <a:schemeClr val="tx1"/>
              </a:solidFill>
              <a:effectLst/>
              <a:latin typeface="Arial" pitchFamily="34" charset="0"/>
              <a:cs typeface="Arial" pitchFamily="34" charset="0"/>
            </a:endParaRPr>
          </a:p>
          <a:p>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p:txBody>
          <a:bodyPr>
            <a:normAutofit fontScale="55000" lnSpcReduction="20000"/>
          </a:bodyPr>
          <a:lstStyle/>
          <a:p>
            <a:r>
              <a:rPr lang="en-US" dirty="0" smtClean="0"/>
              <a:t>In conclusion, the impact of e-commerce on shopping behavior has been profound and transformative. The rapid advancement of technology, the widespread availability of the internet, and the convenience of online shopping have reshaped the way consumers interact with businesses and make purchasing decisions.</a:t>
            </a:r>
          </a:p>
          <a:p>
            <a:r>
              <a:rPr lang="en-US" dirty="0" smtClean="0"/>
              <a:t>Throughout this essay, we have explored various aspects of e-commerce shopping behavior. We've seen how factors like website design, user experience, and personalized recommendations play crucial roles in influencing consumer choices. Additionally, the emergence of mobile commerce and social media has further expanded the avenues through which businesses can engage with their customers.</a:t>
            </a:r>
          </a:p>
          <a:p>
            <a:r>
              <a:rPr lang="en-US" dirty="0" smtClean="0"/>
              <a:t>Furthermore, the COVID-19 pandemic accelerated the adoption of e-commerce as consumers sought safer alternatives to traditional brick-and-mortar shopping. This shift in behavior has led businesses to adapt and optimize their online platforms to meet the evolving demands of the digital marketplace.</a:t>
            </a:r>
          </a:p>
          <a:p>
            <a:r>
              <a:rPr lang="en-US" dirty="0" smtClean="0"/>
              <a:t>While e-commerce offers unprecedented convenience and accessibility, it also presents challenges in terms of data privacy, cyber security, and ensuring a seamless shopping experience. As technology continues to evolve, businesses must stay vigilant and responsive to the changing needs and expectations of their customers.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339287E-AA67-D462-9C84-7163B5AD68B5}"/>
              </a:ext>
            </a:extLst>
          </p:cNvPr>
          <p:cNvSpPr>
            <a:spLocks noGrp="1"/>
          </p:cNvSpPr>
          <p:nvPr>
            <p:ph type="title"/>
          </p:nvPr>
        </p:nvSpPr>
        <p:spPr/>
        <p:txBody>
          <a:bodyPr>
            <a:normAutofit fontScale="90000"/>
          </a:bodyPr>
          <a:lstStyle/>
          <a:p>
            <a:r>
              <a:rPr lang="en-US" sz="4400" b="1" u="sng" dirty="0">
                <a:latin typeface="Times New Roman" pitchFamily="18" charset="0"/>
                <a:cs typeface="Times New Roman" pitchFamily="18" charset="0"/>
              </a:rPr>
              <a:t>BIBLIOGRAPHY</a:t>
            </a:r>
            <a:br>
              <a:rPr lang="en-US" sz="4400" b="1" u="sng" dirty="0">
                <a:latin typeface="Times New Roman" pitchFamily="18" charset="0"/>
                <a:cs typeface="Times New Roman" pitchFamily="18" charset="0"/>
              </a:rPr>
            </a:br>
            <a:endParaRPr lang="en-IN" b="1" dirty="0"/>
          </a:p>
        </p:txBody>
      </p:sp>
      <p:sp>
        <p:nvSpPr>
          <p:cNvPr id="5" name="Content Placeholder 4">
            <a:extLst>
              <a:ext uri="{FF2B5EF4-FFF2-40B4-BE49-F238E27FC236}">
                <a16:creationId xmlns:a16="http://schemas.microsoft.com/office/drawing/2014/main" xmlns="" id="{4C748C42-83FC-C3FE-A715-0277DADF164B}"/>
              </a:ext>
            </a:extLst>
          </p:cNvPr>
          <p:cNvSpPr>
            <a:spLocks noGrp="1"/>
          </p:cNvSpPr>
          <p:nvPr>
            <p:ph idx="1"/>
          </p:nvPr>
        </p:nvSpPr>
        <p:spPr/>
        <p:txBody>
          <a:bodyPr/>
          <a:lstStyle/>
          <a:p>
            <a:r>
              <a:rPr lang="en-US" dirty="0"/>
              <a:t>WIKIPEDIA</a:t>
            </a:r>
          </a:p>
          <a:p>
            <a:r>
              <a:rPr lang="en-US" dirty="0"/>
              <a:t>GOOGLE</a:t>
            </a:r>
          </a:p>
          <a:p>
            <a:r>
              <a:rPr lang="en-US" dirty="0"/>
              <a:t>EBOOKS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8794" y="2214554"/>
            <a:ext cx="6213945" cy="1717778"/>
          </a:xfrm>
          <a:prstGeom prst="rect">
            <a:avLst/>
          </a:prstGeom>
          <a:noFill/>
        </p:spPr>
        <p:txBody>
          <a:bodyPr wrap="none" rtlCol="0">
            <a:spAutoFit/>
          </a:bodyPr>
          <a:lstStyle/>
          <a:p>
            <a:pPr>
              <a:lnSpc>
                <a:spcPct val="150000"/>
              </a:lnSpc>
            </a:pPr>
            <a:r>
              <a:rPr lang="en-US" sz="8000" dirty="0">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500042"/>
            <a:ext cx="3357585" cy="523220"/>
          </a:xfrm>
          <a:prstGeom prst="rect">
            <a:avLst/>
          </a:prstGeom>
          <a:noFill/>
        </p:spPr>
        <p:txBody>
          <a:bodyPr wrap="square" rtlCol="0">
            <a:spAutoFit/>
          </a:bodyPr>
          <a:lstStyle/>
          <a:p>
            <a:r>
              <a:rPr lang="en-US" sz="2800" b="1" u="sng" dirty="0">
                <a:latin typeface="Times New Roman" pitchFamily="18" charset="0"/>
                <a:cs typeface="Times New Roman" pitchFamily="18" charset="0"/>
              </a:rPr>
              <a:t>INTRODUNTION</a:t>
            </a:r>
          </a:p>
        </p:txBody>
      </p:sp>
      <p:sp>
        <p:nvSpPr>
          <p:cNvPr id="4" name="TextBox 3"/>
          <p:cNvSpPr txBox="1"/>
          <p:nvPr/>
        </p:nvSpPr>
        <p:spPr>
          <a:xfrm>
            <a:off x="500034" y="1357299"/>
            <a:ext cx="4090030" cy="461665"/>
          </a:xfrm>
          <a:prstGeom prst="rect">
            <a:avLst/>
          </a:prstGeom>
          <a:noFill/>
        </p:spPr>
        <p:txBody>
          <a:bodyPr wrap="none" rtlCol="0">
            <a:spAutoFit/>
          </a:bodyPr>
          <a:lstStyle/>
          <a:p>
            <a:r>
              <a:rPr lang="en-US" sz="2400" b="1" dirty="0">
                <a:latin typeface="Times New Roman" pitchFamily="18" charset="0"/>
                <a:cs typeface="Times New Roman" pitchFamily="18" charset="0"/>
              </a:rPr>
              <a:t>WHAT IS E-COMMERCE??</a:t>
            </a:r>
          </a:p>
        </p:txBody>
      </p:sp>
      <p:sp>
        <p:nvSpPr>
          <p:cNvPr id="5" name="TextBox 4"/>
          <p:cNvSpPr txBox="1"/>
          <p:nvPr/>
        </p:nvSpPr>
        <p:spPr>
          <a:xfrm>
            <a:off x="285720" y="2071678"/>
            <a:ext cx="8572560" cy="1107996"/>
          </a:xfrm>
          <a:prstGeom prst="rect">
            <a:avLst/>
          </a:prstGeom>
          <a:noFill/>
        </p:spPr>
        <p:txBody>
          <a:bodyPr wrap="square" rtlCol="0">
            <a:spAutoFit/>
          </a:bodyPr>
          <a:lstStyle/>
          <a:p>
            <a:pPr algn="just">
              <a:buFont typeface="Wingdings" pitchFamily="2" charset="2"/>
              <a:buChar char="v"/>
            </a:pPr>
            <a:r>
              <a:rPr lang="en-US" sz="2400" dirty="0">
                <a:latin typeface="Times New Roman" pitchFamily="18" charset="0"/>
                <a:cs typeface="Times New Roman" pitchFamily="18" charset="0"/>
              </a:rPr>
              <a:t>Integration of web and telecommunication technologies for purpose Of selling and buying products or services over the internet.</a:t>
            </a:r>
          </a:p>
          <a:p>
            <a:endParaRPr lang="en-US" dirty="0"/>
          </a:p>
        </p:txBody>
      </p:sp>
      <p:sp>
        <p:nvSpPr>
          <p:cNvPr id="6" name="TextBox 5"/>
          <p:cNvSpPr txBox="1"/>
          <p:nvPr/>
        </p:nvSpPr>
        <p:spPr>
          <a:xfrm>
            <a:off x="357157" y="3500438"/>
            <a:ext cx="5099088" cy="461665"/>
          </a:xfrm>
          <a:prstGeom prst="rect">
            <a:avLst/>
          </a:prstGeom>
          <a:noFill/>
        </p:spPr>
        <p:txBody>
          <a:bodyPr wrap="none" rtlCol="0">
            <a:spAutoFit/>
          </a:bodyPr>
          <a:lstStyle/>
          <a:p>
            <a:r>
              <a:rPr lang="en-US" sz="2400" b="1" dirty="0">
                <a:latin typeface="Times New Roman" pitchFamily="18" charset="0"/>
                <a:cs typeface="Times New Roman" pitchFamily="18" charset="0"/>
              </a:rPr>
              <a:t>E-COMMERCE CLASSIFICATION</a:t>
            </a:r>
          </a:p>
        </p:txBody>
      </p:sp>
      <p:graphicFrame>
        <p:nvGraphicFramePr>
          <p:cNvPr id="10" name="Diagram 9"/>
          <p:cNvGraphicFramePr/>
          <p:nvPr/>
        </p:nvGraphicFramePr>
        <p:xfrm>
          <a:off x="714348" y="4357694"/>
          <a:ext cx="4143403" cy="2143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4" name="AutoShape 2" descr="Ecommerce PNG Transparent Images Free Download | Vector Files | Png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Ecommerce PNG Transparent Images Free Download | Vector Files | Png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8" name="Picture 6" descr="E Commerce Images - Free Download on Freepik"/>
          <p:cNvPicPr>
            <a:picLocks noChangeAspect="1" noChangeArrowheads="1"/>
          </p:cNvPicPr>
          <p:nvPr/>
        </p:nvPicPr>
        <p:blipFill>
          <a:blip r:embed="rId6"/>
          <a:srcRect/>
          <a:stretch>
            <a:fillRect/>
          </a:stretch>
        </p:blipFill>
        <p:spPr bwMode="auto">
          <a:xfrm>
            <a:off x="5929323" y="4071918"/>
            <a:ext cx="3000364" cy="2786082"/>
          </a:xfrm>
          <a:prstGeom prst="rect">
            <a:avLst/>
          </a:prstGeom>
          <a:noFill/>
        </p:spPr>
      </p:pic>
    </p:spTree>
  </p:cSld>
  <p:clrMapOvr>
    <a:masterClrMapping/>
  </p:clrMapOvr>
  <p:transition spd="med" advTm="5515">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5" y="285729"/>
            <a:ext cx="3951531" cy="461665"/>
          </a:xfrm>
          <a:prstGeom prst="rect">
            <a:avLst/>
          </a:prstGeom>
          <a:noFill/>
        </p:spPr>
        <p:txBody>
          <a:bodyPr wrap="none" rtlCol="0">
            <a:spAutoFit/>
          </a:bodyPr>
          <a:lstStyle/>
          <a:p>
            <a:r>
              <a:rPr lang="en-US" sz="2400" b="1" dirty="0">
                <a:latin typeface="Times New Roman" pitchFamily="18" charset="0"/>
                <a:cs typeface="Times New Roman" pitchFamily="18" charset="0"/>
              </a:rPr>
              <a:t>TYPES OF E-COMMERCE</a:t>
            </a:r>
          </a:p>
        </p:txBody>
      </p:sp>
      <p:sp>
        <p:nvSpPr>
          <p:cNvPr id="4" name="TextBox 3"/>
          <p:cNvSpPr txBox="1"/>
          <p:nvPr/>
        </p:nvSpPr>
        <p:spPr>
          <a:xfrm>
            <a:off x="357159" y="1214422"/>
            <a:ext cx="7154523" cy="1289071"/>
          </a:xfrm>
          <a:prstGeom prst="rect">
            <a:avLst/>
          </a:prstGeom>
          <a:noFill/>
        </p:spPr>
        <p:txBody>
          <a:bodyPr wrap="none" rtlCol="0">
            <a:spAutoFit/>
          </a:bodyPr>
          <a:lstStyle/>
          <a:p>
            <a:pPr marL="342900" indent="-342900">
              <a:lnSpc>
                <a:spcPct val="150000"/>
              </a:lnSpc>
              <a:buFont typeface="+mj-lt"/>
              <a:buAutoNum type="arabicPeriod"/>
            </a:pPr>
            <a:r>
              <a:rPr lang="en-US" b="1" u="sng" dirty="0">
                <a:latin typeface="Times New Roman" pitchFamily="18" charset="0"/>
                <a:cs typeface="Times New Roman" pitchFamily="18" charset="0"/>
              </a:rPr>
              <a:t>Business to Business ( B2B) :</a:t>
            </a:r>
            <a:r>
              <a:rPr lang="en-US" u="sng" dirty="0">
                <a:latin typeface="Times New Roman" pitchFamily="18" charset="0"/>
                <a:cs typeface="Times New Roman" pitchFamily="18" charset="0"/>
              </a:rPr>
              <a:t> </a:t>
            </a:r>
            <a:r>
              <a:rPr lang="en-US" dirty="0">
                <a:latin typeface="Times New Roman" pitchFamily="18" charset="0"/>
                <a:cs typeface="Times New Roman" pitchFamily="18" charset="0"/>
              </a:rPr>
              <a:t>It is a transaction or business conducted </a:t>
            </a:r>
          </a:p>
          <a:p>
            <a:pPr marL="342900" indent="-342900">
              <a:lnSpc>
                <a:spcPct val="150000"/>
              </a:lnSpc>
            </a:pPr>
            <a:r>
              <a:rPr lang="en-US" dirty="0">
                <a:latin typeface="Times New Roman" pitchFamily="18" charset="0"/>
                <a:cs typeface="Times New Roman" pitchFamily="18" charset="0"/>
              </a:rPr>
              <a:t>Between one business and another, such as a wholesaler and retailer.</a:t>
            </a:r>
          </a:p>
          <a:p>
            <a:pPr marL="342900" indent="-342900">
              <a:lnSpc>
                <a:spcPct val="150000"/>
              </a:lnSpc>
            </a:pPr>
            <a:r>
              <a:rPr lang="en-US" dirty="0">
                <a:latin typeface="Times New Roman" pitchFamily="18" charset="0"/>
                <a:cs typeface="Times New Roman" pitchFamily="18" charset="0"/>
              </a:rPr>
              <a:t>  </a:t>
            </a:r>
          </a:p>
        </p:txBody>
      </p:sp>
      <p:sp>
        <p:nvSpPr>
          <p:cNvPr id="7" name="TextBox 6"/>
          <p:cNvSpPr txBox="1"/>
          <p:nvPr/>
        </p:nvSpPr>
        <p:spPr>
          <a:xfrm>
            <a:off x="142844" y="4143380"/>
            <a:ext cx="7396256" cy="1294393"/>
          </a:xfrm>
          <a:prstGeom prst="rect">
            <a:avLst/>
          </a:prstGeom>
          <a:noFill/>
        </p:spPr>
        <p:txBody>
          <a:bodyPr wrap="none" rtlCol="0">
            <a:spAutoFit/>
          </a:bodyPr>
          <a:lstStyle/>
          <a:p>
            <a:pPr marL="342900" indent="-342900">
              <a:lnSpc>
                <a:spcPct val="150000"/>
              </a:lnSpc>
              <a:buAutoNum type="arabicPeriod" startAt="2"/>
            </a:pPr>
            <a:r>
              <a:rPr lang="en-US" b="1" u="sng" dirty="0">
                <a:latin typeface="Times New Roman" pitchFamily="18" charset="0"/>
                <a:cs typeface="Times New Roman" pitchFamily="18" charset="0"/>
              </a:rPr>
              <a:t>BUSINESS TO CONSUMER: </a:t>
            </a:r>
            <a:r>
              <a:rPr lang="en-US" dirty="0">
                <a:latin typeface="Times New Roman" pitchFamily="18" charset="0"/>
                <a:cs typeface="Times New Roman" pitchFamily="18" charset="0"/>
              </a:rPr>
              <a:t>It refers to the process of selling products</a:t>
            </a:r>
          </a:p>
          <a:p>
            <a:pPr marL="342900" indent="-342900">
              <a:lnSpc>
                <a:spcPct val="150000"/>
              </a:lnSpc>
            </a:pPr>
            <a:r>
              <a:rPr lang="en-US" dirty="0">
                <a:latin typeface="Times New Roman" pitchFamily="18" charset="0"/>
                <a:cs typeface="Times New Roman" pitchFamily="18" charset="0"/>
              </a:rPr>
              <a:t>And services directly between a business and consumers who are the </a:t>
            </a:r>
          </a:p>
          <a:p>
            <a:pPr marL="342900" indent="-342900">
              <a:lnSpc>
                <a:spcPct val="150000"/>
              </a:lnSpc>
            </a:pPr>
            <a:r>
              <a:rPr lang="en-US" dirty="0">
                <a:latin typeface="Times New Roman" pitchFamily="18" charset="0"/>
                <a:cs typeface="Times New Roman" pitchFamily="18" charset="0"/>
              </a:rPr>
              <a:t>End-users of its products or services.</a:t>
            </a:r>
          </a:p>
        </p:txBody>
      </p:sp>
      <p:sp>
        <p:nvSpPr>
          <p:cNvPr id="17412" name="AutoShape 4" descr="Google, Microsoft, and Amazon layoffs: Which departments took the most hit  - Business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Google, Microsoft, and Amazon layoffs: Which departments took the most hit  - Business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6" name="AutoShape 8" descr="Google, Microsoft, and Amazon layoffs: Which departments took the most hit  - BusinessTod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Microsoft and Amazon announce plans to bring the Amazon Appstore to Windows  11 - Angry Fr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0" name="AutoShape 12" descr="Microsoft and Amazon announce plans to bring the Amazon Appstore to Windows  11 - Angry Fr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22" name="Picture 14" descr="Microsoft and Amazon announce plans to bring the Amazon Appstore to Windows  11 - Angry Frog"/>
          <p:cNvPicPr>
            <a:picLocks noChangeAspect="1" noChangeArrowheads="1"/>
          </p:cNvPicPr>
          <p:nvPr/>
        </p:nvPicPr>
        <p:blipFill>
          <a:blip r:embed="rId2"/>
          <a:srcRect/>
          <a:stretch>
            <a:fillRect/>
          </a:stretch>
        </p:blipFill>
        <p:spPr bwMode="auto">
          <a:xfrm>
            <a:off x="5857884" y="2143116"/>
            <a:ext cx="3071835" cy="1895388"/>
          </a:xfrm>
          <a:prstGeom prst="rect">
            <a:avLst/>
          </a:prstGeom>
          <a:noFill/>
        </p:spPr>
      </p:pic>
      <p:pic>
        <p:nvPicPr>
          <p:cNvPr id="17424" name="Picture 16" descr="How Facebook and Amazon rely on an invisible workforce"/>
          <p:cNvPicPr>
            <a:picLocks noChangeAspect="1" noChangeArrowheads="1"/>
          </p:cNvPicPr>
          <p:nvPr/>
        </p:nvPicPr>
        <p:blipFill>
          <a:blip r:embed="rId3"/>
          <a:srcRect/>
          <a:stretch>
            <a:fillRect/>
          </a:stretch>
        </p:blipFill>
        <p:spPr bwMode="auto">
          <a:xfrm>
            <a:off x="6072198" y="4987516"/>
            <a:ext cx="2928927" cy="1733442"/>
          </a:xfrm>
          <a:prstGeom prst="rect">
            <a:avLst/>
          </a:prstGeom>
          <a:noFill/>
        </p:spPr>
      </p:pic>
    </p:spTree>
  </p:cSld>
  <p:clrMapOvr>
    <a:masterClrMapping/>
  </p:clrMapOvr>
  <p:transition advTm="4985">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5" y="642919"/>
            <a:ext cx="7300075" cy="1477328"/>
          </a:xfrm>
          <a:prstGeom prst="rect">
            <a:avLst/>
          </a:prstGeom>
          <a:noFill/>
        </p:spPr>
        <p:txBody>
          <a:bodyPr wrap="none" rtlCol="0">
            <a:spAutoFit/>
          </a:bodyPr>
          <a:lstStyle/>
          <a:p>
            <a:pPr>
              <a:lnSpc>
                <a:spcPct val="150000"/>
              </a:lnSpc>
            </a:pPr>
            <a:r>
              <a:rPr lang="en-US" dirty="0">
                <a:latin typeface="Times New Roman" pitchFamily="18" charset="0"/>
                <a:cs typeface="Times New Roman" pitchFamily="18" charset="0"/>
              </a:rPr>
              <a:t>3. </a:t>
            </a:r>
            <a:r>
              <a:rPr lang="en-US" b="1" u="sng" dirty="0">
                <a:latin typeface="Times New Roman" pitchFamily="18" charset="0"/>
                <a:cs typeface="Times New Roman" pitchFamily="18" charset="0"/>
              </a:rPr>
              <a:t>CONSUMER TO BUSINESS (C2B): </a:t>
            </a:r>
            <a:r>
              <a:rPr lang="en-US" dirty="0">
                <a:latin typeface="Times New Roman" pitchFamily="18" charset="0"/>
                <a:cs typeface="Times New Roman" pitchFamily="18" charset="0"/>
              </a:rPr>
              <a:t>It is a type of e-commerce where a</a:t>
            </a:r>
          </a:p>
          <a:p>
            <a:pPr>
              <a:lnSpc>
                <a:spcPct val="150000"/>
              </a:lnSpc>
            </a:pPr>
            <a:r>
              <a:rPr lang="en-US" dirty="0">
                <a:latin typeface="Times New Roman" pitchFamily="18" charset="0"/>
                <a:cs typeface="Times New Roman" pitchFamily="18" charset="0"/>
              </a:rPr>
              <a:t>Consumer, end user provides a product or services to an organization. </a:t>
            </a:r>
          </a:p>
          <a:p>
            <a:endParaRPr lang="en-US" dirty="0"/>
          </a:p>
          <a:p>
            <a:endParaRPr lang="en-US" dirty="0"/>
          </a:p>
        </p:txBody>
      </p:sp>
      <p:sp>
        <p:nvSpPr>
          <p:cNvPr id="3" name="TextBox 2"/>
          <p:cNvSpPr txBox="1"/>
          <p:nvPr/>
        </p:nvSpPr>
        <p:spPr>
          <a:xfrm>
            <a:off x="357158" y="3571876"/>
            <a:ext cx="7675178" cy="1704569"/>
          </a:xfrm>
          <a:prstGeom prst="rect">
            <a:avLst/>
          </a:prstGeom>
          <a:noFill/>
        </p:spPr>
        <p:txBody>
          <a:bodyPr wrap="none" rtlCol="0">
            <a:spAutoFit/>
          </a:bodyPr>
          <a:lstStyle/>
          <a:p>
            <a:pPr>
              <a:lnSpc>
                <a:spcPct val="150000"/>
              </a:lnSpc>
            </a:pPr>
            <a:r>
              <a:rPr lang="en-US" dirty="0"/>
              <a:t>4</a:t>
            </a: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CONSUMER TO CONSUMER (C2C): </a:t>
            </a:r>
            <a:r>
              <a:rPr lang="en-US" dirty="0">
                <a:latin typeface="Times New Roman" pitchFamily="18" charset="0"/>
                <a:cs typeface="Times New Roman" pitchFamily="18" charset="0"/>
              </a:rPr>
              <a:t>It is a type of e-commerce in which </a:t>
            </a:r>
          </a:p>
          <a:p>
            <a:pPr>
              <a:lnSpc>
                <a:spcPct val="150000"/>
              </a:lnSpc>
            </a:pPr>
            <a:r>
              <a:rPr lang="en-US" dirty="0">
                <a:latin typeface="Times New Roman" pitchFamily="18" charset="0"/>
                <a:cs typeface="Times New Roman" pitchFamily="18" charset="0"/>
              </a:rPr>
              <a:t>Consumers trade products, services and information with each other online.</a:t>
            </a:r>
          </a:p>
          <a:p>
            <a:pPr>
              <a:lnSpc>
                <a:spcPct val="150000"/>
              </a:lnSpc>
            </a:pPr>
            <a:r>
              <a:rPr lang="en-US" dirty="0">
                <a:latin typeface="Times New Roman" pitchFamily="18" charset="0"/>
                <a:cs typeface="Times New Roman" pitchFamily="18" charset="0"/>
              </a:rPr>
              <a:t>Generally conducted through a third party that provides an online platform </a:t>
            </a:r>
          </a:p>
          <a:p>
            <a:pPr>
              <a:lnSpc>
                <a:spcPct val="150000"/>
              </a:lnSpc>
            </a:pPr>
            <a:r>
              <a:rPr lang="en-US" dirty="0">
                <a:latin typeface="Times New Roman" pitchFamily="18" charset="0"/>
                <a:cs typeface="Times New Roman" pitchFamily="18" charset="0"/>
              </a:rPr>
              <a:t>On which the transactions are carried out.  </a:t>
            </a:r>
          </a:p>
        </p:txBody>
      </p:sp>
      <p:sp>
        <p:nvSpPr>
          <p:cNvPr id="34818" name="AutoShape 2" descr="604 Adsense Logo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604 Adsense Logo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604 Adsense Logo Images, Stock Photos &amp;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4824" name="Picture 8" descr="Shutterstock is the new Image Provider for Google Ads [Updated]"/>
          <p:cNvPicPr>
            <a:picLocks noChangeAspect="1" noChangeArrowheads="1"/>
          </p:cNvPicPr>
          <p:nvPr/>
        </p:nvPicPr>
        <p:blipFill>
          <a:blip r:embed="rId2"/>
          <a:srcRect/>
          <a:stretch>
            <a:fillRect/>
          </a:stretch>
        </p:blipFill>
        <p:spPr bwMode="auto">
          <a:xfrm>
            <a:off x="5643570" y="1643050"/>
            <a:ext cx="3357586" cy="1785949"/>
          </a:xfrm>
          <a:prstGeom prst="rect">
            <a:avLst/>
          </a:prstGeom>
          <a:noFill/>
        </p:spPr>
      </p:pic>
      <p:pic>
        <p:nvPicPr>
          <p:cNvPr id="34826" name="Picture 10" descr="OLX MOD APK 17.08.006 (Ad-Free) for Android"/>
          <p:cNvPicPr>
            <a:picLocks noChangeAspect="1" noChangeArrowheads="1"/>
          </p:cNvPicPr>
          <p:nvPr/>
        </p:nvPicPr>
        <p:blipFill>
          <a:blip r:embed="rId3"/>
          <a:srcRect/>
          <a:stretch>
            <a:fillRect/>
          </a:stretch>
        </p:blipFill>
        <p:spPr bwMode="auto">
          <a:xfrm>
            <a:off x="6286500" y="5000636"/>
            <a:ext cx="2857500" cy="1857364"/>
          </a:xfrm>
          <a:prstGeom prst="rect">
            <a:avLst/>
          </a:prstGeom>
          <a:noFill/>
        </p:spPr>
      </p:pic>
    </p:spTree>
  </p:cSld>
  <p:clrMapOvr>
    <a:masterClrMapping/>
  </p:clrMapOvr>
  <p:transition advTm="5296">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4414" y="1500174"/>
            <a:ext cx="7327519" cy="1754326"/>
          </a:xfrm>
          <a:prstGeom prst="rect">
            <a:avLst/>
          </a:prstGeom>
          <a:noFill/>
        </p:spPr>
        <p:txBody>
          <a:bodyPr wrap="none" lIns="91440" tIns="45720" rIns="91440" bIns="45720">
            <a:spAutoFit/>
          </a:bodyPr>
          <a:lstStyle/>
          <a:p>
            <a:pPr algn="ctr"/>
            <a:r>
              <a:rPr lang="en-US" sz="54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E-Commerce </a:t>
            </a:r>
          </a:p>
          <a:p>
            <a:pPr algn="ctr"/>
            <a:r>
              <a:rPr lang="en-US" sz="5400" b="1" i="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Companies in India</a:t>
            </a:r>
            <a:endParaRPr lang="en-US" sz="5400" b="1" i="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ransition spd="med" advTm="5328">
    <p:wheel spokes="2"/>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4" descr="Amazon logo in transparent PNG and vectorized SVG formats"/>
          <p:cNvPicPr>
            <a:picLocks noChangeAspect="1" noChangeArrowheads="1"/>
          </p:cNvPicPr>
          <p:nvPr/>
        </p:nvPicPr>
        <p:blipFill>
          <a:blip r:embed="rId2"/>
          <a:srcRect/>
          <a:stretch>
            <a:fillRect/>
          </a:stretch>
        </p:blipFill>
        <p:spPr bwMode="auto">
          <a:xfrm>
            <a:off x="142844" y="214290"/>
            <a:ext cx="8786875" cy="1844648"/>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0" y="2348880"/>
            <a:ext cx="9144000" cy="4653646"/>
          </a:xfrm>
          <a:prstGeom prst="rect">
            <a:avLst/>
          </a:prstGeom>
          <a:noFill/>
        </p:spPr>
        <p:txBody>
          <a:bodyPr wrap="square" rtlCol="0" anchor="b">
            <a:spAutoFit/>
          </a:bodyPr>
          <a:lstStyle/>
          <a:p>
            <a:pPr>
              <a:lnSpc>
                <a:spcPct val="150000"/>
              </a:lnSpc>
              <a:buFont typeface="Wingdings" pitchFamily="2" charset="2"/>
              <a:buChar char="§"/>
            </a:pPr>
            <a:r>
              <a:rPr lang="en-US" sz="2000" dirty="0">
                <a:latin typeface="Times New Roman" pitchFamily="18" charset="0"/>
                <a:cs typeface="Times New Roman" pitchFamily="18" charset="0"/>
              </a:rPr>
              <a:t>Amazon.com,  is an American multinational technology company based in settle, Washington that focuses in e-commerce, cloud computing, digital streaming and artificial intelligence.</a:t>
            </a:r>
          </a:p>
          <a:p>
            <a:pPr>
              <a:lnSpc>
                <a:spcPct val="150000"/>
              </a:lnSpc>
              <a:buFont typeface="Wingdings" pitchFamily="2" charset="2"/>
              <a:buChar char="§"/>
            </a:pPr>
            <a:r>
              <a:rPr lang="en-US" sz="2000" dirty="0">
                <a:latin typeface="Times New Roman" pitchFamily="18" charset="0"/>
                <a:cs typeface="Times New Roman" pitchFamily="18" charset="0"/>
              </a:rPr>
              <a:t>Its net worth as of  the August 04,2023 is $1432.04 billion.</a:t>
            </a:r>
          </a:p>
          <a:p>
            <a:pPr>
              <a:lnSpc>
                <a:spcPct val="150000"/>
              </a:lnSpc>
              <a:buFont typeface="Wingdings" pitchFamily="2" charset="2"/>
              <a:buChar char="§"/>
            </a:pPr>
            <a:r>
              <a:rPr lang="en-US" sz="2000" dirty="0">
                <a:latin typeface="Times New Roman" pitchFamily="18" charset="0"/>
                <a:cs typeface="Times New Roman" pitchFamily="18" charset="0"/>
              </a:rPr>
              <a:t>It provides services as follows Alexa, Appstore , Luna, Music, Pay, Prime ,Prime Video, Twitch, Ring, Webserices, Robotics.</a:t>
            </a:r>
          </a:p>
          <a:p>
            <a:pPr>
              <a:lnSpc>
                <a:spcPct val="150000"/>
              </a:lnSpc>
              <a:buFont typeface="Wingdings" pitchFamily="2" charset="2"/>
              <a:buChar char="§"/>
            </a:pPr>
            <a:r>
              <a:rPr lang="en-US" sz="2000" dirty="0"/>
              <a:t> </a:t>
            </a:r>
            <a:r>
              <a:rPr lang="en-US" sz="2000" dirty="0">
                <a:latin typeface="Times New Roman" pitchFamily="18" charset="0"/>
                <a:cs typeface="Times New Roman" pitchFamily="18" charset="0"/>
              </a:rPr>
              <a:t>Its principle is customer obsession rather than competitors focus passion for invention, and long term thinking. </a:t>
            </a:r>
          </a:p>
          <a:p>
            <a:pPr>
              <a:lnSpc>
                <a:spcPct val="150000"/>
              </a:lnSpc>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Tree>
  </p:cSld>
  <p:clrMapOvr>
    <a:masterClrMapping/>
  </p:clrMapOvr>
  <p:transition spd="med" advTm="548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ipkart Recruitment 2020. - Kerala Job">
            <a:extLst>
              <a:ext uri="{FF2B5EF4-FFF2-40B4-BE49-F238E27FC236}">
                <a16:creationId xmlns:a16="http://schemas.microsoft.com/office/drawing/2014/main" xmlns="" id="{364A3D0F-380B-EEC5-27EC-CB45BA423D1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067" y="17207"/>
            <a:ext cx="9108504" cy="189962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Content Placeholder 2">
            <a:extLst>
              <a:ext uri="{FF2B5EF4-FFF2-40B4-BE49-F238E27FC236}">
                <a16:creationId xmlns:a16="http://schemas.microsoft.com/office/drawing/2014/main" xmlns="" id="{30CEC263-D4F4-FF85-ABBE-A3EB269376AB}"/>
              </a:ext>
            </a:extLst>
          </p:cNvPr>
          <p:cNvSpPr>
            <a:spLocks noGrp="1"/>
          </p:cNvSpPr>
          <p:nvPr>
            <p:ph idx="1"/>
          </p:nvPr>
        </p:nvSpPr>
        <p:spPr>
          <a:xfrm>
            <a:off x="251520" y="2285333"/>
            <a:ext cx="8229600" cy="4525963"/>
          </a:xfrm>
        </p:spPr>
        <p:txBody>
          <a:bodyPr>
            <a:normAutofit/>
          </a:bodyPr>
          <a:lstStyle/>
          <a:p>
            <a:r>
              <a:rPr lang="en-US" sz="2400" dirty="0" err="1" smtClean="0"/>
              <a:t>F</a:t>
            </a:r>
            <a:r>
              <a:rPr lang="en-US" sz="2400" dirty="0" err="1" smtClean="0"/>
              <a:t>lipkart</a:t>
            </a:r>
            <a:r>
              <a:rPr lang="en-US" sz="2400" dirty="0" smtClean="0"/>
              <a:t> </a:t>
            </a:r>
            <a:r>
              <a:rPr lang="en-US" sz="2400" dirty="0"/>
              <a:t>private Limited is an Indian e-commerce , headquartered in Bangalore, and incorporated in Singapore as a private limited company.</a:t>
            </a:r>
          </a:p>
          <a:p>
            <a:r>
              <a:rPr lang="en-IN" sz="2400" dirty="0"/>
              <a:t>Filpkart is valued at $37.6 billion as of 2022.</a:t>
            </a:r>
          </a:p>
          <a:p>
            <a:r>
              <a:rPr lang="en-IN" sz="2400" dirty="0"/>
              <a:t>As of March 2017, Filpkart held a 39.5% market share in the India e-commerce industry.</a:t>
            </a:r>
          </a:p>
          <a:p>
            <a:r>
              <a:rPr lang="en-IN" sz="2400" dirty="0"/>
              <a:t>Filpkart was reported to be at top in the annual </a:t>
            </a:r>
            <a:r>
              <a:rPr lang="en-IN" sz="2400" dirty="0" err="1"/>
              <a:t>Fairwork</a:t>
            </a:r>
            <a:r>
              <a:rPr lang="en-IN" sz="2400" dirty="0"/>
              <a:t> India Ratings 2021 which is a 10 point system that creates a score based on fair pay, conditions, contracts, management and representation.  </a:t>
            </a: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0101" y="428605"/>
            <a:ext cx="6521594" cy="523220"/>
          </a:xfrm>
          <a:prstGeom prst="rect">
            <a:avLst/>
          </a:prstGeom>
          <a:noFill/>
        </p:spPr>
        <p:txBody>
          <a:bodyPr wrap="none" rtlCol="0">
            <a:spAutoFit/>
          </a:bodyPr>
          <a:lstStyle/>
          <a:p>
            <a:pPr>
              <a:buFont typeface="Wingdings" pitchFamily="2" charset="2"/>
              <a:buChar char="v"/>
            </a:pPr>
            <a:r>
              <a:rPr lang="en-US" sz="2800" b="1" u="sng" dirty="0">
                <a:latin typeface="Times New Roman" pitchFamily="18" charset="0"/>
                <a:cs typeface="Times New Roman" pitchFamily="18" charset="0"/>
              </a:rPr>
              <a:t>ADVANTAGES OF E-COMMEMRCE</a:t>
            </a:r>
          </a:p>
        </p:txBody>
      </p:sp>
      <p:sp>
        <p:nvSpPr>
          <p:cNvPr id="6" name="TextBox 5"/>
          <p:cNvSpPr txBox="1"/>
          <p:nvPr/>
        </p:nvSpPr>
        <p:spPr>
          <a:xfrm>
            <a:off x="857224" y="1714489"/>
            <a:ext cx="5072099" cy="4619854"/>
          </a:xfrm>
          <a:prstGeom prst="rect">
            <a:avLst/>
          </a:prstGeom>
          <a:noFill/>
        </p:spPr>
        <p:txBody>
          <a:bodyPr wrap="square" rtlCol="0">
            <a:spAutoFit/>
          </a:bodyPr>
          <a:lstStyle/>
          <a:p>
            <a:pPr>
              <a:lnSpc>
                <a:spcPct val="150000"/>
              </a:lnSpc>
              <a:buFont typeface="Wingdings" pitchFamily="2" charset="2"/>
              <a:buChar char="q"/>
            </a:pPr>
            <a:r>
              <a:rPr lang="en-US" dirty="0">
                <a:latin typeface="Times New Roman" pitchFamily="18" charset="0"/>
                <a:cs typeface="Times New Roman" pitchFamily="18" charset="0"/>
              </a:rPr>
              <a:t>Increased convenience </a:t>
            </a:r>
          </a:p>
          <a:p>
            <a:pPr>
              <a:lnSpc>
                <a:spcPct val="150000"/>
              </a:lnSpc>
              <a:buFont typeface="Wingdings" pitchFamily="2" charset="2"/>
              <a:buChar char="q"/>
            </a:pPr>
            <a:r>
              <a:rPr lang="en-US" dirty="0">
                <a:latin typeface="Times New Roman" pitchFamily="18" charset="0"/>
                <a:cs typeface="Times New Roman" pitchFamily="18" charset="0"/>
              </a:rPr>
              <a:t>Increased reach </a:t>
            </a:r>
          </a:p>
          <a:p>
            <a:pPr>
              <a:lnSpc>
                <a:spcPct val="150000"/>
              </a:lnSpc>
              <a:buFont typeface="Wingdings" pitchFamily="2" charset="2"/>
              <a:buChar char="q"/>
            </a:pPr>
            <a:r>
              <a:rPr lang="en-US" dirty="0">
                <a:latin typeface="Times New Roman" pitchFamily="18" charset="0"/>
                <a:cs typeface="Times New Roman" pitchFamily="18" charset="0"/>
              </a:rPr>
              <a:t> Easier shopping experience </a:t>
            </a:r>
          </a:p>
          <a:p>
            <a:pPr>
              <a:lnSpc>
                <a:spcPct val="150000"/>
              </a:lnSpc>
              <a:buFont typeface="Wingdings" pitchFamily="2" charset="2"/>
              <a:buChar char="q"/>
            </a:pPr>
            <a:r>
              <a:rPr lang="en-US" dirty="0">
                <a:latin typeface="Times New Roman" pitchFamily="18" charset="0"/>
                <a:cs typeface="Times New Roman" pitchFamily="18" charset="0"/>
              </a:rPr>
              <a:t> Improved customer relationship</a:t>
            </a:r>
          </a:p>
          <a:p>
            <a:pPr>
              <a:lnSpc>
                <a:spcPct val="150000"/>
              </a:lnSpc>
              <a:buFont typeface="Wingdings" pitchFamily="2" charset="2"/>
              <a:buChar char="q"/>
            </a:pPr>
            <a:r>
              <a:rPr lang="en-US" dirty="0">
                <a:latin typeface="Times New Roman" pitchFamily="18" charset="0"/>
                <a:cs typeface="Times New Roman" pitchFamily="18" charset="0"/>
              </a:rPr>
              <a:t>Cost savings </a:t>
            </a:r>
          </a:p>
          <a:p>
            <a:pPr>
              <a:lnSpc>
                <a:spcPct val="150000"/>
              </a:lnSpc>
              <a:buFont typeface="Wingdings" pitchFamily="2" charset="2"/>
              <a:buChar char="q"/>
            </a:pPr>
            <a:r>
              <a:rPr lang="en-US" dirty="0">
                <a:latin typeface="Times New Roman" pitchFamily="18" charset="0"/>
                <a:cs typeface="Times New Roman" pitchFamily="18" charset="0"/>
              </a:rPr>
              <a:t>Improved efficiency</a:t>
            </a:r>
          </a:p>
          <a:p>
            <a:pPr>
              <a:lnSpc>
                <a:spcPct val="150000"/>
              </a:lnSpc>
              <a:buFont typeface="Wingdings" pitchFamily="2" charset="2"/>
              <a:buChar char="q"/>
            </a:pPr>
            <a:r>
              <a:rPr lang="en-US" dirty="0">
                <a:latin typeface="Times New Roman" pitchFamily="18" charset="0"/>
                <a:cs typeface="Times New Roman" pitchFamily="18" charset="0"/>
              </a:rPr>
              <a:t>Increased visibility</a:t>
            </a:r>
          </a:p>
          <a:p>
            <a:pPr>
              <a:lnSpc>
                <a:spcPct val="150000"/>
              </a:lnSpc>
              <a:buFont typeface="Wingdings" pitchFamily="2" charset="2"/>
              <a:buChar char="q"/>
            </a:pPr>
            <a:r>
              <a:rPr lang="en-US" dirty="0">
                <a:latin typeface="Times New Roman" pitchFamily="18" charset="0"/>
                <a:cs typeface="Times New Roman" pitchFamily="18" charset="0"/>
              </a:rPr>
              <a:t>Ability to handle multiple purchase</a:t>
            </a:r>
          </a:p>
          <a:p>
            <a:pPr>
              <a:lnSpc>
                <a:spcPct val="150000"/>
              </a:lnSpc>
              <a:buFont typeface="Wingdings" pitchFamily="2" charset="2"/>
              <a:buChar char="q"/>
            </a:pPr>
            <a:r>
              <a:rPr lang="en-US" dirty="0">
                <a:latin typeface="Times New Roman" pitchFamily="18" charset="0"/>
                <a:cs typeface="Times New Roman" pitchFamily="18" charset="0"/>
              </a:rPr>
              <a:t>Detailed product information</a:t>
            </a:r>
          </a:p>
          <a:p>
            <a:pPr>
              <a:lnSpc>
                <a:spcPct val="150000"/>
              </a:lnSpc>
              <a:buFont typeface="Wingdings" pitchFamily="2" charset="2"/>
              <a:buChar char="q"/>
            </a:pPr>
            <a:r>
              <a:rPr lang="en-US" dirty="0">
                <a:latin typeface="Times New Roman" pitchFamily="18" charset="0"/>
                <a:cs typeface="Times New Roman" pitchFamily="18" charset="0"/>
              </a:rPr>
              <a:t>Available 24*7 </a:t>
            </a:r>
          </a:p>
          <a:p>
            <a:pPr>
              <a:lnSpc>
                <a:spcPct val="150000"/>
              </a:lnSpc>
              <a:buFont typeface="Wingdings" pitchFamily="2" charset="2"/>
              <a:buChar char="q"/>
            </a:pPr>
            <a:endParaRPr lang="en-US" dirty="0"/>
          </a:p>
        </p:txBody>
      </p:sp>
      <p:pic>
        <p:nvPicPr>
          <p:cNvPr id="44038" name="Picture 6" descr="7 Advantages Of E-Commerce Business - India CSR"/>
          <p:cNvPicPr>
            <a:picLocks noChangeAspect="1" noChangeArrowheads="1"/>
          </p:cNvPicPr>
          <p:nvPr/>
        </p:nvPicPr>
        <p:blipFill>
          <a:blip r:embed="rId2"/>
          <a:srcRect/>
          <a:stretch>
            <a:fillRect/>
          </a:stretch>
        </p:blipFill>
        <p:spPr bwMode="auto">
          <a:xfrm>
            <a:off x="4643438" y="4214818"/>
            <a:ext cx="4500562" cy="2643182"/>
          </a:xfrm>
          <a:prstGeom prst="rect">
            <a:avLst/>
          </a:prstGeom>
          <a:noFill/>
        </p:spPr>
      </p:pic>
    </p:spTree>
  </p:cSld>
  <p:clrMapOvr>
    <a:masterClrMapping/>
  </p:clrMapOvr>
  <p:transition spd="med" advTm="4328">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4038"/>
                                        </p:tgtEl>
                                        <p:attrNameLst>
                                          <p:attrName>style.visibility</p:attrName>
                                        </p:attrNameLst>
                                      </p:cBhvr>
                                      <p:to>
                                        <p:strVal val="visible"/>
                                      </p:to>
                                    </p:set>
                                    <p:anim to="" calcmode="lin" valueType="num">
                                      <p:cBhvr>
                                        <p:cTn id="12" dur="1" fill="hold"/>
                                        <p:tgtEl>
                                          <p:spTgt spid="4403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5509</TotalTime>
  <Words>1633</Words>
  <Application>Microsoft Office PowerPoint</Application>
  <PresentationFormat>On-screen Show (4:3)</PresentationFormat>
  <Paragraphs>109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FINDINGS</vt:lpstr>
      <vt:lpstr>Slide 21</vt:lpstr>
      <vt:lpstr>CONCLUSION</vt:lpstr>
      <vt:lpstr>BIBLIOGRAPHY </vt:lpstr>
      <vt:lpstr>Slide 24</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World Computer</dc:creator>
  <cp:lastModifiedBy>World Computer</cp:lastModifiedBy>
  <cp:revision>21</cp:revision>
  <dcterms:created xsi:type="dcterms:W3CDTF">2023-07-26T15:52:45Z</dcterms:created>
  <dcterms:modified xsi:type="dcterms:W3CDTF">2023-08-07T09:11:27Z</dcterms:modified>
</cp:coreProperties>
</file>