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76" r:id="rId6"/>
    <p:sldId id="277" r:id="rId7"/>
    <p:sldId id="260" r:id="rId8"/>
    <p:sldId id="261" r:id="rId9"/>
    <p:sldId id="262" r:id="rId10"/>
    <p:sldId id="263" r:id="rId11"/>
    <p:sldId id="265" r:id="rId12"/>
    <p:sldId id="266" r:id="rId13"/>
    <p:sldId id="267" r:id="rId14"/>
    <p:sldId id="268" r:id="rId15"/>
    <p:sldId id="270" r:id="rId16"/>
    <p:sldId id="271" r:id="rId17"/>
    <p:sldId id="272" r:id="rId18"/>
    <p:sldId id="273" r:id="rId19"/>
    <p:sldId id="279" r:id="rId20"/>
    <p:sldId id="280"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8"/>
      </p:cViewPr>
      <p:guideLst>
        <p:guide orient="horz" pos="2160"/>
        <p:guide pos="3840"/>
      </p:guideLst>
    </p:cSldViewPr>
  </p:slideViewPr>
  <p:notesTextViewPr>
    <p:cViewPr>
      <p:scale>
        <a:sx n="1" d="1"/>
        <a:sy n="1" d="1"/>
      </p:scale>
      <p:origin x="0" y="0"/>
    </p:cViewPr>
  </p:notesTextViewPr>
  <p:sorterViewPr>
    <p:cViewPr>
      <p:scale>
        <a:sx n="100" d="100"/>
        <a:sy n="100" d="100"/>
      </p:scale>
      <p:origin x="0" y="234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A57F6-41A6-4864-9B42-0EEB11F74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B141E62-22D0-4A04-BE04-AF9E7EFD1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9948C40-C3C3-4CA7-9A71-1054165AA235}"/>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5" name="Footer Placeholder 4">
            <a:extLst>
              <a:ext uri="{FF2B5EF4-FFF2-40B4-BE49-F238E27FC236}">
                <a16:creationId xmlns:a16="http://schemas.microsoft.com/office/drawing/2014/main" xmlns="" id="{E8C98423-1063-4784-BA46-2BD32611C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EC478-C8E5-4445-A987-CF5C42CC6BDB}"/>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422040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966EF8-60EA-4A96-8577-EF03725CF6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50C415C-565E-4F52-9936-113575AA3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E785FA-947C-41EF-8D20-5266DE9A2610}"/>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5" name="Footer Placeholder 4">
            <a:extLst>
              <a:ext uri="{FF2B5EF4-FFF2-40B4-BE49-F238E27FC236}">
                <a16:creationId xmlns:a16="http://schemas.microsoft.com/office/drawing/2014/main" xmlns="" id="{7CCCD298-1C01-4467-9747-B97B60239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D0220D-B2AD-4B82-80C0-F5EA4634B3B3}"/>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283884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117B12C-80E5-4F76-81A7-BAF3C6B189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CE75163-23F2-4A6E-90C6-46645EC9D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7838D7-09DE-41BE-B8B9-9608A7DA8188}"/>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5" name="Footer Placeholder 4">
            <a:extLst>
              <a:ext uri="{FF2B5EF4-FFF2-40B4-BE49-F238E27FC236}">
                <a16:creationId xmlns:a16="http://schemas.microsoft.com/office/drawing/2014/main" xmlns="" id="{3716D91F-D422-4BE5-BE1D-77350EC89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2398F1-4E2C-4048-894D-3334C9773451}"/>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350838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F55ABA-010F-480B-B9D6-E9DA3C57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915ACF1-702C-4672-9FE8-51795EB1B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2EC5F6-511A-4871-8EFA-BC954E96E290}"/>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5" name="Footer Placeholder 4">
            <a:extLst>
              <a:ext uri="{FF2B5EF4-FFF2-40B4-BE49-F238E27FC236}">
                <a16:creationId xmlns:a16="http://schemas.microsoft.com/office/drawing/2014/main" xmlns="" id="{FD1A1923-8A01-481B-8339-61BF3B329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E0EB0B-4130-4AFC-BBE4-02DF2568BB2B}"/>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355213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83239-C3E1-453E-B272-57C126B3C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265CDCE-F34D-4787-8858-47B2BB9F8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60D3EF0-752A-4891-9B30-069980AEE76D}"/>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5" name="Footer Placeholder 4">
            <a:extLst>
              <a:ext uri="{FF2B5EF4-FFF2-40B4-BE49-F238E27FC236}">
                <a16:creationId xmlns:a16="http://schemas.microsoft.com/office/drawing/2014/main" xmlns="" id="{F6DC06DE-487F-422E-9996-B372B4F8D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3C37BF-9441-44A2-A46E-5195BEB59FE0}"/>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152321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03E54-BAC7-4CED-B99F-DB3DD93B2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BEB608-5CAF-4543-B593-1DC3AE5EB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1926125-7C1E-4701-B38B-1F543144E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81B5F-E8F1-4586-B5C8-279D227D4BC2}"/>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6" name="Footer Placeholder 5">
            <a:extLst>
              <a:ext uri="{FF2B5EF4-FFF2-40B4-BE49-F238E27FC236}">
                <a16:creationId xmlns:a16="http://schemas.microsoft.com/office/drawing/2014/main" xmlns="" id="{B20A6563-8C3D-482B-AFF7-A156B1027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BFCC8D-08E7-44B6-A36C-B7AE3BB2B562}"/>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24606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B9A62-2CA9-4FB8-9C20-7C46C4E678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478035B-38CD-44AE-9B1C-BF302F4FA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DBE8D6-1C88-478B-98F9-8F305FE9E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5D63DCB-323B-4597-8478-39BEBA553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5A6A9C6-6842-4901-B2FC-7A84FCA53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8D47BE-5EB0-41E3-A8EE-2A096AFDED65}"/>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8" name="Footer Placeholder 7">
            <a:extLst>
              <a:ext uri="{FF2B5EF4-FFF2-40B4-BE49-F238E27FC236}">
                <a16:creationId xmlns:a16="http://schemas.microsoft.com/office/drawing/2014/main" xmlns="" id="{034780AD-2BCB-43E9-B387-8C9040E79E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A16EFEA-ACA1-4721-8BFB-0DF53671F4D8}"/>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135416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3F006-0BB4-49FA-B8B3-C06A6B53E4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84FEFDF-862D-4DAD-AC9E-60B9989E576A}"/>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4" name="Footer Placeholder 3">
            <a:extLst>
              <a:ext uri="{FF2B5EF4-FFF2-40B4-BE49-F238E27FC236}">
                <a16:creationId xmlns:a16="http://schemas.microsoft.com/office/drawing/2014/main" xmlns="" id="{8E229A5B-8E28-4421-A0ED-3CAA3CAB7B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52CF231-77A0-4C7F-A856-0FEB2D77B950}"/>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131816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0741188-E03D-43B1-88C9-0056D5EAE69C}"/>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3" name="Footer Placeholder 2">
            <a:extLst>
              <a:ext uri="{FF2B5EF4-FFF2-40B4-BE49-F238E27FC236}">
                <a16:creationId xmlns:a16="http://schemas.microsoft.com/office/drawing/2014/main" xmlns="" id="{4F167AE0-7560-4F5A-941D-514243442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38115ED-4E06-44E8-8F4E-F1366928106E}"/>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19286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6246C-6841-4F5D-9C7A-0ED6A3B7F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870B6BF-1E4F-45A8-A221-1ACD28E0A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ABB5FC5-83F1-4710-989C-B643DB4D2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CD3EDD-19B4-4C08-AA24-8EA109BCA8FC}"/>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6" name="Footer Placeholder 5">
            <a:extLst>
              <a:ext uri="{FF2B5EF4-FFF2-40B4-BE49-F238E27FC236}">
                <a16:creationId xmlns:a16="http://schemas.microsoft.com/office/drawing/2014/main" xmlns="" id="{E3C0BDE9-0D61-4E37-A70D-22E169BEA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E6A25E3-E47B-4DA9-A065-60ADC13650E2}"/>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183345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62DB8-F333-4D0D-8C49-AC43CB4A8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28A6659-4984-488B-BBA3-4F7CF5054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B7D393F-74C1-41C5-A4B8-A9CB4DEF8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0807598-ECE5-4CB9-A8A2-BE9868C7ECD7}"/>
              </a:ext>
            </a:extLst>
          </p:cNvPr>
          <p:cNvSpPr>
            <a:spLocks noGrp="1"/>
          </p:cNvSpPr>
          <p:nvPr>
            <p:ph type="dt" sz="half" idx="10"/>
          </p:nvPr>
        </p:nvSpPr>
        <p:spPr/>
        <p:txBody>
          <a:bodyPr/>
          <a:lstStyle/>
          <a:p>
            <a:fld id="{FAC2B713-614D-4442-93E8-E21D55602B88}" type="datetimeFigureOut">
              <a:rPr lang="en-US" smtClean="0"/>
              <a:t>10/14/2020</a:t>
            </a:fld>
            <a:endParaRPr lang="en-US"/>
          </a:p>
        </p:txBody>
      </p:sp>
      <p:sp>
        <p:nvSpPr>
          <p:cNvPr id="6" name="Footer Placeholder 5">
            <a:extLst>
              <a:ext uri="{FF2B5EF4-FFF2-40B4-BE49-F238E27FC236}">
                <a16:creationId xmlns:a16="http://schemas.microsoft.com/office/drawing/2014/main" xmlns="" id="{EBA72DE3-DC31-430B-999A-45F4D01E5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815AAA-D1D9-4E5B-9A70-59EF56A21770}"/>
              </a:ext>
            </a:extLst>
          </p:cNvPr>
          <p:cNvSpPr>
            <a:spLocks noGrp="1"/>
          </p:cNvSpPr>
          <p:nvPr>
            <p:ph type="sldNum" sz="quarter" idx="12"/>
          </p:nvPr>
        </p:nvSpPr>
        <p:spPr/>
        <p:txBody>
          <a:bodyPr/>
          <a:lstStyle/>
          <a:p>
            <a:fld id="{D74C65A3-60AA-411D-AF5C-080A39BA1992}" type="slidenum">
              <a:rPr lang="en-US" smtClean="0"/>
              <a:t>‹#›</a:t>
            </a:fld>
            <a:endParaRPr lang="en-US"/>
          </a:p>
        </p:txBody>
      </p:sp>
    </p:spTree>
    <p:extLst>
      <p:ext uri="{BB962C8B-B14F-4D97-AF65-F5344CB8AC3E}">
        <p14:creationId xmlns:p14="http://schemas.microsoft.com/office/powerpoint/2010/main" val="293415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BFAD0F-332B-43F5-9911-088A77791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5ABAC26-39ED-4C25-9B9A-6B3A25BDC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56C54F-BC5F-4DCA-ACE5-827FDF7BAB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2B713-614D-4442-93E8-E21D55602B88}" type="datetimeFigureOut">
              <a:rPr lang="en-US" smtClean="0"/>
              <a:t>10/14/2020</a:t>
            </a:fld>
            <a:endParaRPr lang="en-US"/>
          </a:p>
        </p:txBody>
      </p:sp>
      <p:sp>
        <p:nvSpPr>
          <p:cNvPr id="5" name="Footer Placeholder 4">
            <a:extLst>
              <a:ext uri="{FF2B5EF4-FFF2-40B4-BE49-F238E27FC236}">
                <a16:creationId xmlns:a16="http://schemas.microsoft.com/office/drawing/2014/main" xmlns="" id="{BCA5E353-FC89-4DA4-B625-18ECC6DEA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AC7A91A-B9B7-4B0E-8D4C-B90A27CB50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C65A3-60AA-411D-AF5C-080A39BA1992}" type="slidenum">
              <a:rPr lang="en-US" smtClean="0"/>
              <a:t>‹#›</a:t>
            </a:fld>
            <a:endParaRPr lang="en-US"/>
          </a:p>
        </p:txBody>
      </p:sp>
    </p:spTree>
    <p:extLst>
      <p:ext uri="{BB962C8B-B14F-4D97-AF65-F5344CB8AC3E}">
        <p14:creationId xmlns:p14="http://schemas.microsoft.com/office/powerpoint/2010/main" val="23875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57B1EC5-496A-4BE1-9DBF-EAF6CC118B58}"/>
              </a:ext>
            </a:extLst>
          </p:cNvPr>
          <p:cNvSpPr txBox="1"/>
          <p:nvPr/>
        </p:nvSpPr>
        <p:spPr>
          <a:xfrm>
            <a:off x="342900" y="487680"/>
            <a:ext cx="11582400" cy="707886"/>
          </a:xfrm>
          <a:prstGeom prst="rect">
            <a:avLst/>
          </a:prstGeom>
          <a:noFill/>
        </p:spPr>
        <p:txBody>
          <a:bodyPr wrap="square" rtlCol="0">
            <a:spAutoFit/>
          </a:bodyPr>
          <a:lstStyle/>
          <a:p>
            <a:pPr algn="ctr"/>
            <a:r>
              <a:rPr lang="en-US" sz="4000" b="1" dirty="0">
                <a:latin typeface="Arial Black" panose="020B0A04020102020204" pitchFamily="34" charset="0"/>
              </a:rPr>
              <a:t>Predicting Severity of a Car Accident</a:t>
            </a:r>
            <a:endParaRPr lang="en-US" sz="4000" dirty="0"/>
          </a:p>
        </p:txBody>
      </p:sp>
      <p:sp>
        <p:nvSpPr>
          <p:cNvPr id="5" name="TextBox 4">
            <a:extLst>
              <a:ext uri="{FF2B5EF4-FFF2-40B4-BE49-F238E27FC236}">
                <a16:creationId xmlns:a16="http://schemas.microsoft.com/office/drawing/2014/main" xmlns="" id="{5E18BFE8-5671-4E7A-B072-3E1423B5B631}"/>
              </a:ext>
            </a:extLst>
          </p:cNvPr>
          <p:cNvSpPr txBox="1"/>
          <p:nvPr/>
        </p:nvSpPr>
        <p:spPr>
          <a:xfrm>
            <a:off x="8793480" y="5730240"/>
            <a:ext cx="3253740" cy="830997"/>
          </a:xfrm>
          <a:prstGeom prst="rect">
            <a:avLst/>
          </a:prstGeom>
          <a:noFill/>
        </p:spPr>
        <p:txBody>
          <a:bodyPr wrap="square" rtlCol="0">
            <a:spAutoFit/>
          </a:bodyPr>
          <a:lstStyle/>
          <a:p>
            <a:pPr algn="r"/>
            <a:r>
              <a:rPr lang="en-US" sz="2400" dirty="0">
                <a:latin typeface="Arial Black" panose="020B0A04020102020204" pitchFamily="34" charset="0"/>
              </a:rPr>
              <a:t>KUBER BISHT</a:t>
            </a:r>
          </a:p>
          <a:p>
            <a:pPr algn="r"/>
            <a:r>
              <a:rPr lang="en-US" sz="2400" smtClean="0">
                <a:latin typeface="Arial Black" panose="020B0A04020102020204" pitchFamily="34" charset="0"/>
              </a:rPr>
              <a:t>14-Oct-2020</a:t>
            </a:r>
            <a:endParaRPr lang="en-US" sz="2400" dirty="0">
              <a:latin typeface="Arial Black" panose="020B0A04020102020204" pitchFamily="34" charset="0"/>
            </a:endParaRPr>
          </a:p>
        </p:txBody>
      </p:sp>
    </p:spTree>
    <p:extLst>
      <p:ext uri="{BB962C8B-B14F-4D97-AF65-F5344CB8AC3E}">
        <p14:creationId xmlns:p14="http://schemas.microsoft.com/office/powerpoint/2010/main" val="2938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C3E9BC-F452-48DD-8737-A638DA8DD89C}"/>
              </a:ext>
            </a:extLst>
          </p:cNvPr>
          <p:cNvSpPr txBox="1"/>
          <p:nvPr/>
        </p:nvSpPr>
        <p:spPr>
          <a:xfrm>
            <a:off x="678180" y="1624233"/>
            <a:ext cx="10835640" cy="830997"/>
          </a:xfrm>
          <a:prstGeom prst="rect">
            <a:avLst/>
          </a:prstGeom>
          <a:noFill/>
        </p:spPr>
        <p:txBody>
          <a:bodyPr wrap="square" rtlCol="0">
            <a:spAutoFit/>
          </a:bodyPr>
          <a:lstStyle/>
          <a:p>
            <a:r>
              <a:rPr lang="en-US" sz="2400" dirty="0"/>
              <a:t>As per accident by road conditions, most of the accident took place on dry roads.</a:t>
            </a:r>
          </a:p>
          <a:p>
            <a:endParaRPr lang="en-US" sz="2400" dirty="0"/>
          </a:p>
        </p:txBody>
      </p:sp>
      <p:sp>
        <p:nvSpPr>
          <p:cNvPr id="5" name="TextBox 4">
            <a:extLst>
              <a:ext uri="{FF2B5EF4-FFF2-40B4-BE49-F238E27FC236}">
                <a16:creationId xmlns:a16="http://schemas.microsoft.com/office/drawing/2014/main" xmlns="" id="{665B00D6-2AE8-43E9-A6FA-8F9AD153155C}"/>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4098" name="Picture 2">
            <a:extLst>
              <a:ext uri="{FF2B5EF4-FFF2-40B4-BE49-F238E27FC236}">
                <a16:creationId xmlns:a16="http://schemas.microsoft.com/office/drawing/2014/main" xmlns="" id="{C8573089-7D01-41F2-B2D2-76171563C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 y="3050930"/>
            <a:ext cx="41624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BAD74EE2-C5C1-46EB-9AA3-EE4CEC056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88" y="3050930"/>
            <a:ext cx="4181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3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B6E24C3-5246-4E65-83C5-E7244F4305D9}"/>
              </a:ext>
            </a:extLst>
          </p:cNvPr>
          <p:cNvSpPr txBox="1"/>
          <p:nvPr/>
        </p:nvSpPr>
        <p:spPr>
          <a:xfrm>
            <a:off x="678180" y="1624233"/>
            <a:ext cx="10835640" cy="1200329"/>
          </a:xfrm>
          <a:prstGeom prst="rect">
            <a:avLst/>
          </a:prstGeom>
          <a:noFill/>
        </p:spPr>
        <p:txBody>
          <a:bodyPr wrap="square" rtlCol="0">
            <a:spAutoFit/>
          </a:bodyPr>
          <a:lstStyle/>
          <a:p>
            <a:r>
              <a:rPr lang="en-US" sz="2400" dirty="0"/>
              <a:t>As per accident by weather conditions, most of the accident took place on clear days or while it was raining or overcast.</a:t>
            </a:r>
          </a:p>
          <a:p>
            <a:endParaRPr lang="en-US" sz="2400" dirty="0"/>
          </a:p>
        </p:txBody>
      </p:sp>
      <p:sp>
        <p:nvSpPr>
          <p:cNvPr id="5" name="TextBox 4">
            <a:extLst>
              <a:ext uri="{FF2B5EF4-FFF2-40B4-BE49-F238E27FC236}">
                <a16:creationId xmlns:a16="http://schemas.microsoft.com/office/drawing/2014/main" xmlns="" id="{F92DCFC0-6E5E-466D-90BD-DC2AC0306F22}"/>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5122" name="Picture 2">
            <a:extLst>
              <a:ext uri="{FF2B5EF4-FFF2-40B4-BE49-F238E27FC236}">
                <a16:creationId xmlns:a16="http://schemas.microsoft.com/office/drawing/2014/main" xmlns="" id="{8D17BDFF-79B2-422F-B740-339806883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47412"/>
            <a:ext cx="45624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0FF3933B-CA57-4DD7-9DC3-FBC2D7458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783" y="3050930"/>
            <a:ext cx="4562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7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D2AB34B-3431-4BC6-ABE2-DE3949B75608}"/>
              </a:ext>
            </a:extLst>
          </p:cNvPr>
          <p:cNvSpPr txBox="1"/>
          <p:nvPr/>
        </p:nvSpPr>
        <p:spPr>
          <a:xfrm>
            <a:off x="678180" y="1624233"/>
            <a:ext cx="10835640" cy="1200329"/>
          </a:xfrm>
          <a:prstGeom prst="rect">
            <a:avLst/>
          </a:prstGeom>
          <a:noFill/>
        </p:spPr>
        <p:txBody>
          <a:bodyPr wrap="square" rtlCol="0">
            <a:spAutoFit/>
          </a:bodyPr>
          <a:lstStyle/>
          <a:p>
            <a:r>
              <a:rPr lang="en-US" sz="2400" dirty="0"/>
              <a:t>As per accident by hour of the day, most of the accident took place at mid-night or between hour 12  to hour 17.</a:t>
            </a:r>
          </a:p>
          <a:p>
            <a:endParaRPr lang="en-US" sz="2400" dirty="0"/>
          </a:p>
        </p:txBody>
      </p:sp>
      <p:sp>
        <p:nvSpPr>
          <p:cNvPr id="5" name="TextBox 4">
            <a:extLst>
              <a:ext uri="{FF2B5EF4-FFF2-40B4-BE49-F238E27FC236}">
                <a16:creationId xmlns:a16="http://schemas.microsoft.com/office/drawing/2014/main" xmlns="" id="{651F17DC-5324-4B3C-894D-7DDC965CDE8C}"/>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7170" name="Picture 2">
            <a:extLst>
              <a:ext uri="{FF2B5EF4-FFF2-40B4-BE49-F238E27FC236}">
                <a16:creationId xmlns:a16="http://schemas.microsoft.com/office/drawing/2014/main" xmlns="" id="{2CDF6565-B84E-4A83-80ED-12AEB757F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322" y="3047412"/>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xmlns="" id="{5C123659-3391-48A4-BB57-FC3ED1E77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110" y="3047412"/>
            <a:ext cx="35433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2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EB5D9AE-DF36-476E-8133-078F400967F4}"/>
              </a:ext>
            </a:extLst>
          </p:cNvPr>
          <p:cNvSpPr txBox="1"/>
          <p:nvPr/>
        </p:nvSpPr>
        <p:spPr>
          <a:xfrm>
            <a:off x="678180" y="1624233"/>
            <a:ext cx="10835640" cy="830997"/>
          </a:xfrm>
          <a:prstGeom prst="rect">
            <a:avLst/>
          </a:prstGeom>
          <a:noFill/>
        </p:spPr>
        <p:txBody>
          <a:bodyPr wrap="square" rtlCol="0">
            <a:spAutoFit/>
          </a:bodyPr>
          <a:lstStyle/>
          <a:p>
            <a:r>
              <a:rPr lang="en-US" sz="2400" dirty="0"/>
              <a:t>As per accident by light conditions, most of the accident took place in day light.</a:t>
            </a:r>
          </a:p>
          <a:p>
            <a:endParaRPr lang="en-US" sz="2400" dirty="0"/>
          </a:p>
        </p:txBody>
      </p:sp>
      <p:sp>
        <p:nvSpPr>
          <p:cNvPr id="5" name="TextBox 4">
            <a:extLst>
              <a:ext uri="{FF2B5EF4-FFF2-40B4-BE49-F238E27FC236}">
                <a16:creationId xmlns:a16="http://schemas.microsoft.com/office/drawing/2014/main" xmlns="" id="{42807CFF-02E0-44D1-B8EA-25691D05DE9B}"/>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8194" name="Picture 2">
            <a:extLst>
              <a:ext uri="{FF2B5EF4-FFF2-40B4-BE49-F238E27FC236}">
                <a16:creationId xmlns:a16="http://schemas.microsoft.com/office/drawing/2014/main" xmlns="" id="{51E29A99-9604-4B68-94F9-D52C78CDF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322" y="3047412"/>
            <a:ext cx="46005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xmlns="" id="{E5B44EB4-F621-4D24-BC82-C5DB44C67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649" y="3047412"/>
            <a:ext cx="46005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3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A2A6A0-9582-44A6-88FE-054764C089B5}"/>
              </a:ext>
            </a:extLst>
          </p:cNvPr>
          <p:cNvSpPr txBox="1"/>
          <p:nvPr/>
        </p:nvSpPr>
        <p:spPr>
          <a:xfrm>
            <a:off x="678180" y="1624233"/>
            <a:ext cx="10835640" cy="1200329"/>
          </a:xfrm>
          <a:prstGeom prst="rect">
            <a:avLst/>
          </a:prstGeom>
          <a:noFill/>
        </p:spPr>
        <p:txBody>
          <a:bodyPr wrap="square" rtlCol="0">
            <a:spAutoFit/>
          </a:bodyPr>
          <a:lstStyle/>
          <a:p>
            <a:r>
              <a:rPr lang="en-US" sz="2400" dirty="0"/>
              <a:t>As per accident by year, from 2005, number of accidents decreased </a:t>
            </a:r>
            <a:r>
              <a:rPr lang="en-US" sz="2400" dirty="0" smtClean="0"/>
              <a:t>each year to </a:t>
            </a:r>
            <a:r>
              <a:rPr lang="en-US" sz="2400" dirty="0"/>
              <a:t>year 2012. But, it started rising from year 2012 to  year 2015. And again after year 2015, there is decrease in number of accidents every year.</a:t>
            </a:r>
          </a:p>
        </p:txBody>
      </p:sp>
      <p:sp>
        <p:nvSpPr>
          <p:cNvPr id="5" name="TextBox 4">
            <a:extLst>
              <a:ext uri="{FF2B5EF4-FFF2-40B4-BE49-F238E27FC236}">
                <a16:creationId xmlns:a16="http://schemas.microsoft.com/office/drawing/2014/main" xmlns="" id="{CCA031C7-68F2-48D5-8623-AC484F561F16}"/>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9218" name="Picture 2">
            <a:extLst>
              <a:ext uri="{FF2B5EF4-FFF2-40B4-BE49-F238E27FC236}">
                <a16:creationId xmlns:a16="http://schemas.microsoft.com/office/drawing/2014/main" xmlns="" id="{89D10307-CBFA-48C3-B367-C69B6D4D8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835" y="3047412"/>
            <a:ext cx="36671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xmlns="" id="{E5605D6C-15B1-4350-A931-A8B620E38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48" y="3047412"/>
            <a:ext cx="36671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90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BABDF15-661C-43C6-8BB5-D86C0C9B8BBB}"/>
              </a:ext>
            </a:extLst>
          </p:cNvPr>
          <p:cNvSpPr txBox="1"/>
          <p:nvPr/>
        </p:nvSpPr>
        <p:spPr>
          <a:xfrm>
            <a:off x="678180" y="1624233"/>
            <a:ext cx="10835640" cy="830997"/>
          </a:xfrm>
          <a:prstGeom prst="rect">
            <a:avLst/>
          </a:prstGeom>
          <a:noFill/>
        </p:spPr>
        <p:txBody>
          <a:bodyPr wrap="square" rtlCol="0">
            <a:spAutoFit/>
          </a:bodyPr>
          <a:lstStyle/>
          <a:p>
            <a:r>
              <a:rPr lang="en-US" sz="2400" dirty="0"/>
              <a:t>As per accident by collision type, most of the accidents were with parked cars. But, most of severe accidents were rear ended.</a:t>
            </a:r>
          </a:p>
        </p:txBody>
      </p:sp>
      <p:sp>
        <p:nvSpPr>
          <p:cNvPr id="5" name="TextBox 4">
            <a:extLst>
              <a:ext uri="{FF2B5EF4-FFF2-40B4-BE49-F238E27FC236}">
                <a16:creationId xmlns:a16="http://schemas.microsoft.com/office/drawing/2014/main" xmlns="" id="{897DFBF8-3CAE-441F-B206-46344790BE8E}"/>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11266" name="Picture 2">
            <a:extLst>
              <a:ext uri="{FF2B5EF4-FFF2-40B4-BE49-F238E27FC236}">
                <a16:creationId xmlns:a16="http://schemas.microsoft.com/office/drawing/2014/main" xmlns="" id="{96A9CAB4-85CD-415B-B3D2-1ABA90247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249" y="3047412"/>
            <a:ext cx="43529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xmlns="" id="{B1391EB3-5E91-4B0E-B55E-CAED81655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12" y="3047412"/>
            <a:ext cx="43529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91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C7BB7B4-6BE7-4E73-8311-3643E94E96C5}"/>
              </a:ext>
            </a:extLst>
          </p:cNvPr>
          <p:cNvSpPr txBox="1"/>
          <p:nvPr/>
        </p:nvSpPr>
        <p:spPr>
          <a:xfrm>
            <a:off x="678180" y="1624233"/>
            <a:ext cx="1083564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Most of the criterion used for analyzing the data were converted to different columns for building the supervised machine learning model.</a:t>
            </a:r>
          </a:p>
          <a:p>
            <a:pPr marL="342900" indent="-342900">
              <a:buFont typeface="Arial" panose="020B0604020202020204" pitchFamily="34" charset="0"/>
              <a:buChar char="•"/>
            </a:pPr>
            <a:r>
              <a:rPr lang="en-US" sz="2400" dirty="0"/>
              <a:t>After converting the features to columns, respective columns were removed from the data.</a:t>
            </a:r>
          </a:p>
          <a:p>
            <a:pPr marL="342900" indent="-342900">
              <a:buFont typeface="Arial" panose="020B0604020202020204" pitchFamily="34" charset="0"/>
              <a:buChar char="•"/>
            </a:pPr>
            <a:r>
              <a:rPr lang="en-US" sz="2400" dirty="0"/>
              <a:t>After feature selection there were 140 column and 180067 rows of data.</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xmlns="" id="{49BF62B4-0FC5-4A07-B81D-885C1BB9939F}"/>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Modeling-Feature Selection</a:t>
            </a:r>
          </a:p>
        </p:txBody>
      </p:sp>
    </p:spTree>
    <p:extLst>
      <p:ext uri="{BB962C8B-B14F-4D97-AF65-F5344CB8AC3E}">
        <p14:creationId xmlns:p14="http://schemas.microsoft.com/office/powerpoint/2010/main" val="404265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417838F-CFC4-442E-A0BF-88C18E701593}"/>
              </a:ext>
            </a:extLst>
          </p:cNvPr>
          <p:cNvSpPr txBox="1"/>
          <p:nvPr/>
        </p:nvSpPr>
        <p:spPr>
          <a:xfrm>
            <a:off x="678180" y="1624233"/>
            <a:ext cx="1083564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Different classification techniques were used for modeling the given data. We used in the ratio of 80:20 for training and testing, for getting the results. The various techniques that I used were</a:t>
            </a:r>
          </a:p>
          <a:p>
            <a:pPr marL="800100" lvl="1" indent="-342900">
              <a:buFont typeface="Arial" panose="020B0604020202020204" pitchFamily="34" charset="0"/>
              <a:buChar char="•"/>
            </a:pPr>
            <a:r>
              <a:rPr lang="en-US" sz="2400" dirty="0"/>
              <a:t>Random Forest</a:t>
            </a:r>
          </a:p>
          <a:p>
            <a:pPr marL="800100" lvl="1" indent="-342900">
              <a:buFont typeface="Arial" panose="020B0604020202020204" pitchFamily="34" charset="0"/>
              <a:buChar char="•"/>
            </a:pPr>
            <a:r>
              <a:rPr lang="en-US" sz="2400" dirty="0"/>
              <a:t>K Nearest Neighbor (KNN)</a:t>
            </a:r>
          </a:p>
          <a:p>
            <a:pPr marL="800100" lvl="1" indent="-342900">
              <a:buFont typeface="Arial" panose="020B0604020202020204" pitchFamily="34" charset="0"/>
              <a:buChar char="•"/>
            </a:pPr>
            <a:r>
              <a:rPr lang="en-US" sz="2400" dirty="0"/>
              <a:t>Decision Tree</a:t>
            </a:r>
          </a:p>
          <a:p>
            <a:pPr marL="800100" lvl="1" indent="-342900">
              <a:buFont typeface="Arial" panose="020B0604020202020204" pitchFamily="34" charset="0"/>
              <a:buChar char="•"/>
            </a:pPr>
            <a:r>
              <a:rPr lang="en-US" sz="2400" dirty="0"/>
              <a:t>Logistic Regression</a:t>
            </a:r>
          </a:p>
          <a:p>
            <a:pPr marL="800100" lvl="1" indent="-342900">
              <a:buFont typeface="Arial" panose="020B0604020202020204" pitchFamily="34" charset="0"/>
              <a:buChar char="•"/>
            </a:pPr>
            <a:r>
              <a:rPr lang="en-US" sz="2400" dirty="0" err="1" smtClean="0"/>
              <a:t>XGBoost</a:t>
            </a:r>
            <a:endParaRPr lang="en-US" sz="2400" dirty="0"/>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xmlns="" id="{E695AEFE-0ED7-4989-8DBE-E97621A4FB81}"/>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Data Classification / Modeling</a:t>
            </a:r>
          </a:p>
        </p:txBody>
      </p:sp>
    </p:spTree>
    <p:extLst>
      <p:ext uri="{BB962C8B-B14F-4D97-AF65-F5344CB8AC3E}">
        <p14:creationId xmlns:p14="http://schemas.microsoft.com/office/powerpoint/2010/main" val="92445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F5328B4-DE0B-4B79-95AC-D697AF0359A0}"/>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 Evaluation / Results</a:t>
            </a:r>
          </a:p>
        </p:txBody>
      </p:sp>
      <p:graphicFrame>
        <p:nvGraphicFramePr>
          <p:cNvPr id="6" name="Table 6">
            <a:extLst>
              <a:ext uri="{FF2B5EF4-FFF2-40B4-BE49-F238E27FC236}">
                <a16:creationId xmlns:a16="http://schemas.microsoft.com/office/drawing/2014/main" xmlns="" id="{678495AE-37F2-480B-9FB4-E11971C13E42}"/>
              </a:ext>
            </a:extLst>
          </p:cNvPr>
          <p:cNvGraphicFramePr>
            <a:graphicFrameLocks noGrp="1"/>
          </p:cNvGraphicFramePr>
          <p:nvPr>
            <p:extLst>
              <p:ext uri="{D42A27DB-BD31-4B8C-83A1-F6EECF244321}">
                <p14:modId xmlns:p14="http://schemas.microsoft.com/office/powerpoint/2010/main" val="243811751"/>
              </p:ext>
            </p:extLst>
          </p:nvPr>
        </p:nvGraphicFramePr>
        <p:xfrm>
          <a:off x="1047260" y="1641100"/>
          <a:ext cx="9749693" cy="4021146"/>
        </p:xfrm>
        <a:graphic>
          <a:graphicData uri="http://schemas.openxmlformats.org/drawingml/2006/table">
            <a:tbl>
              <a:tblPr firstRow="1" bandRow="1">
                <a:tableStyleId>{5C22544A-7EE6-4342-B048-85BDC9FD1C3A}</a:tableStyleId>
              </a:tblPr>
              <a:tblGrid>
                <a:gridCol w="937470">
                  <a:extLst>
                    <a:ext uri="{9D8B030D-6E8A-4147-A177-3AD203B41FA5}">
                      <a16:colId xmlns:a16="http://schemas.microsoft.com/office/drawing/2014/main" xmlns="" val="1493962339"/>
                    </a:ext>
                  </a:extLst>
                </a:gridCol>
                <a:gridCol w="3937377">
                  <a:extLst>
                    <a:ext uri="{9D8B030D-6E8A-4147-A177-3AD203B41FA5}">
                      <a16:colId xmlns:a16="http://schemas.microsoft.com/office/drawing/2014/main" xmlns="" val="1848638093"/>
                    </a:ext>
                  </a:extLst>
                </a:gridCol>
                <a:gridCol w="2437423">
                  <a:extLst>
                    <a:ext uri="{9D8B030D-6E8A-4147-A177-3AD203B41FA5}">
                      <a16:colId xmlns:a16="http://schemas.microsoft.com/office/drawing/2014/main" xmlns="" val="720068791"/>
                    </a:ext>
                  </a:extLst>
                </a:gridCol>
                <a:gridCol w="2437423">
                  <a:extLst>
                    <a:ext uri="{9D8B030D-6E8A-4147-A177-3AD203B41FA5}">
                      <a16:colId xmlns:a16="http://schemas.microsoft.com/office/drawing/2014/main" xmlns="" val="1171069537"/>
                    </a:ext>
                  </a:extLst>
                </a:gridCol>
              </a:tblGrid>
              <a:tr h="670191">
                <a:tc>
                  <a:txBody>
                    <a:bodyPr/>
                    <a:lstStyle/>
                    <a:p>
                      <a:pPr algn="ctr"/>
                      <a:r>
                        <a:rPr lang="en-US" dirty="0">
                          <a:solidFill>
                            <a:schemeClr val="tx1"/>
                          </a:solidFill>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Classification Technique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Training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Testing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93246181"/>
                  </a:ext>
                </a:extLst>
              </a:tr>
              <a:tr h="670191">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73.73%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51160871"/>
                  </a:ext>
                </a:extLst>
              </a:tr>
              <a:tr h="670191">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K Nearest Neighbors (KNN) (k=10)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74.49%</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71.37%</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5319652"/>
                  </a:ext>
                </a:extLst>
              </a:tr>
              <a:tr h="670191">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Decision Tree at </a:t>
                      </a:r>
                      <a:r>
                        <a:rPr lang="en-US" dirty="0" err="1">
                          <a:solidFill>
                            <a:schemeClr val="tx1"/>
                          </a:solidFill>
                        </a:rPr>
                        <a:t>max_depth</a:t>
                      </a:r>
                      <a:r>
                        <a:rPr lang="en-US" dirty="0">
                          <a:solidFill>
                            <a:schemeClr val="tx1"/>
                          </a:solidFill>
                        </a:rPr>
                        <a:t> =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74.39%</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74.06%</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31385861"/>
                  </a:ext>
                </a:extLst>
              </a:tr>
              <a:tr h="670191">
                <a:tc>
                  <a:txBody>
                    <a:bodyPr/>
                    <a:lstStyle/>
                    <a:p>
                      <a:pPr algn="ctr"/>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Logistic Regression (solver='</a:t>
                      </a:r>
                      <a:r>
                        <a:rPr lang="en-US" dirty="0" err="1">
                          <a:solidFill>
                            <a:schemeClr val="tx1"/>
                          </a:solidFill>
                        </a:rPr>
                        <a:t>liblinear</a:t>
                      </a: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74.19%</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7643731"/>
                  </a:ext>
                </a:extLst>
              </a:tr>
              <a:tr h="670191">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XGBoost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76.81%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2199580"/>
                  </a:ext>
                </a:extLst>
              </a:tr>
            </a:tbl>
          </a:graphicData>
        </a:graphic>
      </p:graphicFrame>
    </p:spTree>
    <p:extLst>
      <p:ext uri="{BB962C8B-B14F-4D97-AF65-F5344CB8AC3E}">
        <p14:creationId xmlns:p14="http://schemas.microsoft.com/office/powerpoint/2010/main" val="3921953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AD35127-E31E-4AFC-A082-A6091F212E28}"/>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Results-Discussion</a:t>
            </a:r>
          </a:p>
        </p:txBody>
      </p:sp>
      <p:sp>
        <p:nvSpPr>
          <p:cNvPr id="6" name="TextBox 5">
            <a:extLst>
              <a:ext uri="{FF2B5EF4-FFF2-40B4-BE49-F238E27FC236}">
                <a16:creationId xmlns:a16="http://schemas.microsoft.com/office/drawing/2014/main" xmlns="" id="{96778EA6-ACE5-4308-9020-8477BB9D08D2}"/>
              </a:ext>
            </a:extLst>
          </p:cNvPr>
          <p:cNvSpPr txBox="1"/>
          <p:nvPr/>
        </p:nvSpPr>
        <p:spPr>
          <a:xfrm>
            <a:off x="837026" y="1765495"/>
            <a:ext cx="10608213" cy="4401205"/>
          </a:xfrm>
          <a:prstGeom prst="rect">
            <a:avLst/>
          </a:prstGeom>
          <a:noFill/>
        </p:spPr>
        <p:txBody>
          <a:bodyPr wrap="square" rtlCol="0">
            <a:spAutoFit/>
          </a:bodyPr>
          <a:lstStyle/>
          <a:p>
            <a:r>
              <a:rPr lang="en-US" sz="2800" dirty="0"/>
              <a:t>After using various modeling techniques, the logistic regression provided best results. The training set accuracy was highest for Random forest but test set accuracy for almost all models was approximately 73% to 74%. This might be due to unbalance in the given data as the number of severe accidents were very less in number as compared to other accidents. Also, the dataset was small and it might not had much data for severe accidents, that has resulted in lower accuracy as all features might not be available for predicting the severe accidents to predict severity with greater accuracy. We can use the same methodology on a larger dataset to get good results.</a:t>
            </a:r>
          </a:p>
        </p:txBody>
      </p:sp>
    </p:spTree>
    <p:extLst>
      <p:ext uri="{BB962C8B-B14F-4D97-AF65-F5344CB8AC3E}">
        <p14:creationId xmlns:p14="http://schemas.microsoft.com/office/powerpoint/2010/main" val="69580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54EF303-4C46-4220-8535-98CF61BCDF06}"/>
              </a:ext>
            </a:extLst>
          </p:cNvPr>
          <p:cNvSpPr txBox="1"/>
          <p:nvPr/>
        </p:nvSpPr>
        <p:spPr>
          <a:xfrm>
            <a:off x="678180" y="1638300"/>
            <a:ext cx="10835640" cy="3785652"/>
          </a:xfrm>
          <a:prstGeom prst="rect">
            <a:avLst/>
          </a:prstGeom>
          <a:noFill/>
        </p:spPr>
        <p:txBody>
          <a:bodyPr wrap="square" rtlCol="0">
            <a:spAutoFit/>
          </a:bodyPr>
          <a:lstStyle/>
          <a:p>
            <a:pPr>
              <a:lnSpc>
                <a:spcPct val="150000"/>
              </a:lnSpc>
            </a:pPr>
            <a:r>
              <a:rPr lang="en-US" sz="2000" dirty="0"/>
              <a:t>According to World Health Organization (WHO), approximately 1.35 million people die each year in road accidents. The number of road accident casualties and damage is much higher in developing countries than in developed countries. Many factors (driver, environment, vehicle, etc.) are related to traffic accidents, some of those factors are more important in determining the accident severity than others. Road traffic injuries cause considerable economic losses to individuals, their families, and to nations. If the severity of a car accident can be predicted based on historical data. It will result in less severe or no accidents, safer roads and transportation. Machine learning techniques can be used on a given data to build a model to predict the severity of accidents in advance.</a:t>
            </a:r>
          </a:p>
        </p:txBody>
      </p:sp>
      <p:sp>
        <p:nvSpPr>
          <p:cNvPr id="5" name="TextBox 4">
            <a:extLst>
              <a:ext uri="{FF2B5EF4-FFF2-40B4-BE49-F238E27FC236}">
                <a16:creationId xmlns:a16="http://schemas.microsoft.com/office/drawing/2014/main" xmlns="" id="{8A465FE7-06C5-4A65-BC68-344011EBAC1E}"/>
              </a:ext>
            </a:extLst>
          </p:cNvPr>
          <p:cNvSpPr txBox="1"/>
          <p:nvPr/>
        </p:nvSpPr>
        <p:spPr>
          <a:xfrm>
            <a:off x="0" y="387063"/>
            <a:ext cx="12192000" cy="769441"/>
          </a:xfrm>
          <a:prstGeom prst="rect">
            <a:avLst/>
          </a:prstGeom>
          <a:noFill/>
        </p:spPr>
        <p:txBody>
          <a:bodyPr wrap="square" rtlCol="0">
            <a:spAutoFit/>
          </a:bodyPr>
          <a:lstStyle/>
          <a:p>
            <a:pPr algn="ctr"/>
            <a:r>
              <a:rPr lang="en-US" sz="4400" b="1" dirty="0"/>
              <a:t>INTRODUCTION</a:t>
            </a:r>
          </a:p>
        </p:txBody>
      </p:sp>
    </p:spTree>
    <p:extLst>
      <p:ext uri="{BB962C8B-B14F-4D97-AF65-F5344CB8AC3E}">
        <p14:creationId xmlns:p14="http://schemas.microsoft.com/office/powerpoint/2010/main" val="68639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6AD92DE-3CF8-43A0-BF8E-9D6F2C641827}"/>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Conclusion</a:t>
            </a:r>
          </a:p>
        </p:txBody>
      </p:sp>
      <p:sp>
        <p:nvSpPr>
          <p:cNvPr id="5" name="TextBox 4">
            <a:extLst>
              <a:ext uri="{FF2B5EF4-FFF2-40B4-BE49-F238E27FC236}">
                <a16:creationId xmlns:a16="http://schemas.microsoft.com/office/drawing/2014/main" xmlns="" id="{ED2E8ED4-A9A5-4575-8882-166B6D7A9EED}"/>
              </a:ext>
            </a:extLst>
          </p:cNvPr>
          <p:cNvSpPr txBox="1"/>
          <p:nvPr/>
        </p:nvSpPr>
        <p:spPr>
          <a:xfrm>
            <a:off x="837026" y="1765495"/>
            <a:ext cx="10608213" cy="3539430"/>
          </a:xfrm>
          <a:prstGeom prst="rect">
            <a:avLst/>
          </a:prstGeom>
          <a:noFill/>
        </p:spPr>
        <p:txBody>
          <a:bodyPr wrap="square" rtlCol="0">
            <a:spAutoFit/>
          </a:bodyPr>
          <a:lstStyle/>
          <a:p>
            <a:r>
              <a:rPr lang="en-US" sz="2800" dirty="0"/>
              <a:t>After analyzing and modeling the data, we can say most of the severe accidents happened on dry roads, clear weather and near intersection and were related to the intersection. A lot of severe accidents can be avoided if more precautions are used near intersection. For predicting severity of accidents with greater accuracy a large dataset is needed and it should be updated periodically and accurately. Model should also be updated with new data to increase the accuracy of predicting the severity of an accident. </a:t>
            </a:r>
          </a:p>
        </p:txBody>
      </p:sp>
    </p:spTree>
    <p:extLst>
      <p:ext uri="{BB962C8B-B14F-4D97-AF65-F5344CB8AC3E}">
        <p14:creationId xmlns:p14="http://schemas.microsoft.com/office/powerpoint/2010/main" val="365564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592470" y="2361057"/>
            <a:ext cx="2934269" cy="1200329"/>
          </a:xfrm>
          <a:prstGeom prst="rect">
            <a:avLst/>
          </a:prstGeom>
          <a:noFill/>
        </p:spPr>
        <p:txBody>
          <a:bodyPr wrap="square" rtlCol="0">
            <a:spAutoFit/>
          </a:bodyPr>
          <a:lstStyle/>
          <a:p>
            <a:pPr algn="ctr"/>
            <a:r>
              <a:rPr lang="en-US" sz="7200" b="1" dirty="0"/>
              <a:t>Thanks</a:t>
            </a:r>
          </a:p>
        </p:txBody>
      </p:sp>
    </p:spTree>
    <p:extLst>
      <p:ext uri="{BB962C8B-B14F-4D97-AF65-F5344CB8AC3E}">
        <p14:creationId xmlns:p14="http://schemas.microsoft.com/office/powerpoint/2010/main" val="310746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4264AC1-A187-4B8B-9AD1-9CD00827DE30}"/>
              </a:ext>
            </a:extLst>
          </p:cNvPr>
          <p:cNvSpPr txBox="1"/>
          <p:nvPr/>
        </p:nvSpPr>
        <p:spPr>
          <a:xfrm>
            <a:off x="-15240" y="398404"/>
            <a:ext cx="12192000" cy="769441"/>
          </a:xfrm>
          <a:prstGeom prst="rect">
            <a:avLst/>
          </a:prstGeom>
          <a:noFill/>
        </p:spPr>
        <p:txBody>
          <a:bodyPr wrap="square" rtlCol="0">
            <a:spAutoFit/>
          </a:bodyPr>
          <a:lstStyle/>
          <a:p>
            <a:pPr algn="ctr"/>
            <a:r>
              <a:rPr lang="en-US" sz="4400" b="1" dirty="0"/>
              <a:t>METHODOLOGY USED</a:t>
            </a:r>
          </a:p>
        </p:txBody>
      </p:sp>
      <p:pic>
        <p:nvPicPr>
          <p:cNvPr id="6" name="Picture 5"/>
          <p:cNvPicPr/>
          <p:nvPr/>
        </p:nvPicPr>
        <p:blipFill rotWithShape="1">
          <a:blip r:embed="rId2">
            <a:extLst>
              <a:ext uri="{28A0092B-C50C-407E-A947-70E740481C1C}">
                <a14:useLocalDpi xmlns:a14="http://schemas.microsoft.com/office/drawing/2010/main" val="0"/>
              </a:ext>
            </a:extLst>
          </a:blip>
          <a:srcRect l="24958" r="26037"/>
          <a:stretch/>
        </p:blipFill>
        <p:spPr bwMode="auto">
          <a:xfrm>
            <a:off x="6516806" y="1370591"/>
            <a:ext cx="4640239" cy="4514172"/>
          </a:xfrm>
          <a:prstGeom prst="rect">
            <a:avLst/>
          </a:prstGeom>
          <a:noFill/>
          <a:ln>
            <a:noFill/>
          </a:ln>
        </p:spPr>
      </p:pic>
      <p:sp>
        <p:nvSpPr>
          <p:cNvPr id="8" name="TextBox 7"/>
          <p:cNvSpPr txBox="1"/>
          <p:nvPr/>
        </p:nvSpPr>
        <p:spPr>
          <a:xfrm>
            <a:off x="539087" y="1746913"/>
            <a:ext cx="5541673" cy="2805063"/>
          </a:xfrm>
          <a:prstGeom prst="rect">
            <a:avLst/>
          </a:prstGeom>
          <a:noFill/>
        </p:spPr>
        <p:txBody>
          <a:bodyPr wrap="square" rtlCol="0">
            <a:spAutoFit/>
          </a:bodyPr>
          <a:lstStyle/>
          <a:p>
            <a:pPr>
              <a:lnSpc>
                <a:spcPct val="150000"/>
              </a:lnSpc>
            </a:pPr>
            <a:r>
              <a:rPr lang="en-US" sz="2400" dirty="0"/>
              <a:t>CRISP-DM methodology will be used for building this model. It is comprised of six steps with an entity that has to implement in order to have a reasonable chance of success. </a:t>
            </a:r>
          </a:p>
        </p:txBody>
      </p:sp>
    </p:spTree>
    <p:extLst>
      <p:ext uri="{BB962C8B-B14F-4D97-AF65-F5344CB8AC3E}">
        <p14:creationId xmlns:p14="http://schemas.microsoft.com/office/powerpoint/2010/main" val="24938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1C6D4A4-5A36-4D26-977E-56DD33A49E47}"/>
              </a:ext>
            </a:extLst>
          </p:cNvPr>
          <p:cNvSpPr txBox="1"/>
          <p:nvPr/>
        </p:nvSpPr>
        <p:spPr>
          <a:xfrm>
            <a:off x="678180" y="1378044"/>
            <a:ext cx="1083564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3600" dirty="0"/>
              <a:t>Business Understanding</a:t>
            </a:r>
          </a:p>
          <a:p>
            <a:pPr marL="342900" indent="-342900">
              <a:lnSpc>
                <a:spcPct val="150000"/>
              </a:lnSpc>
              <a:buFont typeface="Arial" panose="020B0604020202020204" pitchFamily="34" charset="0"/>
              <a:buChar char="•"/>
            </a:pPr>
            <a:r>
              <a:rPr lang="en-US" sz="3600" dirty="0"/>
              <a:t>Data Understanding</a:t>
            </a:r>
          </a:p>
          <a:p>
            <a:pPr marL="342900" indent="-342900">
              <a:lnSpc>
                <a:spcPct val="150000"/>
              </a:lnSpc>
              <a:buFont typeface="Arial" panose="020B0604020202020204" pitchFamily="34" charset="0"/>
              <a:buChar char="•"/>
            </a:pPr>
            <a:r>
              <a:rPr lang="en-US" sz="3600" dirty="0"/>
              <a:t>Data Preparation</a:t>
            </a:r>
          </a:p>
          <a:p>
            <a:pPr marL="342900" indent="-342900">
              <a:lnSpc>
                <a:spcPct val="150000"/>
              </a:lnSpc>
              <a:buFont typeface="Arial" panose="020B0604020202020204" pitchFamily="34" charset="0"/>
              <a:buChar char="•"/>
            </a:pPr>
            <a:r>
              <a:rPr lang="en-US" sz="3600" dirty="0"/>
              <a:t>Data Classification/Modeling</a:t>
            </a:r>
          </a:p>
          <a:p>
            <a:pPr marL="342900" indent="-342900">
              <a:lnSpc>
                <a:spcPct val="150000"/>
              </a:lnSpc>
              <a:buFont typeface="Arial" panose="020B0604020202020204" pitchFamily="34" charset="0"/>
              <a:buChar char="•"/>
            </a:pPr>
            <a:r>
              <a:rPr lang="en-US" sz="3600" dirty="0"/>
              <a:t>Model Evaluation </a:t>
            </a:r>
          </a:p>
          <a:p>
            <a:pPr marL="342900" indent="-342900">
              <a:lnSpc>
                <a:spcPct val="150000"/>
              </a:lnSpc>
              <a:buFont typeface="Arial" panose="020B0604020202020204" pitchFamily="34" charset="0"/>
              <a:buChar char="•"/>
            </a:pPr>
            <a:r>
              <a:rPr lang="en-US" sz="3600" dirty="0"/>
              <a:t>Deployment/Results</a:t>
            </a:r>
          </a:p>
        </p:txBody>
      </p:sp>
      <p:sp>
        <p:nvSpPr>
          <p:cNvPr id="6" name="TextBox 5">
            <a:extLst>
              <a:ext uri="{FF2B5EF4-FFF2-40B4-BE49-F238E27FC236}">
                <a16:creationId xmlns:a16="http://schemas.microsoft.com/office/drawing/2014/main" xmlns="" id="{E4264AC1-A187-4B8B-9AD1-9CD00827DE30}"/>
              </a:ext>
            </a:extLst>
          </p:cNvPr>
          <p:cNvSpPr txBox="1"/>
          <p:nvPr/>
        </p:nvSpPr>
        <p:spPr>
          <a:xfrm>
            <a:off x="-15240" y="398404"/>
            <a:ext cx="12192000" cy="769441"/>
          </a:xfrm>
          <a:prstGeom prst="rect">
            <a:avLst/>
          </a:prstGeom>
          <a:noFill/>
        </p:spPr>
        <p:txBody>
          <a:bodyPr wrap="square" rtlCol="0">
            <a:spAutoFit/>
          </a:bodyPr>
          <a:lstStyle/>
          <a:p>
            <a:pPr algn="ctr"/>
            <a:r>
              <a:rPr lang="en-US" sz="4400" b="1" dirty="0"/>
              <a:t>METHODOLOGY USED</a:t>
            </a:r>
          </a:p>
        </p:txBody>
      </p:sp>
    </p:spTree>
    <p:extLst>
      <p:ext uri="{BB962C8B-B14F-4D97-AF65-F5344CB8AC3E}">
        <p14:creationId xmlns:p14="http://schemas.microsoft.com/office/powerpoint/2010/main" val="412699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6C48494-D0EB-468D-AD4E-A72FE1A5BAAA}"/>
              </a:ext>
            </a:extLst>
          </p:cNvPr>
          <p:cNvSpPr txBox="1"/>
          <p:nvPr/>
        </p:nvSpPr>
        <p:spPr>
          <a:xfrm>
            <a:off x="678180" y="1638300"/>
            <a:ext cx="10835640" cy="3416320"/>
          </a:xfrm>
          <a:prstGeom prst="rect">
            <a:avLst/>
          </a:prstGeom>
          <a:noFill/>
        </p:spPr>
        <p:txBody>
          <a:bodyPr wrap="square" rtlCol="0">
            <a:spAutoFit/>
          </a:bodyPr>
          <a:lstStyle/>
          <a:p>
            <a:r>
              <a:rPr lang="en-US" sz="3600" dirty="0"/>
              <a:t>As per the given project, a machine learning model is to be developed for predicting severity of a car accident in advance to avoid accident. There are approximately 1.35 million people die each year during accidents. If there are capability to predict the severity of an accident, it can save many lives, makes road and transportation safe. </a:t>
            </a:r>
          </a:p>
        </p:txBody>
      </p:sp>
      <p:sp>
        <p:nvSpPr>
          <p:cNvPr id="5" name="TextBox 4">
            <a:extLst>
              <a:ext uri="{FF2B5EF4-FFF2-40B4-BE49-F238E27FC236}">
                <a16:creationId xmlns:a16="http://schemas.microsoft.com/office/drawing/2014/main" xmlns="" id="{4F189306-B117-4559-9F6F-D8CCC72B0084}"/>
              </a:ext>
            </a:extLst>
          </p:cNvPr>
          <p:cNvSpPr txBox="1"/>
          <p:nvPr/>
        </p:nvSpPr>
        <p:spPr>
          <a:xfrm>
            <a:off x="-15240" y="398404"/>
            <a:ext cx="12192000" cy="769441"/>
          </a:xfrm>
          <a:prstGeom prst="rect">
            <a:avLst/>
          </a:prstGeom>
          <a:noFill/>
        </p:spPr>
        <p:txBody>
          <a:bodyPr wrap="square" rtlCol="0">
            <a:spAutoFit/>
          </a:bodyPr>
          <a:lstStyle/>
          <a:p>
            <a:pPr algn="ctr"/>
            <a:r>
              <a:rPr lang="en-US" sz="4400" b="1" dirty="0"/>
              <a:t>Business Understanding</a:t>
            </a:r>
          </a:p>
        </p:txBody>
      </p:sp>
    </p:spTree>
    <p:extLst>
      <p:ext uri="{BB962C8B-B14F-4D97-AF65-F5344CB8AC3E}">
        <p14:creationId xmlns:p14="http://schemas.microsoft.com/office/powerpoint/2010/main" val="134667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6C48494-D0EB-468D-AD4E-A72FE1A5BAAA}"/>
              </a:ext>
            </a:extLst>
          </p:cNvPr>
          <p:cNvSpPr txBox="1"/>
          <p:nvPr/>
        </p:nvSpPr>
        <p:spPr>
          <a:xfrm>
            <a:off x="678180" y="1638300"/>
            <a:ext cx="10835640"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a:t>I’ve used the shared Seattle city data for accidents from 2004 to 2020 as an example. </a:t>
            </a:r>
          </a:p>
          <a:p>
            <a:pPr marL="571500" indent="-571500">
              <a:buFont typeface="Arial" panose="020B0604020202020204" pitchFamily="34" charset="0"/>
              <a:buChar char="•"/>
            </a:pPr>
            <a:r>
              <a:rPr lang="en-US" sz="3600" dirty="0"/>
              <a:t>A metadata was available, defining each data element of the shared data. </a:t>
            </a:r>
          </a:p>
        </p:txBody>
      </p:sp>
      <p:sp>
        <p:nvSpPr>
          <p:cNvPr id="5" name="TextBox 4">
            <a:extLst>
              <a:ext uri="{FF2B5EF4-FFF2-40B4-BE49-F238E27FC236}">
                <a16:creationId xmlns:a16="http://schemas.microsoft.com/office/drawing/2014/main" xmlns="" id="{4F189306-B117-4559-9F6F-D8CCC72B0084}"/>
              </a:ext>
            </a:extLst>
          </p:cNvPr>
          <p:cNvSpPr txBox="1"/>
          <p:nvPr/>
        </p:nvSpPr>
        <p:spPr>
          <a:xfrm>
            <a:off x="-15240" y="398404"/>
            <a:ext cx="12192000" cy="769441"/>
          </a:xfrm>
          <a:prstGeom prst="rect">
            <a:avLst/>
          </a:prstGeom>
          <a:noFill/>
        </p:spPr>
        <p:txBody>
          <a:bodyPr wrap="square" rtlCol="0">
            <a:spAutoFit/>
          </a:bodyPr>
          <a:lstStyle/>
          <a:p>
            <a:pPr algn="ctr"/>
            <a:r>
              <a:rPr lang="en-US" sz="4400" b="1" dirty="0"/>
              <a:t>Data Understanding</a:t>
            </a:r>
          </a:p>
        </p:txBody>
      </p:sp>
    </p:spTree>
    <p:extLst>
      <p:ext uri="{BB962C8B-B14F-4D97-AF65-F5344CB8AC3E}">
        <p14:creationId xmlns:p14="http://schemas.microsoft.com/office/powerpoint/2010/main" val="159020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71B5FEE-214B-4958-93A0-3224D19A9E1F}"/>
              </a:ext>
            </a:extLst>
          </p:cNvPr>
          <p:cNvSpPr txBox="1"/>
          <p:nvPr/>
        </p:nvSpPr>
        <p:spPr>
          <a:xfrm>
            <a:off x="678180" y="1624233"/>
            <a:ext cx="1083564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given dataset had 37 columns and 194673 rows having information about different accidents occurred from Year 2004 through 2020.</a:t>
            </a:r>
          </a:p>
          <a:p>
            <a:pPr marL="342900" indent="-342900">
              <a:buFont typeface="Arial" panose="020B0604020202020204" pitchFamily="34" charset="0"/>
              <a:buChar char="•"/>
            </a:pPr>
            <a:r>
              <a:rPr lang="en-US" sz="2400" dirty="0"/>
              <a:t>Not all columns were needed to build model as these were not related to the reason for accident.</a:t>
            </a:r>
          </a:p>
          <a:p>
            <a:pPr marL="342900" indent="-342900">
              <a:buFont typeface="Arial" panose="020B0604020202020204" pitchFamily="34" charset="0"/>
              <a:buChar char="•"/>
            </a:pPr>
            <a:r>
              <a:rPr lang="en-US" sz="2400" dirty="0"/>
              <a:t>After finalizing the columns to be used for building model, some rows were deleted depending upon the missing values in the given columns to clean the data. </a:t>
            </a:r>
          </a:p>
          <a:p>
            <a:pPr marL="342900" indent="-342900">
              <a:buFont typeface="Arial" panose="020B0604020202020204" pitchFamily="34" charset="0"/>
              <a:buChar char="•"/>
            </a:pPr>
            <a:r>
              <a:rPr lang="en-US" sz="2400" dirty="0"/>
              <a:t>Few columns were updated for the missing information for data consistency. </a:t>
            </a:r>
          </a:p>
          <a:p>
            <a:pPr marL="342900" indent="-342900">
              <a:buFont typeface="Arial" panose="020B0604020202020204" pitchFamily="34" charset="0"/>
              <a:buChar char="•"/>
            </a:pPr>
            <a:r>
              <a:rPr lang="en-US" sz="2400" dirty="0"/>
              <a:t>More information was extracted to be used for modeling from existing data. For example datetime value used to get Year, Month, Day, </a:t>
            </a:r>
            <a:r>
              <a:rPr lang="en-US" sz="2400" dirty="0" err="1"/>
              <a:t>HourOfDay</a:t>
            </a:r>
            <a:r>
              <a:rPr lang="en-US" sz="2400" dirty="0"/>
              <a:t>, Weekday etc.</a:t>
            </a:r>
          </a:p>
          <a:p>
            <a:pPr marL="342900" indent="-342900">
              <a:buFont typeface="Arial" panose="020B0604020202020204" pitchFamily="34" charset="0"/>
              <a:buChar char="•"/>
            </a:pPr>
            <a:r>
              <a:rPr lang="en-US" sz="2400" dirty="0"/>
              <a:t>Few Column names were renamed to give them meaningful name.</a:t>
            </a:r>
          </a:p>
          <a:p>
            <a:pPr marL="342900" indent="-342900">
              <a:buFont typeface="Arial" panose="020B0604020202020204" pitchFamily="34" charset="0"/>
              <a:buChar char="•"/>
            </a:pPr>
            <a:r>
              <a:rPr lang="en-US" sz="2400" dirty="0"/>
              <a:t>After data preprocessing there are 17 columns and 180067 rows.</a:t>
            </a:r>
          </a:p>
        </p:txBody>
      </p:sp>
      <p:sp>
        <p:nvSpPr>
          <p:cNvPr id="5" name="TextBox 4">
            <a:extLst>
              <a:ext uri="{FF2B5EF4-FFF2-40B4-BE49-F238E27FC236}">
                <a16:creationId xmlns:a16="http://schemas.microsoft.com/office/drawing/2014/main" xmlns="" id="{9DE5C5F1-8C73-4ACB-AB1C-5A3F47F0CFE4}"/>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Data Preparation</a:t>
            </a:r>
          </a:p>
        </p:txBody>
      </p:sp>
    </p:spTree>
    <p:extLst>
      <p:ext uri="{BB962C8B-B14F-4D97-AF65-F5344CB8AC3E}">
        <p14:creationId xmlns:p14="http://schemas.microsoft.com/office/powerpoint/2010/main" val="167751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3C0FCA-4B1A-419F-B9F5-D2BC05F112E2}"/>
              </a:ext>
            </a:extLst>
          </p:cNvPr>
          <p:cNvSpPr txBox="1"/>
          <p:nvPr/>
        </p:nvSpPr>
        <p:spPr>
          <a:xfrm>
            <a:off x="678180" y="1624233"/>
            <a:ext cx="10835640" cy="1200329"/>
          </a:xfrm>
          <a:prstGeom prst="rect">
            <a:avLst/>
          </a:prstGeom>
          <a:noFill/>
        </p:spPr>
        <p:txBody>
          <a:bodyPr wrap="square" rtlCol="0">
            <a:spAutoFit/>
          </a:bodyPr>
          <a:lstStyle/>
          <a:p>
            <a:r>
              <a:rPr lang="en-US" sz="2400" dirty="0"/>
              <a:t>As per accident location, most of the accident took place at mid block not related to intersection. But, most of severe accidents took place at intersection and were related to intersection.</a:t>
            </a:r>
          </a:p>
        </p:txBody>
      </p:sp>
      <p:sp>
        <p:nvSpPr>
          <p:cNvPr id="5" name="TextBox 4">
            <a:extLst>
              <a:ext uri="{FF2B5EF4-FFF2-40B4-BE49-F238E27FC236}">
                <a16:creationId xmlns:a16="http://schemas.microsoft.com/office/drawing/2014/main" xmlns="" id="{D11C48B9-D9F3-4ADA-8C88-07815221A51C}"/>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2050" name="Picture 2">
            <a:extLst>
              <a:ext uri="{FF2B5EF4-FFF2-40B4-BE49-F238E27FC236}">
                <a16:creationId xmlns:a16="http://schemas.microsoft.com/office/drawing/2014/main" xmlns="" id="{D28621E3-928A-4D55-A1B4-21A7AFCAB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85" y="3358300"/>
            <a:ext cx="5648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6475BB51-D742-4D49-BD34-BC5E65FF1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916" y="3429000"/>
            <a:ext cx="56483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7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5C7EFD1-1CC7-456B-9E03-7C4D96507048}"/>
              </a:ext>
            </a:extLst>
          </p:cNvPr>
          <p:cNvSpPr txBox="1"/>
          <p:nvPr/>
        </p:nvSpPr>
        <p:spPr>
          <a:xfrm>
            <a:off x="678180" y="1624233"/>
            <a:ext cx="10835640" cy="830997"/>
          </a:xfrm>
          <a:prstGeom prst="rect">
            <a:avLst/>
          </a:prstGeom>
          <a:noFill/>
        </p:spPr>
        <p:txBody>
          <a:bodyPr wrap="square" rtlCol="0">
            <a:spAutoFit/>
          </a:bodyPr>
          <a:lstStyle/>
          <a:p>
            <a:r>
              <a:rPr lang="en-US" sz="2400" dirty="0"/>
              <a:t>As per accident by day, most of the accident took place on Friday.</a:t>
            </a:r>
          </a:p>
          <a:p>
            <a:endParaRPr lang="en-US" sz="2400" dirty="0"/>
          </a:p>
        </p:txBody>
      </p:sp>
      <p:sp>
        <p:nvSpPr>
          <p:cNvPr id="5" name="TextBox 4">
            <a:extLst>
              <a:ext uri="{FF2B5EF4-FFF2-40B4-BE49-F238E27FC236}">
                <a16:creationId xmlns:a16="http://schemas.microsoft.com/office/drawing/2014/main" xmlns="" id="{A7AE46A4-842B-4FDF-8DCF-CEF9E16B4E18}"/>
              </a:ext>
            </a:extLst>
          </p:cNvPr>
          <p:cNvSpPr txBox="1"/>
          <p:nvPr/>
        </p:nvSpPr>
        <p:spPr>
          <a:xfrm>
            <a:off x="-15240" y="391371"/>
            <a:ext cx="12192000" cy="769441"/>
          </a:xfrm>
          <a:prstGeom prst="rect">
            <a:avLst/>
          </a:prstGeom>
          <a:noFill/>
        </p:spPr>
        <p:txBody>
          <a:bodyPr wrap="square" rtlCol="0">
            <a:spAutoFit/>
          </a:bodyPr>
          <a:lstStyle/>
          <a:p>
            <a:pPr algn="ctr"/>
            <a:r>
              <a:rPr lang="en-US" sz="4400" b="1" dirty="0"/>
              <a:t>Modeling-Data Analysis</a:t>
            </a:r>
          </a:p>
        </p:txBody>
      </p:sp>
      <p:pic>
        <p:nvPicPr>
          <p:cNvPr id="3074" name="Picture 2">
            <a:extLst>
              <a:ext uri="{FF2B5EF4-FFF2-40B4-BE49-F238E27FC236}">
                <a16:creationId xmlns:a16="http://schemas.microsoft.com/office/drawing/2014/main" xmlns="" id="{F3FA05A7-9165-4C4D-B367-584015A41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237" y="3233811"/>
            <a:ext cx="39814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37C32481-2644-4156-A295-AFEB72EB4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872" y="3233811"/>
            <a:ext cx="39814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4848</TotalTime>
  <Words>1036</Words>
  <Application>Microsoft Office PowerPoint</Application>
  <PresentationFormat>Custom</PresentationFormat>
  <Paragraphs>84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 Car Accident</dc:title>
  <dc:creator>Kuber Bisht</dc:creator>
  <cp:lastModifiedBy>Bisht, Kuber</cp:lastModifiedBy>
  <cp:revision>46</cp:revision>
  <dcterms:created xsi:type="dcterms:W3CDTF">2020-10-09T08:03:52Z</dcterms:created>
  <dcterms:modified xsi:type="dcterms:W3CDTF">2020-10-14T09:32:11Z</dcterms:modified>
</cp:coreProperties>
</file>