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  <p:sldId id="264" r:id="rId10"/>
    <p:sldId id="266" r:id="rId11"/>
    <p:sldId id="267" r:id="rId12"/>
    <p:sldId id="281" r:id="rId13"/>
    <p:sldId id="282" r:id="rId14"/>
    <p:sldId id="283" r:id="rId15"/>
    <p:sldId id="284" r:id="rId16"/>
    <p:sldId id="277" r:id="rId17"/>
    <p:sldId id="276" r:id="rId18"/>
    <p:sldId id="278" r:id="rId19"/>
    <p:sldId id="270" r:id="rId20"/>
    <p:sldId id="285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9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67126-3F7A-4711-8648-9807B4B86ACF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2A30B-4949-4F68-BD6F-DE5C1FBB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3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tgjson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erardnico.com/wiki/data_mining/simple_logistic_regression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155" y="1447799"/>
            <a:ext cx="11130845" cy="3329581"/>
          </a:xfrm>
        </p:spPr>
        <p:txBody>
          <a:bodyPr/>
          <a:lstStyle/>
          <a:p>
            <a:r>
              <a:rPr lang="en-US" dirty="0" smtClean="0"/>
              <a:t>Magic the Gathering Outlier Detection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45688" y="5305777"/>
            <a:ext cx="610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Hollis Nolan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8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Theory – ability differentiation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785" y="3726390"/>
            <a:ext cx="1908926" cy="27202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074" y="2711273"/>
            <a:ext cx="1905000" cy="2714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217" y="2373755"/>
            <a:ext cx="1898435" cy="2705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94" y="1510073"/>
            <a:ext cx="1898435" cy="27052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3133" y="1344436"/>
            <a:ext cx="19050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9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Database of all </a:t>
            </a:r>
            <a:r>
              <a:rPr lang="en-US" sz="2800" dirty="0"/>
              <a:t>cards courtesy of </a:t>
            </a:r>
            <a:r>
              <a:rPr lang="en-US" sz="2800" dirty="0">
                <a:hlinkClick r:id="rId2"/>
              </a:rPr>
              <a:t>http://mtgjson.com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 smtClean="0"/>
              <a:t>Want to predict the color of the card from the text</a:t>
            </a:r>
          </a:p>
          <a:p>
            <a:r>
              <a:rPr lang="en-US" sz="2800" dirty="0" smtClean="0"/>
              <a:t>Remove all stop words (a, the, of, …) </a:t>
            </a:r>
          </a:p>
          <a:p>
            <a:r>
              <a:rPr lang="en-US" sz="2800" dirty="0" smtClean="0"/>
              <a:t>Remove all names of cards </a:t>
            </a:r>
          </a:p>
          <a:p>
            <a:r>
              <a:rPr lang="en-US" sz="2800" dirty="0" smtClean="0"/>
              <a:t>Remove all resource symbols </a:t>
            </a:r>
          </a:p>
        </p:txBody>
      </p:sp>
    </p:spTree>
    <p:extLst>
      <p:ext uri="{BB962C8B-B14F-4D97-AF65-F5344CB8AC3E}">
        <p14:creationId xmlns:p14="http://schemas.microsoft.com/office/powerpoint/2010/main" val="216899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Number the Colors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7068" y="3094212"/>
            <a:ext cx="1908926" cy="27202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074" y="2711273"/>
            <a:ext cx="1905000" cy="2714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217" y="2373755"/>
            <a:ext cx="1898435" cy="2705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94" y="1510073"/>
            <a:ext cx="1898435" cy="27052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3133" y="1344436"/>
            <a:ext cx="1905000" cy="2724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8267" y="4718756"/>
            <a:ext cx="564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0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3219635" y="5398933"/>
            <a:ext cx="564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1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5359309" y="5921022"/>
            <a:ext cx="564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2</a:t>
            </a:r>
            <a:endParaRPr lang="en-US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7514352" y="5549753"/>
            <a:ext cx="564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3</a:t>
            </a:r>
            <a:endParaRPr lang="en-US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9747773" y="4248028"/>
            <a:ext cx="564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4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49452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the Vocabulary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8711" y="2052918"/>
            <a:ext cx="7521142" cy="4195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 smtClean="0"/>
              <a:t>Trample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/>
              <a:t>Flying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/>
              <a:t>Damage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/>
              <a:t>Life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05304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423" y="452718"/>
            <a:ext cx="11356622" cy="1400530"/>
          </a:xfrm>
        </p:spPr>
        <p:txBody>
          <a:bodyPr/>
          <a:lstStyle/>
          <a:p>
            <a:r>
              <a:rPr lang="en-US" dirty="0" smtClean="0"/>
              <a:t>Count the Occurrences of Words Per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489" y="2052918"/>
            <a:ext cx="6976533" cy="4195481"/>
          </a:xfrm>
        </p:spPr>
        <p:txBody>
          <a:bodyPr numCol="1">
            <a:normAutofit lnSpcReduction="10000"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sz="4000" dirty="0" smtClean="0"/>
              <a:t>Flying – 1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4000" dirty="0" smtClean="0"/>
              <a:t>Trample – 0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4000" dirty="0" smtClean="0"/>
              <a:t>Damage – 0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4000" dirty="0" smtClean="0"/>
              <a:t>Graveyard – 1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4000" dirty="0" smtClean="0"/>
              <a:t>Hand – 1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4000" dirty="0" smtClean="0"/>
              <a:t>…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22" y="2052918"/>
            <a:ext cx="2895910" cy="41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99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423" y="452718"/>
            <a:ext cx="11356622" cy="1400530"/>
          </a:xfrm>
        </p:spPr>
        <p:txBody>
          <a:bodyPr/>
          <a:lstStyle/>
          <a:p>
            <a:r>
              <a:rPr lang="en-US" dirty="0" smtClean="0"/>
              <a:t>This Creates a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2133" y="2025753"/>
            <a:ext cx="6976533" cy="4195481"/>
          </a:xfrm>
        </p:spPr>
        <p:txBody>
          <a:bodyPr numCol="1">
            <a:normAutofit lnSpcReduction="10000"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sz="4000" dirty="0" smtClean="0"/>
              <a:t>Flying – 1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4000" dirty="0" smtClean="0"/>
              <a:t>Trample – 0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4000" dirty="0" smtClean="0"/>
              <a:t>Damage – 0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4000" dirty="0" smtClean="0"/>
              <a:t>Graveyard – 1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4000" dirty="0" smtClean="0"/>
              <a:t>Hand – 1</a:t>
            </a:r>
            <a:endParaRPr lang="en-US" sz="4000" dirty="0"/>
          </a:p>
          <a:p>
            <a:pPr marL="514350" indent="-514350">
              <a:buFont typeface="+mj-lt"/>
              <a:buAutoNum type="romanLcPeriod"/>
            </a:pPr>
            <a:r>
              <a:rPr lang="en-US" sz="4000" dirty="0" smtClean="0"/>
              <a:t>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978" y="1612651"/>
            <a:ext cx="2370666" cy="3390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9156" y="5147733"/>
            <a:ext cx="356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Class #4</a:t>
            </a:r>
          </a:p>
        </p:txBody>
      </p:sp>
    </p:spTree>
    <p:extLst>
      <p:ext uri="{BB962C8B-B14F-4D97-AF65-F5344CB8AC3E}">
        <p14:creationId xmlns:p14="http://schemas.microsoft.com/office/powerpoint/2010/main" val="3195697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Visited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Logistic Regression</a:t>
            </a:r>
          </a:p>
          <a:p>
            <a:r>
              <a:rPr lang="en-US" sz="2800" dirty="0" smtClean="0"/>
              <a:t>Naïve Bayes</a:t>
            </a:r>
          </a:p>
          <a:p>
            <a:r>
              <a:rPr lang="en-US" sz="2800" dirty="0" smtClean="0"/>
              <a:t>Random Forests</a:t>
            </a:r>
          </a:p>
          <a:p>
            <a:r>
              <a:rPr lang="en-US" sz="2800" dirty="0" smtClean="0"/>
              <a:t>Gradient Boosted Random Forests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2728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Winner was Regression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413" y="1953261"/>
            <a:ext cx="10631134" cy="3966278"/>
          </a:xfrm>
        </p:spPr>
      </p:pic>
      <p:sp>
        <p:nvSpPr>
          <p:cNvPr id="3" name="TextBox 2"/>
          <p:cNvSpPr txBox="1"/>
          <p:nvPr/>
        </p:nvSpPr>
        <p:spPr>
          <a:xfrm>
            <a:off x="646111" y="6211669"/>
            <a:ext cx="856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gerardnico.com/wiki/data_mining/simple_logistic_regression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11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VS Rest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646" y="4147962"/>
            <a:ext cx="9127912" cy="118348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690334" y="1409451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dirty="0" smtClean="0"/>
              <a:t>Fits one classifier per class</a:t>
            </a:r>
          </a:p>
          <a:p>
            <a:r>
              <a:rPr lang="en-US" sz="2800" dirty="0" smtClean="0"/>
              <a:t>Each class is fitted against all other classes </a:t>
            </a:r>
          </a:p>
          <a:p>
            <a:r>
              <a:rPr lang="en-US" sz="2800" dirty="0" smtClean="0"/>
              <a:t>To get the prediction, they all vote</a:t>
            </a:r>
          </a:p>
        </p:txBody>
      </p:sp>
    </p:spTree>
    <p:extLst>
      <p:ext uri="{BB962C8B-B14F-4D97-AF65-F5344CB8AC3E}">
        <p14:creationId xmlns:p14="http://schemas.microsoft.com/office/powerpoint/2010/main" val="544028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Some Modeling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050" y="1388495"/>
            <a:ext cx="6670346" cy="485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5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the Gathering is a trading card game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347" y="1702192"/>
            <a:ext cx="7064943" cy="5155808"/>
          </a:xfrm>
        </p:spPr>
      </p:pic>
    </p:spTree>
    <p:extLst>
      <p:ext uri="{BB962C8B-B14F-4D97-AF65-F5344CB8AC3E}">
        <p14:creationId xmlns:p14="http://schemas.microsoft.com/office/powerpoint/2010/main" val="1372027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15489" cy="1400530"/>
          </a:xfrm>
        </p:spPr>
        <p:txBody>
          <a:bodyPr/>
          <a:lstStyle/>
          <a:p>
            <a:r>
              <a:rPr lang="en-US" dirty="0" smtClean="0"/>
              <a:t>Look at What the Model Got Wrong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296" y="1349388"/>
            <a:ext cx="5850426" cy="493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23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337978" cy="1400530"/>
          </a:xfrm>
        </p:spPr>
        <p:txBody>
          <a:bodyPr/>
          <a:lstStyle/>
          <a:p>
            <a:r>
              <a:rPr lang="en-US" dirty="0" smtClean="0"/>
              <a:t>Look Up a Card that was Misclassified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7279" y="2052638"/>
            <a:ext cx="301921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58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94511" cy="1400530"/>
          </a:xfrm>
        </p:spPr>
        <p:txBody>
          <a:bodyPr/>
          <a:lstStyle/>
          <a:p>
            <a:r>
              <a:rPr lang="en-US" dirty="0" smtClean="0"/>
              <a:t>Wait, green’s not allowed to do that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034" y="1962327"/>
            <a:ext cx="3019218" cy="41957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421" y="1959299"/>
            <a:ext cx="3047303" cy="419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27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Interesting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049132" cy="4195481"/>
          </a:xfrm>
        </p:spPr>
        <p:txBody>
          <a:bodyPr/>
          <a:lstStyle/>
          <a:p>
            <a:r>
              <a:rPr lang="en-US" sz="2800" dirty="0" smtClean="0"/>
              <a:t>Most informative features for class 0  (black)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432" y="2052918"/>
            <a:ext cx="3280833" cy="401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56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3667" y="866495"/>
            <a:ext cx="11130845" cy="2553469"/>
          </a:xfrm>
        </p:spPr>
        <p:txBody>
          <a:bodyPr/>
          <a:lstStyle/>
          <a:p>
            <a:r>
              <a:rPr lang="en-US" dirty="0" smtClean="0"/>
              <a:t>Magic the Gathering Outlier Detection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45688" y="5305777"/>
            <a:ext cx="610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Hollis Nolan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0177" y="4210756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 at:</a:t>
            </a:r>
          </a:p>
          <a:p>
            <a:r>
              <a:rPr lang="en-US" dirty="0"/>
              <a:t>https://github.com/hollisn/MagicTCG_Classification</a:t>
            </a:r>
          </a:p>
        </p:txBody>
      </p:sp>
    </p:spTree>
    <p:extLst>
      <p:ext uri="{BB962C8B-B14F-4D97-AF65-F5344CB8AC3E}">
        <p14:creationId xmlns:p14="http://schemas.microsoft.com/office/powerpoint/2010/main" val="75001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There are </a:t>
            </a:r>
            <a:r>
              <a:rPr lang="en-US" sz="3000" dirty="0" smtClean="0"/>
              <a:t>13,651 </a:t>
            </a:r>
            <a:r>
              <a:rPr lang="en-US" sz="3000" dirty="0"/>
              <a:t>different </a:t>
            </a:r>
            <a:r>
              <a:rPr lang="en-US" sz="3000" dirty="0" smtClean="0"/>
              <a:t>cards</a:t>
            </a:r>
            <a:r>
              <a:rPr lang="en-US" sz="3000" dirty="0"/>
              <a:t/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 dirty="0"/>
          </a:p>
        </p:txBody>
      </p:sp>
      <p:pic>
        <p:nvPicPr>
          <p:cNvPr id="19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835" y="1447799"/>
            <a:ext cx="5627078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0574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11" y="838198"/>
            <a:ext cx="3108626" cy="4083757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There are </a:t>
            </a:r>
            <a:r>
              <a:rPr lang="en-US" sz="3000" dirty="0" smtClean="0"/>
              <a:t>13,651 </a:t>
            </a:r>
            <a:r>
              <a:rPr lang="en-US" sz="3000" dirty="0"/>
              <a:t>different </a:t>
            </a:r>
            <a:r>
              <a:rPr lang="en-US" sz="3000" dirty="0" smtClean="0"/>
              <a:t>cards</a:t>
            </a:r>
            <a:br>
              <a:rPr lang="en-US" sz="3000" dirty="0" smtClean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>Most cards are worthless</a:t>
            </a:r>
            <a:br>
              <a:rPr lang="en-US" sz="3000" dirty="0" smtClean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/>
          </a:p>
        </p:txBody>
      </p:sp>
      <p:pic>
        <p:nvPicPr>
          <p:cNvPr id="19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835" y="1447799"/>
            <a:ext cx="5627078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9417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11" y="838198"/>
            <a:ext cx="3108626" cy="4873980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There are </a:t>
            </a:r>
            <a:r>
              <a:rPr lang="en-US" sz="3000" dirty="0" smtClean="0"/>
              <a:t>13,651 </a:t>
            </a:r>
            <a:r>
              <a:rPr lang="en-US" sz="3000" dirty="0"/>
              <a:t>different </a:t>
            </a:r>
            <a:r>
              <a:rPr lang="en-US" sz="3000" dirty="0" smtClean="0"/>
              <a:t>cards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Most cards are worthless </a:t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/>
              <a:t>How do you find the good </a:t>
            </a:r>
            <a:r>
              <a:rPr lang="en-US" sz="3000" dirty="0" smtClean="0"/>
              <a:t>cards?</a:t>
            </a:r>
            <a:br>
              <a:rPr lang="en-US" sz="3000" dirty="0" smtClean="0"/>
            </a:br>
            <a:endParaRPr lang="en-US" sz="3000" dirty="0"/>
          </a:p>
        </p:txBody>
      </p:sp>
      <p:pic>
        <p:nvPicPr>
          <p:cNvPr id="19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835" y="1447799"/>
            <a:ext cx="5627078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8705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96111" cy="1400530"/>
          </a:xfrm>
        </p:spPr>
        <p:txBody>
          <a:bodyPr/>
          <a:lstStyle/>
          <a:p>
            <a:r>
              <a:rPr lang="en-US" dirty="0" smtClean="0"/>
              <a:t>Many attempts have been made by tracking price on the used market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4767" y="2464768"/>
            <a:ext cx="8300697" cy="3969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22" y="2651036"/>
            <a:ext cx="2499078" cy="356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2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96111" cy="1400530"/>
          </a:xfrm>
        </p:spPr>
        <p:txBody>
          <a:bodyPr/>
          <a:lstStyle/>
          <a:p>
            <a:r>
              <a:rPr lang="en-US" dirty="0" smtClean="0"/>
              <a:t>But price </a:t>
            </a:r>
            <a:r>
              <a:rPr lang="en-US" dirty="0"/>
              <a:t>is a lagging </a:t>
            </a:r>
            <a:r>
              <a:rPr lang="en-US" dirty="0" smtClean="0"/>
              <a:t>feature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4767" y="2464768"/>
            <a:ext cx="8300697" cy="3969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22" y="2651036"/>
            <a:ext cx="2499078" cy="356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5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600" y="2146051"/>
            <a:ext cx="9404723" cy="1400530"/>
          </a:xfrm>
        </p:spPr>
        <p:txBody>
          <a:bodyPr/>
          <a:lstStyle/>
          <a:p>
            <a:r>
              <a:rPr lang="en-US" dirty="0" smtClean="0"/>
              <a:t>What if one could detect powerful cards before they become expensive?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8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9910"/>
            <a:ext cx="9136434" cy="1153337"/>
          </a:xfrm>
        </p:spPr>
        <p:txBody>
          <a:bodyPr/>
          <a:lstStyle/>
          <a:p>
            <a:r>
              <a:rPr lang="en-US" sz="5400" dirty="0" smtClean="0"/>
              <a:t>My approach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2868" y="2098074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cards are broken up into 5 colors </a:t>
            </a:r>
          </a:p>
          <a:p>
            <a:r>
              <a:rPr lang="en-US" sz="2800" dirty="0"/>
              <a:t>(Almost) every card has rules text </a:t>
            </a:r>
          </a:p>
          <a:p>
            <a:r>
              <a:rPr lang="en-US" sz="2800" dirty="0" smtClean="0"/>
              <a:t>Each color gets different abilities</a:t>
            </a:r>
          </a:p>
          <a:p>
            <a:r>
              <a:rPr lang="en-US" sz="2800" dirty="0" smtClean="0"/>
              <a:t>Use the rules text to predict color</a:t>
            </a:r>
          </a:p>
          <a:p>
            <a:r>
              <a:rPr lang="en-US" sz="2800" dirty="0" smtClean="0"/>
              <a:t>Then look at the error, the cards that the predictor got wrong, for cards that are </a:t>
            </a:r>
            <a:r>
              <a:rPr lang="en-US" sz="2800" dirty="0" err="1" smtClean="0"/>
              <a:t>unsual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1928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325</TotalTime>
  <Words>320</Words>
  <Application>Microsoft Office PowerPoint</Application>
  <PresentationFormat>Widescreen</PresentationFormat>
  <Paragraphs>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Ion</vt:lpstr>
      <vt:lpstr>Magic the Gathering Outlier Detection</vt:lpstr>
      <vt:lpstr>Magic the Gathering is a trading card game</vt:lpstr>
      <vt:lpstr>There are 13,651 different cards </vt:lpstr>
      <vt:lpstr>There are 13,651 different cards  Most cards are worthless   </vt:lpstr>
      <vt:lpstr>There are 13,651 different cards  Most cards are worthless   How do you find the good cards? </vt:lpstr>
      <vt:lpstr>Many attempts have been made by tracking price on the used market</vt:lpstr>
      <vt:lpstr>But price is a lagging feature</vt:lpstr>
      <vt:lpstr>What if one could detect powerful cards before they become expensive? </vt:lpstr>
      <vt:lpstr>My approach</vt:lpstr>
      <vt:lpstr>Color Theory – ability differentiation</vt:lpstr>
      <vt:lpstr>Feature Engineering </vt:lpstr>
      <vt:lpstr>               Number the Colors</vt:lpstr>
      <vt:lpstr>Number the Vocabulary </vt:lpstr>
      <vt:lpstr>Count the Occurrences of Words Per Card</vt:lpstr>
      <vt:lpstr>This Creates a Vector</vt:lpstr>
      <vt:lpstr>Models Visited </vt:lpstr>
      <vt:lpstr>The Winner was Regression</vt:lpstr>
      <vt:lpstr>One VS Rest</vt:lpstr>
      <vt:lpstr>Time for Some Modeling</vt:lpstr>
      <vt:lpstr>Look at What the Model Got Wrong</vt:lpstr>
      <vt:lpstr>Look Up a Card that was Misclassified</vt:lpstr>
      <vt:lpstr>Wait, green’s not allowed to do that</vt:lpstr>
      <vt:lpstr>Other Interesting Results</vt:lpstr>
      <vt:lpstr>Magic the Gathering Outlier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the Gathering Outlier Detection</dc:title>
  <dc:creator>Hollis Nolan</dc:creator>
  <cp:lastModifiedBy>Hollis Nolan</cp:lastModifiedBy>
  <cp:revision>25</cp:revision>
  <dcterms:created xsi:type="dcterms:W3CDTF">2016-02-05T06:47:30Z</dcterms:created>
  <dcterms:modified xsi:type="dcterms:W3CDTF">2016-02-08T07:19:11Z</dcterms:modified>
</cp:coreProperties>
</file>