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742950" y="11049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228600" y="2801776"/>
            <a:ext cx="10210800" cy="14886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Name: KUBERAN S</a:t>
            </a:r>
            <a:br>
              <a:rPr lang="en-US"/>
            </a:br>
            <a:r>
              <a:rPr lang="en-US"/>
              <a:t>Reg.No: 711721243051</a:t>
            </a:r>
            <a:br>
              <a:rPr lang="en-US"/>
            </a:br>
            <a:r>
              <a:rPr lang="en-US"/>
              <a:t>Department: AI&amp;DS</a:t>
            </a:r>
            <a:endParaRPr/>
          </a:p>
        </p:txBody>
      </p:sp>
      <p:pic>
        <p:nvPicPr>
          <p:cNvPr id="34" name="Google Shape;34;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35" name="Google Shape;35;p1"/>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36" name="Google Shape;3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7" name="Google Shape;37;p1"/>
          <p:cNvSpPr txBox="1"/>
          <p:nvPr/>
        </p:nvSpPr>
        <p:spPr>
          <a:xfrm>
            <a:off x="2057400" y="133350"/>
            <a:ext cx="77724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Real time Image Animation using OpenCV</a:t>
            </a: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1D53A9D7-89D7-42AC-8CF5-689037E84579}"/>
              </a:ext>
            </a:extLst>
          </p:cNvPr>
          <p:cNvPicPr>
            <a:picLocks noChangeAspect="1"/>
          </p:cNvPicPr>
          <p:nvPr/>
        </p:nvPicPr>
        <p:blipFill>
          <a:blip r:embed="rId3"/>
          <a:stretch>
            <a:fillRect/>
          </a:stretch>
        </p:blipFill>
        <p:spPr>
          <a:xfrm>
            <a:off x="777537" y="1524000"/>
            <a:ext cx="4829849" cy="2562583"/>
          </a:xfrm>
          <a:prstGeom prst="rect">
            <a:avLst/>
          </a:prstGeom>
        </p:spPr>
      </p:pic>
      <p:pic>
        <p:nvPicPr>
          <p:cNvPr id="13" name="Picture 12">
            <a:extLst>
              <a:ext uri="{FF2B5EF4-FFF2-40B4-BE49-F238E27FC236}">
                <a16:creationId xmlns:a16="http://schemas.microsoft.com/office/drawing/2014/main" id="{C396D24E-C9E8-4003-AAC6-BA1E226F68F7}"/>
              </a:ext>
            </a:extLst>
          </p:cNvPr>
          <p:cNvPicPr>
            <a:picLocks noChangeAspect="1"/>
          </p:cNvPicPr>
          <p:nvPr/>
        </p:nvPicPr>
        <p:blipFill>
          <a:blip r:embed="rId4"/>
          <a:stretch>
            <a:fillRect/>
          </a:stretch>
        </p:blipFill>
        <p:spPr>
          <a:xfrm>
            <a:off x="5943600" y="3414353"/>
            <a:ext cx="4877481" cy="25721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3E8D94A-ED28-4EC6-89FE-CB9933D46DC9}"/>
              </a:ext>
            </a:extLst>
          </p:cNvPr>
          <p:cNvSpPr txBox="1"/>
          <p:nvPr/>
        </p:nvSpPr>
        <p:spPr>
          <a:xfrm>
            <a:off x="790575" y="1884776"/>
            <a:ext cx="8812048" cy="1323439"/>
          </a:xfrm>
          <a:prstGeom prst="rect">
            <a:avLst/>
          </a:prstGeom>
          <a:noFill/>
        </p:spPr>
        <p:txBody>
          <a:bodyPr wrap="square" rtlCol="0">
            <a:spAutoFit/>
          </a:bodyPr>
          <a:lstStyle/>
          <a:p>
            <a:r>
              <a:rPr lang="en-US" sz="4000" dirty="0"/>
              <a:t>Real time Image Animation using OpenCV and Deep Neural Network</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EC62CB5F-F75A-4C18-B785-17BB03D57D9D}"/>
              </a:ext>
            </a:extLst>
          </p:cNvPr>
          <p:cNvSpPr txBox="1"/>
          <p:nvPr/>
        </p:nvSpPr>
        <p:spPr>
          <a:xfrm>
            <a:off x="2526030" y="1828800"/>
            <a:ext cx="8408670" cy="3539430"/>
          </a:xfrm>
          <a:prstGeom prst="rect">
            <a:avLst/>
          </a:prstGeom>
          <a:noFill/>
        </p:spPr>
        <p:txBody>
          <a:bodyPr wrap="square" rtlCol="0">
            <a:spAutoFit/>
          </a:bodyPr>
          <a:lstStyle/>
          <a:p>
            <a:pPr marL="342900" indent="-342900">
              <a:buFont typeface="+mj-lt"/>
              <a:buAutoNum type="arabicPeriod"/>
            </a:pPr>
            <a:r>
              <a:rPr lang="en-US" sz="2800" dirty="0"/>
              <a:t>To develop a model to detect faces and recognize input images.</a:t>
            </a:r>
          </a:p>
          <a:p>
            <a:pPr marL="342900" indent="-342900">
              <a:buFont typeface="+mj-lt"/>
              <a:buAutoNum type="arabicPeriod"/>
            </a:pPr>
            <a:r>
              <a:rPr lang="en-US" sz="2800" dirty="0"/>
              <a:t>To identify real time face features from both Webcam and input images.</a:t>
            </a:r>
          </a:p>
          <a:p>
            <a:pPr marL="342900" indent="-342900">
              <a:buFont typeface="+mj-lt"/>
              <a:buAutoNum type="arabicPeriod"/>
            </a:pPr>
            <a:r>
              <a:rPr lang="en-US" sz="2800" dirty="0"/>
              <a:t>To integrate the face features to that of the input image.</a:t>
            </a:r>
          </a:p>
          <a:p>
            <a:pPr marL="342900" indent="-342900">
              <a:buFont typeface="+mj-lt"/>
              <a:buAutoNum type="arabicPeriod"/>
            </a:pPr>
            <a:r>
              <a:rPr lang="en-US" sz="2800" dirty="0"/>
              <a:t>Finally display the input image after swapping with the facial features of the real time video data.</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8D557E9-0448-4EE1-A5EB-B669D3A9809A}"/>
              </a:ext>
            </a:extLst>
          </p:cNvPr>
          <p:cNvSpPr txBox="1"/>
          <p:nvPr/>
        </p:nvSpPr>
        <p:spPr>
          <a:xfrm>
            <a:off x="990600" y="1905000"/>
            <a:ext cx="6781800" cy="3046988"/>
          </a:xfrm>
          <a:prstGeom prst="rect">
            <a:avLst/>
          </a:prstGeom>
          <a:noFill/>
        </p:spPr>
        <p:txBody>
          <a:bodyPr wrap="square" rtlCol="0">
            <a:spAutoFit/>
          </a:bodyPr>
          <a:lstStyle/>
          <a:p>
            <a:r>
              <a:rPr lang="en-US" sz="2400" b="0" i="0" dirty="0">
                <a:effectLst/>
                <a:latin typeface="Söhne"/>
              </a:rPr>
              <a:t>The problem at hand is to develop a real-time image animation system leveraging OpenCV. The system aims to animate still images dynamically, replicating motion or altering features in a visually convincing manner. The primary challenge lies in creating an efficient and effective pipeline that can process images in real-time while maintaining high-quality animation output.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13DD442-C8D8-4434-8A0C-82C26B5D9397}"/>
              </a:ext>
            </a:extLst>
          </p:cNvPr>
          <p:cNvSpPr txBox="1"/>
          <p:nvPr/>
        </p:nvSpPr>
        <p:spPr>
          <a:xfrm>
            <a:off x="914400" y="1905000"/>
            <a:ext cx="7162800" cy="4524315"/>
          </a:xfrm>
          <a:prstGeom prst="rect">
            <a:avLst/>
          </a:prstGeom>
          <a:noFill/>
        </p:spPr>
        <p:txBody>
          <a:bodyPr wrap="square" rtlCol="0">
            <a:spAutoFit/>
          </a:bodyPr>
          <a:lstStyle/>
          <a:p>
            <a:pPr algn="l">
              <a:buFont typeface="+mj-lt"/>
              <a:buAutoNum type="arabicPeriod"/>
            </a:pPr>
            <a:r>
              <a:rPr lang="en-US" b="1" i="0" dirty="0">
                <a:effectLst/>
                <a:latin typeface="Söhne"/>
              </a:rPr>
              <a:t>Real-Time Processing</a:t>
            </a:r>
            <a:r>
              <a:rPr lang="en-US" b="0" i="0" dirty="0">
                <a:effectLst/>
                <a:latin typeface="Söhne"/>
              </a:rPr>
              <a:t>: The system must process images in real-time to ensure smooth animation playback without noticeable delays. This necessitates the implementation of efficient algorithms and optimizations to handle the computational workload within the constraints of real-time processing.</a:t>
            </a:r>
          </a:p>
          <a:p>
            <a:pPr algn="l">
              <a:buFont typeface="+mj-lt"/>
              <a:buAutoNum type="arabicPeriod"/>
            </a:pPr>
            <a:r>
              <a:rPr lang="en-US" b="1" i="0" dirty="0">
                <a:effectLst/>
                <a:latin typeface="Söhne"/>
              </a:rPr>
              <a:t>Feature Detection and Tracking</a:t>
            </a:r>
            <a:r>
              <a:rPr lang="en-US" b="0" i="0" dirty="0">
                <a:effectLst/>
                <a:latin typeface="Söhne"/>
              </a:rPr>
              <a:t>: Accurately detecting and tracking features within the image, such as facial landmarks or object contours, is crucial for creating realistic animations. This involves implementing reliable feature detection and tracking mechanisms capable of handling variations in lighting, background, and object movement.</a:t>
            </a:r>
          </a:p>
          <a:p>
            <a:pPr algn="l">
              <a:buFont typeface="+mj-lt"/>
              <a:buAutoNum type="arabicPeriod"/>
            </a:pPr>
            <a:r>
              <a:rPr lang="en-US" b="1" i="0" dirty="0">
                <a:effectLst/>
                <a:latin typeface="Söhne"/>
              </a:rPr>
              <a:t>Animation Techniques</a:t>
            </a:r>
            <a:r>
              <a:rPr lang="en-US" b="0" i="0" dirty="0">
                <a:effectLst/>
                <a:latin typeface="Söhne"/>
              </a:rPr>
              <a:t>: Various animation techniques, such as morphing or puppet animation, can be employed to bring images to life. Selecting and implementing the appropriate animation techniques requires a deep understanding of computer graphics principles and their application to image processing.</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AE7A6C9-1927-4C3F-8126-063D6D8FDEEB}"/>
              </a:ext>
            </a:extLst>
          </p:cNvPr>
          <p:cNvSpPr txBox="1"/>
          <p:nvPr/>
        </p:nvSpPr>
        <p:spPr>
          <a:xfrm>
            <a:off x="914400" y="1752600"/>
            <a:ext cx="8439150" cy="3970318"/>
          </a:xfrm>
          <a:prstGeom prst="rect">
            <a:avLst/>
          </a:prstGeom>
          <a:noFill/>
        </p:spPr>
        <p:txBody>
          <a:bodyPr wrap="square" rtlCol="0">
            <a:spAutoFit/>
          </a:bodyPr>
          <a:lstStyle/>
          <a:p>
            <a:pPr algn="l">
              <a:buFont typeface="+mj-lt"/>
              <a:buAutoNum type="arabicPeriod"/>
            </a:pPr>
            <a:r>
              <a:rPr lang="en-US" b="1" i="0" dirty="0">
                <a:effectLst/>
                <a:latin typeface="Söhne"/>
              </a:rPr>
              <a:t>Content Creators</a:t>
            </a:r>
            <a:r>
              <a:rPr lang="en-US" b="0" i="0" dirty="0">
                <a:effectLst/>
                <a:latin typeface="Söhne"/>
              </a:rPr>
              <a:t>: Individuals or teams involved in content creation, including animators, filmmakers, and artists, could use the system to add dynamic elements to their projects, such as animated overlays, character animations, or special effects.</a:t>
            </a:r>
          </a:p>
          <a:p>
            <a:pPr algn="l">
              <a:buFont typeface="+mj-lt"/>
              <a:buAutoNum type="arabicPeriod"/>
            </a:pPr>
            <a:r>
              <a:rPr lang="en-US" b="1" i="0" dirty="0">
                <a:effectLst/>
                <a:latin typeface="Söhne"/>
              </a:rPr>
              <a:t>Educators</a:t>
            </a:r>
            <a:r>
              <a:rPr lang="en-US" b="0" i="0" dirty="0">
                <a:effectLst/>
                <a:latin typeface="Söhne"/>
              </a:rPr>
              <a:t>: Teachers, instructors, and educational institutions might utilize the system for educational purposes, such as creating interactive learning materials, visualizing scientific concepts, or enhancing presentations with animated content.</a:t>
            </a:r>
          </a:p>
          <a:p>
            <a:pPr algn="l">
              <a:buFont typeface="+mj-lt"/>
              <a:buAutoNum type="arabicPeriod"/>
            </a:pPr>
            <a:r>
              <a:rPr lang="en-US" b="1" i="0" dirty="0">
                <a:effectLst/>
                <a:latin typeface="Söhne"/>
              </a:rPr>
              <a:t>Entertainment Industry Professionals</a:t>
            </a:r>
            <a:r>
              <a:rPr lang="en-US" b="0" i="0" dirty="0">
                <a:effectLst/>
                <a:latin typeface="Söhne"/>
              </a:rPr>
              <a:t>: Professionals in the entertainment industry, including game developers, multimedia producers, and virtual reality content creators, could integrate the system into their workflows to enhance user experiences with immersive and interactive elements.</a:t>
            </a:r>
          </a:p>
          <a:p>
            <a:pPr algn="l">
              <a:buFont typeface="+mj-lt"/>
              <a:buAutoNum type="arabicPeriod"/>
            </a:pPr>
            <a:r>
              <a:rPr lang="en-US" b="1" i="0" dirty="0">
                <a:effectLst/>
                <a:latin typeface="Söhne"/>
              </a:rPr>
              <a:t>Advertisers and Marketers</a:t>
            </a:r>
            <a:r>
              <a:rPr lang="en-US" b="0" i="0" dirty="0">
                <a:effectLst/>
                <a:latin typeface="Söhne"/>
              </a:rPr>
              <a:t>: Advertising agencies, marketing teams, and brands might employ the system to create engaging and attention-grabbing advertisements, promotional videos, or interactive marketing campaigns featuring animated content.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F8C3BD1-8E53-4462-A2FB-EB83C5F4AAE3}"/>
              </a:ext>
            </a:extLst>
          </p:cNvPr>
          <p:cNvSpPr txBox="1"/>
          <p:nvPr/>
        </p:nvSpPr>
        <p:spPr>
          <a:xfrm>
            <a:off x="2895600" y="1695450"/>
            <a:ext cx="8077200" cy="5078313"/>
          </a:xfrm>
          <a:prstGeom prst="rect">
            <a:avLst/>
          </a:prstGeom>
          <a:noFill/>
        </p:spPr>
        <p:txBody>
          <a:bodyPr wrap="square" rtlCol="0">
            <a:spAutoFit/>
          </a:bodyPr>
          <a:lstStyle/>
          <a:p>
            <a:pPr algn="l">
              <a:buFont typeface="+mj-lt"/>
              <a:buAutoNum type="arabicPeriod"/>
            </a:pPr>
            <a:r>
              <a:rPr lang="en-US" b="1" i="0" dirty="0">
                <a:effectLst/>
                <a:latin typeface="Söhne"/>
              </a:rPr>
              <a:t>Real-Time Performance</a:t>
            </a:r>
            <a:r>
              <a:rPr lang="en-US" b="0" i="0" dirty="0">
                <a:effectLst/>
                <a:latin typeface="Söhne"/>
              </a:rPr>
              <a:t>: By leveraging optimized algorithms and efficient resource utilization techniques, the solution ensures real-time processing of images, enabling smooth and responsive animation playback. This capability allows users to interact with the system seamlessly, without experiencing delays or lag.</a:t>
            </a:r>
          </a:p>
          <a:p>
            <a:pPr algn="l">
              <a:buFont typeface="+mj-lt"/>
              <a:buAutoNum type="arabicPeriod"/>
            </a:pPr>
            <a:r>
              <a:rPr lang="en-US" b="1" i="0" dirty="0">
                <a:effectLst/>
                <a:latin typeface="Söhne"/>
              </a:rPr>
              <a:t>High-Quality Animation</a:t>
            </a:r>
            <a:r>
              <a:rPr lang="en-US" b="0" i="0" dirty="0">
                <a:effectLst/>
                <a:latin typeface="Söhne"/>
              </a:rPr>
              <a:t>: Through the implementation of robust feature detection, tracking, and animation techniques, the solution delivers high-quality animations that are realistic and visually appealing. </a:t>
            </a:r>
          </a:p>
          <a:p>
            <a:pPr algn="l">
              <a:buFont typeface="+mj-lt"/>
              <a:buAutoNum type="arabicPeriod"/>
            </a:pPr>
            <a:r>
              <a:rPr lang="en-US" b="1" i="0" dirty="0">
                <a:effectLst/>
                <a:latin typeface="Söhne"/>
              </a:rPr>
              <a:t>User-Friendly Interface</a:t>
            </a:r>
            <a:r>
              <a:rPr lang="en-US" b="0" i="0" dirty="0">
                <a:effectLst/>
                <a:latin typeface="Söhne"/>
              </a:rPr>
              <a:t>: The solution includes an intuitive user interface that empowers users to customize animation parameters, select regions of interest, and control the animation process effortlessly. This user-friendly interface enhances the usability of the system, making it accessible to a wide range of users, including professionals and enthusiasts.</a:t>
            </a:r>
          </a:p>
          <a:p>
            <a:pPr algn="l">
              <a:buFont typeface="+mj-lt"/>
              <a:buAutoNum type="arabicPeriod"/>
            </a:pPr>
            <a:r>
              <a:rPr lang="en-US" b="1" i="0" dirty="0">
                <a:effectLst/>
                <a:latin typeface="Söhne"/>
              </a:rPr>
              <a:t>Cross-Platform Compatibility</a:t>
            </a:r>
            <a:r>
              <a:rPr lang="en-US" b="0" i="0" dirty="0">
                <a:effectLst/>
                <a:latin typeface="Söhne"/>
              </a:rPr>
              <a:t>: With compatibility across various platforms and seamless integration with existing software environments, the solution offers flexibility and versatility in deployment. Users can deploy the system on different operating systems, hardware configurations, and development frameworks, ensuring widespread adoption and interoperability.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B4500569-BB17-408D-B03B-CBDC73E42DBD}"/>
              </a:ext>
            </a:extLst>
          </p:cNvPr>
          <p:cNvSpPr txBox="1"/>
          <p:nvPr/>
        </p:nvSpPr>
        <p:spPr>
          <a:xfrm>
            <a:off x="2743200" y="1524000"/>
            <a:ext cx="8305800" cy="4801314"/>
          </a:xfrm>
          <a:prstGeom prst="rect">
            <a:avLst/>
          </a:prstGeom>
          <a:noFill/>
        </p:spPr>
        <p:txBody>
          <a:bodyPr wrap="square" rtlCol="0">
            <a:spAutoFit/>
          </a:bodyPr>
          <a:lstStyle/>
          <a:p>
            <a:pPr algn="l">
              <a:buFont typeface="+mj-lt"/>
              <a:buAutoNum type="arabicPeriod"/>
            </a:pPr>
            <a:r>
              <a:rPr lang="en-US" b="1" i="0" dirty="0">
                <a:effectLst/>
                <a:latin typeface="Söhne"/>
              </a:rPr>
              <a:t>Real-Time Magic</a:t>
            </a:r>
            <a:r>
              <a:rPr lang="en-US" b="0" i="0" dirty="0">
                <a:effectLst/>
                <a:latin typeface="Söhne"/>
              </a:rPr>
              <a:t>: Imagine witnessing your images come to life before your eyes, with animations unfolding in real-time as you interact with the system. This instantaneous transformation from stillness to motion creates a sense of wonder and excitement, captivating users and immersing them in the creative process.</a:t>
            </a:r>
          </a:p>
          <a:p>
            <a:pPr algn="l">
              <a:buFont typeface="+mj-lt"/>
              <a:buAutoNum type="arabicPeriod"/>
            </a:pPr>
            <a:r>
              <a:rPr lang="en-US" b="1" i="0" dirty="0">
                <a:effectLst/>
                <a:latin typeface="Söhne"/>
              </a:rPr>
              <a:t>Cinematic Quality</a:t>
            </a:r>
            <a:r>
              <a:rPr lang="en-US" b="0" i="0" dirty="0">
                <a:effectLst/>
                <a:latin typeface="Söhne"/>
              </a:rPr>
              <a:t>: Our solution doesn't just animate images; it elevates them to cinematic quality. Whether it's seamlessly morphing one image into another, puppeteering characters with fluid motion, or transferring facial expressions with astonishing realism, the animations produced are indistinguishable from scenes in a Hollywood movie.</a:t>
            </a:r>
          </a:p>
          <a:p>
            <a:pPr algn="l">
              <a:buFont typeface="+mj-lt"/>
              <a:buAutoNum type="arabicPeriod"/>
            </a:pPr>
            <a:r>
              <a:rPr lang="en-US" b="1" i="0" dirty="0">
                <a:effectLst/>
                <a:latin typeface="Söhne"/>
              </a:rPr>
              <a:t>Intuitive Control</a:t>
            </a:r>
            <a:r>
              <a:rPr lang="en-US" b="0" i="0" dirty="0">
                <a:effectLst/>
                <a:latin typeface="Söhne"/>
              </a:rPr>
              <a:t>: With an intuitive user interface designed for simplicity and power, users can effortlessly customize every aspect of the animation process. From adjusting animation styles and intensities to selecting specific regions of interest within the image, users have full control over the creative direction, empowering them to unleash their imagination.</a:t>
            </a:r>
          </a:p>
          <a:p>
            <a:pPr algn="l">
              <a:buFont typeface="+mj-lt"/>
              <a:buAutoNum type="arabicPeriod"/>
            </a:pPr>
            <a:r>
              <a:rPr lang="en-US" b="1" i="0" dirty="0">
                <a:effectLst/>
                <a:latin typeface="Söhne"/>
              </a:rPr>
              <a:t>Anywhere, Anytime</a:t>
            </a:r>
            <a:r>
              <a:rPr lang="en-US" b="0" i="0" dirty="0">
                <a:effectLst/>
                <a:latin typeface="Söhne"/>
              </a:rPr>
              <a:t>: Whether you're a professional animator on a film set, a teacher bringing lessons to life in the classroom, or a social media influencer creating captivating content on the go, our solution goes wherever creativity takes you.</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9394826" cy="4167808"/>
          </a:xfrm>
          <a:prstGeom prst="rect">
            <a:avLst/>
          </a:prstGeom>
        </p:spPr>
        <p:txBody>
          <a:bodyPr vert="horz" wrap="square" lIns="0" tIns="12700" rIns="0" bIns="0" rtlCol="0">
            <a:spAutoFit/>
          </a:bodyPr>
          <a:lstStyle/>
          <a:p>
            <a:pPr algn="l">
              <a:buFont typeface="+mj-lt"/>
              <a:buAutoNum type="arabicPeriod"/>
            </a:pPr>
            <a:r>
              <a:rPr lang="en-US" b="1" i="0" dirty="0">
                <a:effectLst/>
                <a:latin typeface="Söhne"/>
              </a:rPr>
              <a:t>Feature Detection and Tracking Models</a:t>
            </a:r>
            <a:r>
              <a:rPr lang="en-US" b="0" i="0" dirty="0">
                <a:effectLst/>
                <a:latin typeface="Söhne"/>
              </a:rPr>
              <a:t>:</a:t>
            </a:r>
          </a:p>
          <a:p>
            <a:pPr marL="742950" lvl="1" indent="-285750" algn="l">
              <a:buFont typeface="+mj-lt"/>
              <a:buAutoNum type="arabicPeriod"/>
            </a:pPr>
            <a:r>
              <a:rPr lang="en-US" b="1" i="0" dirty="0">
                <a:effectLst/>
                <a:latin typeface="Söhne"/>
              </a:rPr>
              <a:t>Feature Point Detection Models</a:t>
            </a:r>
            <a:r>
              <a:rPr lang="en-US" b="0" i="0" dirty="0">
                <a:effectLst/>
                <a:latin typeface="Söhne"/>
              </a:rPr>
              <a:t>: Algorithms like Scale-Invariant Feature Transform (SIFT), Speeded-Up Robust Features (SURF), or Oriented FAST and Rotated BRIEF (ORB) are used to detect distinctive features in images.</a:t>
            </a:r>
          </a:p>
          <a:p>
            <a:pPr algn="l">
              <a:buFont typeface="+mj-lt"/>
              <a:buAutoNum type="arabicPeriod"/>
            </a:pPr>
            <a:r>
              <a:rPr lang="en-US" b="1" i="0" dirty="0">
                <a:effectLst/>
                <a:latin typeface="Söhne"/>
              </a:rPr>
              <a:t>Animation Models</a:t>
            </a:r>
            <a:r>
              <a:rPr lang="en-US" b="0" i="0" dirty="0">
                <a:effectLst/>
                <a:latin typeface="Söhne"/>
              </a:rPr>
              <a:t>:</a:t>
            </a:r>
          </a:p>
          <a:p>
            <a:pPr marL="742950" lvl="1" indent="-285750" algn="l">
              <a:buFont typeface="+mj-lt"/>
              <a:buAutoNum type="arabicPeriod"/>
            </a:pPr>
            <a:r>
              <a:rPr lang="en-US" b="1" i="0" dirty="0">
                <a:effectLst/>
                <a:latin typeface="Söhne"/>
              </a:rPr>
              <a:t>Morphing Models</a:t>
            </a:r>
            <a:r>
              <a:rPr lang="en-US" b="0" i="0" dirty="0">
                <a:effectLst/>
                <a:latin typeface="Söhne"/>
              </a:rPr>
              <a:t>: Linear or nonlinear interpolation techniques such as Thin Plate Spline (TPS) are used for morphing one image into another seamlessly.</a:t>
            </a:r>
          </a:p>
          <a:p>
            <a:pPr marL="742950" lvl="1" indent="-285750" algn="l">
              <a:buFont typeface="+mj-lt"/>
              <a:buAutoNum type="arabicPeriod"/>
            </a:pPr>
            <a:r>
              <a:rPr lang="en-US" b="1" i="0" dirty="0">
                <a:effectLst/>
                <a:latin typeface="Söhne"/>
              </a:rPr>
              <a:t>Puppet Animation Models</a:t>
            </a:r>
            <a:r>
              <a:rPr lang="en-US" b="0" i="0" dirty="0">
                <a:effectLst/>
                <a:latin typeface="Söhne"/>
              </a:rPr>
              <a:t>: Skeletal animation or mesh deformation models are utilized to animate characters or objects based on user-defined control points.</a:t>
            </a:r>
          </a:p>
          <a:p>
            <a:pPr marL="742950" lvl="1" indent="-285750" algn="l">
              <a:buFont typeface="+mj-lt"/>
              <a:buAutoNum type="arabicPeriod"/>
            </a:pPr>
            <a:r>
              <a:rPr lang="en-US" b="1" i="0" dirty="0">
                <a:effectLst/>
                <a:latin typeface="Söhne"/>
              </a:rPr>
              <a:t>Facial Expression Transfer Models</a:t>
            </a:r>
            <a:r>
              <a:rPr lang="en-US" b="0" i="0" dirty="0">
                <a:effectLst/>
                <a:latin typeface="Söhne"/>
              </a:rPr>
              <a:t>: Deep learning models like Generative Adversarial Networks (GANs) or Variational Autoencoders (VAEs)</a:t>
            </a:r>
          </a:p>
          <a:p>
            <a:pPr marL="285750" indent="-285750">
              <a:buFont typeface="+mj-lt"/>
              <a:buAutoNum type="arabicPeriod"/>
            </a:pPr>
            <a:r>
              <a:rPr lang="en-US" b="1" i="0" dirty="0">
                <a:effectLst/>
                <a:latin typeface="Söhne"/>
              </a:rPr>
              <a:t>User Interaction Models</a:t>
            </a:r>
            <a:r>
              <a:rPr lang="en-US" b="0" i="0" dirty="0">
                <a:effectLst/>
                <a:latin typeface="Söhne"/>
              </a:rPr>
              <a:t>:</a:t>
            </a:r>
          </a:p>
          <a:p>
            <a:pPr marL="742950" lvl="1" indent="-285750" algn="l">
              <a:buFont typeface="+mj-lt"/>
              <a:buAutoNum type="arabicPeriod"/>
            </a:pPr>
            <a:r>
              <a:rPr lang="en-US" b="1" i="0" dirty="0">
                <a:effectLst/>
                <a:latin typeface="Söhne"/>
              </a:rPr>
              <a:t>Graphical User Interface (GUI) Models</a:t>
            </a:r>
            <a:r>
              <a:rPr lang="en-US" b="0" i="0" dirty="0">
                <a:effectLst/>
                <a:latin typeface="Söhne"/>
              </a:rPr>
              <a:t>: Model-View-Controller (MVC) or Model-View-</a:t>
            </a:r>
            <a:r>
              <a:rPr lang="en-US" b="0" i="0" dirty="0" err="1">
                <a:effectLst/>
                <a:latin typeface="Söhne"/>
              </a:rPr>
              <a:t>ViewModel</a:t>
            </a:r>
            <a:r>
              <a:rPr lang="en-US" b="0" i="0" dirty="0">
                <a:effectLst/>
                <a:latin typeface="Söhne"/>
              </a:rPr>
              <a:t> (MVVM) architectural patterns are commonly used to design intuitive user interfaces for controlling the animation process.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