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796" r:id="rId1"/>
  </p:sldMasterIdLst>
  <p:notesMasterIdLst>
    <p:notesMasterId r:id="rId28"/>
  </p:notesMasterIdLst>
  <p:handoutMasterIdLst>
    <p:handoutMasterId r:id="rId29"/>
  </p:handoutMasterIdLst>
  <p:sldIdLst>
    <p:sldId id="408" r:id="rId2"/>
    <p:sldId id="597" r:id="rId3"/>
    <p:sldId id="570" r:id="rId4"/>
    <p:sldId id="591" r:id="rId5"/>
    <p:sldId id="595" r:id="rId6"/>
    <p:sldId id="594" r:id="rId7"/>
    <p:sldId id="593" r:id="rId8"/>
    <p:sldId id="596" r:id="rId9"/>
    <p:sldId id="598" r:id="rId10"/>
    <p:sldId id="571" r:id="rId11"/>
    <p:sldId id="599" r:id="rId12"/>
    <p:sldId id="572" r:id="rId13"/>
    <p:sldId id="573" r:id="rId14"/>
    <p:sldId id="574" r:id="rId15"/>
    <p:sldId id="600" r:id="rId16"/>
    <p:sldId id="604" r:id="rId17"/>
    <p:sldId id="575" r:id="rId18"/>
    <p:sldId id="576" r:id="rId19"/>
    <p:sldId id="577" r:id="rId20"/>
    <p:sldId id="605" r:id="rId21"/>
    <p:sldId id="547" r:id="rId22"/>
    <p:sldId id="601" r:id="rId23"/>
    <p:sldId id="578" r:id="rId24"/>
    <p:sldId id="602" r:id="rId25"/>
    <p:sldId id="603" r:id="rId26"/>
    <p:sldId id="532" r:id="rId27"/>
  </p:sldIdLst>
  <p:sldSz cx="9144000" cy="6858000" type="screen4x3"/>
  <p:notesSz cx="6788150" cy="99234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9362" autoAdjust="0"/>
  </p:normalViewPr>
  <p:slideViewPr>
    <p:cSldViewPr>
      <p:cViewPr varScale="1">
        <p:scale>
          <a:sx n="59" d="100"/>
          <a:sy n="59" d="100"/>
        </p:scale>
        <p:origin x="1500" y="28"/>
      </p:cViewPr>
      <p:guideLst>
        <p:guide orient="horz" pos="2160"/>
        <p:guide pos="2880"/>
      </p:guideLst>
    </p:cSldViewPr>
  </p:slideViewPr>
  <p:notesTextViewPr>
    <p:cViewPr>
      <p:scale>
        <a:sx n="1" d="1"/>
        <a:sy n="1" d="1"/>
      </p:scale>
      <p:origin x="0" y="0"/>
    </p:cViewPr>
  </p:notesTextViewPr>
  <p:sorterViewPr>
    <p:cViewPr>
      <p:scale>
        <a:sx n="100" d="100"/>
        <a:sy n="100" d="100"/>
      </p:scale>
      <p:origin x="0" y="99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1532" cy="49617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5047" y="0"/>
            <a:ext cx="2941532" cy="496173"/>
          </a:xfrm>
          <a:prstGeom prst="rect">
            <a:avLst/>
          </a:prstGeom>
        </p:spPr>
        <p:txBody>
          <a:bodyPr vert="horz" lIns="91440" tIns="45720" rIns="91440" bIns="45720" rtlCol="0"/>
          <a:lstStyle>
            <a:lvl1pPr algn="r">
              <a:defRPr sz="1200"/>
            </a:lvl1pPr>
          </a:lstStyle>
          <a:p>
            <a:fld id="{7AF0FDED-E06B-4002-BF29-9C0F45B5C71A}" type="datetimeFigureOut">
              <a:rPr lang="en-US" smtClean="0"/>
              <a:t>10/6/2023</a:t>
            </a:fld>
            <a:endParaRPr lang="en-US"/>
          </a:p>
        </p:txBody>
      </p:sp>
      <p:sp>
        <p:nvSpPr>
          <p:cNvPr id="4" name="Footer Placeholder 3"/>
          <p:cNvSpPr>
            <a:spLocks noGrp="1"/>
          </p:cNvSpPr>
          <p:nvPr>
            <p:ph type="ftr" sz="quarter" idx="2"/>
          </p:nvPr>
        </p:nvSpPr>
        <p:spPr>
          <a:xfrm>
            <a:off x="0" y="9425568"/>
            <a:ext cx="2941532" cy="49617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5047" y="9425568"/>
            <a:ext cx="2941532" cy="496173"/>
          </a:xfrm>
          <a:prstGeom prst="rect">
            <a:avLst/>
          </a:prstGeom>
        </p:spPr>
        <p:txBody>
          <a:bodyPr vert="horz" lIns="91440" tIns="45720" rIns="91440" bIns="45720" rtlCol="0" anchor="b"/>
          <a:lstStyle>
            <a:lvl1pPr algn="r">
              <a:defRPr sz="1200"/>
            </a:lvl1pPr>
          </a:lstStyle>
          <a:p>
            <a:fld id="{5C6C3AEC-09A6-47B8-A64D-BE5F6B483A5B}" type="slidenum">
              <a:rPr lang="en-US" smtClean="0"/>
              <a:t>‹#›</a:t>
            </a:fld>
            <a:endParaRPr lang="en-US"/>
          </a:p>
        </p:txBody>
      </p:sp>
    </p:spTree>
    <p:extLst>
      <p:ext uri="{BB962C8B-B14F-4D97-AF65-F5344CB8AC3E}">
        <p14:creationId xmlns:p14="http://schemas.microsoft.com/office/powerpoint/2010/main" val="2599028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1532" cy="49617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5047" y="0"/>
            <a:ext cx="2941532" cy="496173"/>
          </a:xfrm>
          <a:prstGeom prst="rect">
            <a:avLst/>
          </a:prstGeom>
        </p:spPr>
        <p:txBody>
          <a:bodyPr vert="horz" lIns="91440" tIns="45720" rIns="91440" bIns="45720" rtlCol="0"/>
          <a:lstStyle>
            <a:lvl1pPr algn="r">
              <a:defRPr sz="1200"/>
            </a:lvl1pPr>
          </a:lstStyle>
          <a:p>
            <a:fld id="{4758D60B-A969-43DD-B527-FC3F3686884E}" type="datetimeFigureOut">
              <a:rPr lang="en-US" smtClean="0"/>
              <a:t>10/6/2023</a:t>
            </a:fld>
            <a:endParaRPr lang="en-US"/>
          </a:p>
        </p:txBody>
      </p:sp>
      <p:sp>
        <p:nvSpPr>
          <p:cNvPr id="4" name="Slide Image Placeholder 3"/>
          <p:cNvSpPr>
            <a:spLocks noGrp="1" noRot="1" noChangeAspect="1"/>
          </p:cNvSpPr>
          <p:nvPr>
            <p:ph type="sldImg" idx="2"/>
          </p:nvPr>
        </p:nvSpPr>
        <p:spPr>
          <a:xfrm>
            <a:off x="914400" y="744538"/>
            <a:ext cx="4959350" cy="3721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8815" y="4713645"/>
            <a:ext cx="5430520" cy="44655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5568"/>
            <a:ext cx="2941532" cy="49617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5047" y="9425568"/>
            <a:ext cx="2941532" cy="496173"/>
          </a:xfrm>
          <a:prstGeom prst="rect">
            <a:avLst/>
          </a:prstGeom>
        </p:spPr>
        <p:txBody>
          <a:bodyPr vert="horz" lIns="91440" tIns="45720" rIns="91440" bIns="45720" rtlCol="0" anchor="b"/>
          <a:lstStyle>
            <a:lvl1pPr algn="r">
              <a:defRPr sz="1200"/>
            </a:lvl1pPr>
          </a:lstStyle>
          <a:p>
            <a:fld id="{814FA59A-8ECD-416D-9F83-19F8AD8F9408}" type="slidenum">
              <a:rPr lang="en-US" smtClean="0"/>
              <a:t>‹#›</a:t>
            </a:fld>
            <a:endParaRPr lang="en-US"/>
          </a:p>
        </p:txBody>
      </p:sp>
    </p:spTree>
    <p:extLst>
      <p:ext uri="{BB962C8B-B14F-4D97-AF65-F5344CB8AC3E}">
        <p14:creationId xmlns:p14="http://schemas.microsoft.com/office/powerpoint/2010/main" val="408421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4400" y="744538"/>
            <a:ext cx="4959350" cy="3721100"/>
          </a:xfrm>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814FA59A-8ECD-416D-9F83-19F8AD8F9408}" type="slidenum">
              <a:rPr lang="en-US" smtClean="0"/>
              <a:t>1</a:t>
            </a:fld>
            <a:endParaRPr lang="en-US"/>
          </a:p>
        </p:txBody>
      </p:sp>
    </p:spTree>
    <p:extLst>
      <p:ext uri="{BB962C8B-B14F-4D97-AF65-F5344CB8AC3E}">
        <p14:creationId xmlns:p14="http://schemas.microsoft.com/office/powerpoint/2010/main" val="84421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814FA59A-8ECD-416D-9F83-19F8AD8F9408}" type="slidenum">
              <a:rPr lang="en-US" smtClean="0"/>
              <a:t>26</a:t>
            </a:fld>
            <a:endParaRPr lang="en-US"/>
          </a:p>
        </p:txBody>
      </p:sp>
    </p:spTree>
    <p:extLst>
      <p:ext uri="{BB962C8B-B14F-4D97-AF65-F5344CB8AC3E}">
        <p14:creationId xmlns:p14="http://schemas.microsoft.com/office/powerpoint/2010/main" val="1146711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430A11E-CBD4-4542-8270-F5AACC51BEFA}" type="datetimeFigureOut">
              <a:rPr lang="en-US" smtClean="0"/>
              <a:t>10/6/2023</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F55E61E-4089-43F6-9603-29CDF698374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30A11E-CBD4-4542-8270-F5AACC51BEFA}"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5E61E-4089-43F6-9603-29CDF69837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4430A11E-CBD4-4542-8270-F5AACC51BEFA}" type="datetimeFigureOut">
              <a:rPr lang="en-US" smtClean="0"/>
              <a:t>10/6/2023</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6F55E61E-4089-43F6-9603-29CDF698374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430A11E-CBD4-4542-8270-F5AACC51BEFA}"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F55E61E-4089-43F6-9603-29CDF6983741}"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4430A11E-CBD4-4542-8270-F5AACC51BEFA}" type="datetimeFigureOut">
              <a:rPr lang="en-US" smtClean="0"/>
              <a:t>10/6/2023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F55E61E-4089-43F6-9603-29CDF6983741}"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4430A11E-CBD4-4542-8270-F5AACC51BEFA}" type="datetimeFigureOut">
              <a:rPr lang="en-US" smtClean="0"/>
              <a:t>10/6/2023</a:t>
            </a:fld>
            <a:endParaRPr lang="en-US"/>
          </a:p>
        </p:txBody>
      </p:sp>
      <p:sp>
        <p:nvSpPr>
          <p:cNvPr id="10" name="Slide Number Placeholder 9"/>
          <p:cNvSpPr>
            <a:spLocks noGrp="1"/>
          </p:cNvSpPr>
          <p:nvPr>
            <p:ph type="sldNum" sz="quarter" idx="16"/>
          </p:nvPr>
        </p:nvSpPr>
        <p:spPr/>
        <p:txBody>
          <a:bodyPr rtlCol="0"/>
          <a:lstStyle/>
          <a:p>
            <a:fld id="{6F55E61E-4089-43F6-9603-29CDF6983741}"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4430A11E-CBD4-4542-8270-F5AACC51BEFA}" type="datetimeFigureOut">
              <a:rPr lang="en-US" smtClean="0"/>
              <a:t>10/6/2023</a:t>
            </a:fld>
            <a:endParaRPr lang="en-US"/>
          </a:p>
        </p:txBody>
      </p:sp>
      <p:sp>
        <p:nvSpPr>
          <p:cNvPr id="12" name="Slide Number Placeholder 11"/>
          <p:cNvSpPr>
            <a:spLocks noGrp="1"/>
          </p:cNvSpPr>
          <p:nvPr>
            <p:ph type="sldNum" sz="quarter" idx="16"/>
          </p:nvPr>
        </p:nvSpPr>
        <p:spPr/>
        <p:txBody>
          <a:bodyPr rtlCol="0"/>
          <a:lstStyle/>
          <a:p>
            <a:fld id="{6F55E61E-4089-43F6-9603-29CDF6983741}"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430A11E-CBD4-4542-8270-F5AACC51BEFA}"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F55E61E-4089-43F6-9603-29CDF69837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0A11E-CBD4-4542-8270-F5AACC51BEFA}"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F55E61E-4089-43F6-9603-29CDF69837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430A11E-CBD4-4542-8270-F5AACC51BEFA}"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F55E61E-4089-43F6-9603-29CDF6983741}"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4430A11E-CBD4-4542-8270-F5AACC51BEFA}" type="datetimeFigureOut">
              <a:rPr lang="en-US" smtClean="0"/>
              <a:t>10/6/2023</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6F55E61E-4089-43F6-9603-29CDF6983741}" type="slidenum">
              <a:rPr lang="en-US" smtClean="0"/>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430A11E-CBD4-4542-8270-F5AACC51BEFA}" type="datetimeFigureOut">
              <a:rPr lang="en-US" smtClean="0"/>
              <a:t>10/6/2023</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F55E61E-4089-43F6-9603-29CDF69837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5797" r:id="rId1"/>
    <p:sldLayoutId id="2147485798" r:id="rId2"/>
    <p:sldLayoutId id="2147485799" r:id="rId3"/>
    <p:sldLayoutId id="2147485800" r:id="rId4"/>
    <p:sldLayoutId id="2147485801" r:id="rId5"/>
    <p:sldLayoutId id="2147485802" r:id="rId6"/>
    <p:sldLayoutId id="2147485803" r:id="rId7"/>
    <p:sldLayoutId id="2147485804" r:id="rId8"/>
    <p:sldLayoutId id="2147485805" r:id="rId9"/>
    <p:sldLayoutId id="2147485806" r:id="rId10"/>
    <p:sldLayoutId id="21474858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Hearsay"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britannica.com/topic/Indian-philosophy" TargetMode="External"/><Relationship Id="rId7" Type="http://schemas.openxmlformats.org/officeDocument/2006/relationships/image" Target="../media/image4.png"/><Relationship Id="rId2" Type="http://schemas.openxmlformats.org/officeDocument/2006/relationships/hyperlink" Target="http://www.britannica.com/topic/darshan" TargetMode="External"/><Relationship Id="rId1" Type="http://schemas.openxmlformats.org/officeDocument/2006/relationships/slideLayout" Target="../slideLayouts/slideLayout4.xml"/><Relationship Id="rId6" Type="http://schemas.openxmlformats.org/officeDocument/2006/relationships/hyperlink" Target="http://www.britannica.com/topic/inference-reason" TargetMode="External"/><Relationship Id="rId5" Type="http://schemas.openxmlformats.org/officeDocument/2006/relationships/hyperlink" Target="http://www.britannica.com/topic/epistemology" TargetMode="External"/><Relationship Id="rId4" Type="http://schemas.openxmlformats.org/officeDocument/2006/relationships/hyperlink" Target="http://www.britannica.com/topic/logi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britannica.com/topic/Vaisheshika" TargetMode="External"/><Relationship Id="rId2" Type="http://schemas.openxmlformats.org/officeDocument/2006/relationships/hyperlink" Target="http://www.britannica.com/topic/metaphysics" TargetMode="Externa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hyperlink" Target="http://www.britannica.com/topic/Navya-Nyaya" TargetMode="External"/><Relationship Id="rId2" Type="http://schemas.openxmlformats.org/officeDocument/2006/relationships/hyperlink" Target="http://www.britannica.com/biography/Udayanacharya" TargetMode="Externa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hyperlink" Target="http://www.britannica.com/biography/Gangesha" TargetMode="External"/><Relationship Id="rId4" Type="http://schemas.openxmlformats.org/officeDocument/2006/relationships/hyperlink" Target="http://www.britannica.com/topic/logi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britannica.com/topic/Yoga-philosophy" TargetMode="External"/><Relationship Id="rId2" Type="http://schemas.openxmlformats.org/officeDocument/2006/relationships/hyperlink" Target="http://www.britannica.com/topic/Samkhya" TargetMode="External"/><Relationship Id="rId1" Type="http://schemas.openxmlformats.org/officeDocument/2006/relationships/slideLayout" Target="../slideLayouts/slideLayout2.xml"/><Relationship Id="rId6" Type="http://schemas.openxmlformats.org/officeDocument/2006/relationships/hyperlink" Target="http://www.britannica.com/topic/soul-religion-and-philosophy" TargetMode="External"/><Relationship Id="rId5" Type="http://schemas.openxmlformats.org/officeDocument/2006/relationships/hyperlink" Target="http://www.britannica.com/topic/induction-reason" TargetMode="External"/><Relationship Id="rId4" Type="http://schemas.openxmlformats.org/officeDocument/2006/relationships/hyperlink" Target="http://www.britannica.com/topic/Vedant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9" y="0"/>
            <a:ext cx="1222249" cy="5943600"/>
          </a:xfrm>
        </p:spPr>
        <p:txBody>
          <a:bodyPr>
            <a:noAutofit/>
          </a:bodyPr>
          <a:lstStyle/>
          <a:p>
            <a:pPr algn="ctr"/>
            <a:r>
              <a:rPr lang="en-GB" sz="8000" b="1" dirty="0" err="1"/>
              <a:t>NYaya</a:t>
            </a:r>
            <a:endParaRPr lang="en-US" sz="8000" dirty="0">
              <a:solidFill>
                <a:srgbClr val="FFFF00"/>
              </a:solidFill>
            </a:endParaRPr>
          </a:p>
        </p:txBody>
      </p:sp>
      <p:sp>
        <p:nvSpPr>
          <p:cNvPr id="3" name="Subtitle 2"/>
          <p:cNvSpPr>
            <a:spLocks noGrp="1"/>
          </p:cNvSpPr>
          <p:nvPr>
            <p:ph type="subTitle" idx="1"/>
          </p:nvPr>
        </p:nvSpPr>
        <p:spPr>
          <a:xfrm>
            <a:off x="-76200" y="5943600"/>
            <a:ext cx="2362200" cy="838200"/>
          </a:xfrm>
        </p:spPr>
        <p:txBody>
          <a:bodyPr>
            <a:noAutofit/>
          </a:bodyPr>
          <a:lstStyle/>
          <a:p>
            <a:r>
              <a:rPr lang="en-US" sz="2000" b="1" dirty="0"/>
              <a:t>Dr. Meenu Dudeja</a:t>
            </a:r>
          </a:p>
        </p:txBody>
      </p:sp>
      <p:sp>
        <p:nvSpPr>
          <p:cNvPr id="5" name="Content Placeholder 3"/>
          <p:cNvSpPr txBox="1">
            <a:spLocks/>
          </p:cNvSpPr>
          <p:nvPr/>
        </p:nvSpPr>
        <p:spPr>
          <a:xfrm>
            <a:off x="2362200" y="5943600"/>
            <a:ext cx="6781800" cy="9144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ctr"/>
            <a:r>
              <a:rPr lang="en-GB" sz="4400" b="1" dirty="0">
                <a:latin typeface="Algerian" pitchFamily="82" charset="0"/>
              </a:rPr>
              <a:t>Indian thought</a:t>
            </a:r>
            <a:endParaRPr lang="th-TH" sz="4400" b="1" dirty="0">
              <a:latin typeface="Algerian" pitchFamily="82" charset="0"/>
            </a:endParaRPr>
          </a:p>
        </p:txBody>
      </p:sp>
      <p:pic>
        <p:nvPicPr>
          <p:cNvPr id="2050" name="Picture 2" descr="C:\Users\User\Desktop\upanish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0"/>
            <a:ext cx="7924801" cy="5978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8667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Perception (1)</a:t>
            </a:r>
            <a:endParaRPr lang="th-TH" sz="3600" b="1" i="1" dirty="0">
              <a:latin typeface="Georgia" pitchFamily="18" charset="0"/>
            </a:endParaRPr>
          </a:p>
        </p:txBody>
      </p:sp>
      <p:sp>
        <p:nvSpPr>
          <p:cNvPr id="3" name="Content Placeholder 2"/>
          <p:cNvSpPr>
            <a:spLocks noGrp="1"/>
          </p:cNvSpPr>
          <p:nvPr>
            <p:ph sz="quarter" idx="1"/>
          </p:nvPr>
        </p:nvSpPr>
        <p:spPr>
          <a:xfrm>
            <a:off x="0" y="1524001"/>
            <a:ext cx="9144000" cy="5334000"/>
          </a:xfrm>
        </p:spPr>
        <p:txBody>
          <a:bodyPr>
            <a:normAutofit/>
          </a:bodyPr>
          <a:lstStyle/>
          <a:p>
            <a:pPr>
              <a:buSzPct val="100000"/>
              <a:buFont typeface="Wingdings" pitchFamily="2" charset="2"/>
              <a:buChar char="Ø"/>
            </a:pPr>
            <a:r>
              <a:rPr lang="en-US" sz="2500" b="1" i="1" dirty="0">
                <a:solidFill>
                  <a:srgbClr val="0070C0"/>
                </a:solidFill>
              </a:rPr>
              <a:t>P</a:t>
            </a:r>
            <a:r>
              <a:rPr lang="en-US" sz="2500" b="1" dirty="0">
                <a:solidFill>
                  <a:srgbClr val="0070C0"/>
                </a:solidFill>
              </a:rPr>
              <a:t>erception</a:t>
            </a:r>
            <a:r>
              <a:rPr lang="en-US" sz="2500" dirty="0"/>
              <a:t> occupies the foremost position in the </a:t>
            </a:r>
            <a:r>
              <a:rPr lang="en-US" sz="2500" dirty="0" err="1"/>
              <a:t>Nyaya</a:t>
            </a:r>
            <a:r>
              <a:rPr lang="en-US" sz="2500" dirty="0"/>
              <a:t> epistemology. It can be of two types: Ordinary and Extraordinary).</a:t>
            </a:r>
          </a:p>
          <a:p>
            <a:pPr>
              <a:buSzPct val="100000"/>
              <a:buFont typeface="Wingdings" pitchFamily="2" charset="2"/>
              <a:buChar char="Ø"/>
            </a:pPr>
            <a:r>
              <a:rPr lang="en-US" sz="2500" b="1" dirty="0">
                <a:solidFill>
                  <a:srgbClr val="FF0000"/>
                </a:solidFill>
              </a:rPr>
              <a:t>Ordinary perception </a:t>
            </a:r>
            <a:r>
              <a:rPr lang="en-US" sz="2500" dirty="0"/>
              <a:t>is defined by </a:t>
            </a:r>
            <a:r>
              <a:rPr lang="en-US" sz="2500" dirty="0" err="1"/>
              <a:t>Akṣapāda</a:t>
            </a:r>
            <a:r>
              <a:rPr lang="en-US" sz="2500" dirty="0"/>
              <a:t> Gautama in his </a:t>
            </a:r>
            <a:r>
              <a:rPr lang="en-US" sz="2500" i="1" dirty="0" err="1"/>
              <a:t>Nyaya</a:t>
            </a:r>
            <a:r>
              <a:rPr lang="en-US" sz="2500" i="1" dirty="0"/>
              <a:t> Sutra</a:t>
            </a:r>
            <a:r>
              <a:rPr lang="en-US" sz="2500" dirty="0"/>
              <a:t> as a 'non-erroneous cognition which is produced by the intercourse of sense-organs with the objects'. Ordinary perception to </a:t>
            </a:r>
            <a:r>
              <a:rPr lang="en-US" sz="2500" dirty="0" err="1"/>
              <a:t>Nyaya</a:t>
            </a:r>
            <a:r>
              <a:rPr lang="en-US" sz="2500" dirty="0"/>
              <a:t> scholars was based on direct experience of reality by eyes, ears, nose, touch and taste.</a:t>
            </a:r>
          </a:p>
          <a:p>
            <a:pPr>
              <a:buSzPct val="100000"/>
              <a:buFont typeface="Wingdings" pitchFamily="2" charset="2"/>
              <a:buChar char="Ø"/>
            </a:pPr>
            <a:r>
              <a:rPr lang="en-US" sz="2500" b="1" dirty="0">
                <a:solidFill>
                  <a:srgbClr val="FF0000"/>
                </a:solidFill>
              </a:rPr>
              <a:t>Extraordinary perception </a:t>
            </a:r>
            <a:r>
              <a:rPr lang="en-US" sz="2500" dirty="0"/>
              <a:t>included: (1) intuition), (2) a form of induction from perceived specifics to a universal), and (3) a form of perception of prior processes and previous states of a 'topic of study' by observing its current state).</a:t>
            </a:r>
            <a:endParaRPr lang="th-TH" sz="2500" dirty="0"/>
          </a:p>
        </p:txBody>
      </p:sp>
    </p:spTree>
    <p:extLst>
      <p:ext uri="{BB962C8B-B14F-4D97-AF65-F5344CB8AC3E}">
        <p14:creationId xmlns:p14="http://schemas.microsoft.com/office/powerpoint/2010/main" val="181557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Perception (2)</a:t>
            </a:r>
            <a:endParaRPr lang="th-TH" sz="3600" b="1" i="1" dirty="0">
              <a:latin typeface="Georgia" pitchFamily="18" charset="0"/>
            </a:endParaRPr>
          </a:p>
        </p:txBody>
      </p:sp>
      <p:sp>
        <p:nvSpPr>
          <p:cNvPr id="3" name="Content Placeholder 2"/>
          <p:cNvSpPr>
            <a:spLocks noGrp="1"/>
          </p:cNvSpPr>
          <p:nvPr>
            <p:ph sz="quarter" idx="1"/>
          </p:nvPr>
        </p:nvSpPr>
        <p:spPr>
          <a:xfrm>
            <a:off x="0" y="1523999"/>
            <a:ext cx="9144000" cy="5334001"/>
          </a:xfrm>
        </p:spPr>
        <p:txBody>
          <a:bodyPr>
            <a:normAutofit lnSpcReduction="10000"/>
          </a:bodyPr>
          <a:lstStyle/>
          <a:p>
            <a:pPr>
              <a:buSzPct val="100000"/>
              <a:buFont typeface="Wingdings" pitchFamily="2" charset="2"/>
              <a:buChar char="q"/>
            </a:pPr>
            <a:r>
              <a:rPr lang="en-US" sz="2400" dirty="0">
                <a:latin typeface="Georgia" pitchFamily="18" charset="0"/>
              </a:rPr>
              <a:t>Indian texts identify four requirements for correct perception:  </a:t>
            </a:r>
          </a:p>
          <a:p>
            <a:pPr marL="457200" indent="-457200">
              <a:buSzPct val="100000"/>
              <a:buFont typeface="+mj-lt"/>
              <a:buAutoNum type="arabicParenR"/>
            </a:pPr>
            <a:r>
              <a:rPr lang="en-US" sz="2400" dirty="0">
                <a:solidFill>
                  <a:srgbClr val="FF0000"/>
                </a:solidFill>
                <a:latin typeface="Georgia" pitchFamily="18" charset="0"/>
              </a:rPr>
              <a:t>Direct experience </a:t>
            </a:r>
            <a:r>
              <a:rPr lang="en-US" sz="2400" dirty="0">
                <a:latin typeface="Georgia" pitchFamily="18" charset="0"/>
              </a:rPr>
              <a:t>by one's sensory organ(s) with the object, (whatever is being studied)</a:t>
            </a:r>
          </a:p>
          <a:p>
            <a:pPr marL="457200" indent="-457200">
              <a:buSzPct val="100000"/>
              <a:buFont typeface="+mj-lt"/>
              <a:buAutoNum type="arabicParenR"/>
            </a:pPr>
            <a:r>
              <a:rPr lang="en-US" sz="2400" dirty="0">
                <a:solidFill>
                  <a:srgbClr val="FF0000"/>
                </a:solidFill>
                <a:latin typeface="Georgia" pitchFamily="18" charset="0"/>
              </a:rPr>
              <a:t>Non-verbal</a:t>
            </a:r>
            <a:r>
              <a:rPr lang="en-US" sz="2400" dirty="0">
                <a:latin typeface="Georgia" pitchFamily="18" charset="0"/>
              </a:rPr>
              <a:t>; correct perception is not through </a:t>
            </a:r>
            <a:r>
              <a:rPr lang="en-US" sz="2400" dirty="0">
                <a:latin typeface="Georgia" pitchFamily="18" charset="0"/>
                <a:hlinkClick r:id="rId2" tooltip="Hearsay"/>
              </a:rPr>
              <a:t>hearsay</a:t>
            </a:r>
            <a:r>
              <a:rPr lang="en-US" sz="2400" dirty="0">
                <a:latin typeface="Georgia" pitchFamily="18" charset="0"/>
              </a:rPr>
              <a:t> where one's sensory organ relies on accepting or rejecting someone else's perception, </a:t>
            </a:r>
          </a:p>
          <a:p>
            <a:pPr marL="457200" indent="-457200">
              <a:buSzPct val="100000"/>
              <a:buFont typeface="+mj-lt"/>
              <a:buAutoNum type="arabicParenR"/>
            </a:pPr>
            <a:r>
              <a:rPr lang="en-US" sz="2400" dirty="0">
                <a:solidFill>
                  <a:srgbClr val="FF0000"/>
                </a:solidFill>
                <a:latin typeface="Georgia" pitchFamily="18" charset="0"/>
              </a:rPr>
              <a:t>Does not wander</a:t>
            </a:r>
            <a:r>
              <a:rPr lang="en-US" sz="2400" dirty="0">
                <a:latin typeface="Georgia" pitchFamily="18" charset="0"/>
              </a:rPr>
              <a:t>; correct perception does not change, nor is it the result of deception because one's sensory organ or means of observation is drifting, defective, or suspect. </a:t>
            </a:r>
          </a:p>
          <a:p>
            <a:pPr marL="457200" indent="-457200">
              <a:buSzPct val="100000"/>
              <a:buFont typeface="+mj-lt"/>
              <a:buAutoNum type="arabicParenR"/>
            </a:pPr>
            <a:r>
              <a:rPr lang="en-US" sz="2400" dirty="0">
                <a:solidFill>
                  <a:srgbClr val="FF0000"/>
                </a:solidFill>
                <a:latin typeface="Georgia" pitchFamily="18" charset="0"/>
              </a:rPr>
              <a:t>Definite</a:t>
            </a:r>
            <a:r>
              <a:rPr lang="en-US" sz="2400" dirty="0">
                <a:latin typeface="Georgia" pitchFamily="18" charset="0"/>
              </a:rPr>
              <a:t>; correct perception excludes judgments of doubt, either because of one's failure to observe all the details, or because one is mixing inference with observation and observing what one wants to observe, or not observing what one does not want to observe.</a:t>
            </a:r>
          </a:p>
          <a:p>
            <a:pPr marL="0" indent="0">
              <a:buNone/>
            </a:pPr>
            <a:endParaRPr lang="th-TH" dirty="0"/>
          </a:p>
        </p:txBody>
      </p:sp>
    </p:spTree>
    <p:extLst>
      <p:ext uri="{BB962C8B-B14F-4D97-AF65-F5344CB8AC3E}">
        <p14:creationId xmlns:p14="http://schemas.microsoft.com/office/powerpoint/2010/main" val="351928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Indeterminate and Determinate Perception</a:t>
            </a:r>
            <a:endParaRPr lang="th-TH" sz="3600" b="1" i="1" dirty="0">
              <a:latin typeface="Georgia" pitchFamily="18" charset="0"/>
            </a:endParaRPr>
          </a:p>
        </p:txBody>
      </p:sp>
      <p:sp>
        <p:nvSpPr>
          <p:cNvPr id="3" name="Content Placeholder 2"/>
          <p:cNvSpPr>
            <a:spLocks noGrp="1"/>
          </p:cNvSpPr>
          <p:nvPr>
            <p:ph sz="quarter" idx="1"/>
          </p:nvPr>
        </p:nvSpPr>
        <p:spPr>
          <a:xfrm>
            <a:off x="0" y="1524001"/>
            <a:ext cx="9144000" cy="5334000"/>
          </a:xfrm>
        </p:spPr>
        <p:txBody>
          <a:bodyPr>
            <a:normAutofit fontScale="85000" lnSpcReduction="20000"/>
          </a:bodyPr>
          <a:lstStyle/>
          <a:p>
            <a:pPr>
              <a:buSzPct val="100000"/>
              <a:buFont typeface="Wingdings" pitchFamily="2" charset="2"/>
              <a:buChar char="Ø"/>
            </a:pPr>
            <a:r>
              <a:rPr lang="en-US" dirty="0" err="1">
                <a:latin typeface="Georgia" pitchFamily="18" charset="0"/>
              </a:rPr>
              <a:t>Nyaya</a:t>
            </a:r>
            <a:r>
              <a:rPr lang="en-US" dirty="0">
                <a:latin typeface="Georgia" pitchFamily="18" charset="0"/>
              </a:rPr>
              <a:t> scholars maintains two modes or stages in perception:</a:t>
            </a:r>
          </a:p>
          <a:p>
            <a:pPr marL="514350" indent="-514350">
              <a:buSzPct val="100000"/>
              <a:buFont typeface="+mj-lt"/>
              <a:buAutoNum type="arabicParenR"/>
            </a:pPr>
            <a:r>
              <a:rPr lang="en-US" b="1" dirty="0">
                <a:solidFill>
                  <a:srgbClr val="FF0000"/>
                </a:solidFill>
                <a:latin typeface="Georgia" pitchFamily="18" charset="0"/>
              </a:rPr>
              <a:t>Indeterminate</a:t>
            </a:r>
            <a:r>
              <a:rPr lang="en-US" dirty="0">
                <a:latin typeface="Georgia" pitchFamily="18" charset="0"/>
              </a:rPr>
              <a:t>, when one just perceives an object without being able to know its features, </a:t>
            </a:r>
          </a:p>
          <a:p>
            <a:pPr marL="514350" indent="-514350">
              <a:buSzPct val="100000"/>
              <a:buFont typeface="+mj-lt"/>
              <a:buAutoNum type="arabicParenR"/>
            </a:pPr>
            <a:r>
              <a:rPr lang="en-US" b="1" dirty="0">
                <a:solidFill>
                  <a:srgbClr val="FF0000"/>
                </a:solidFill>
                <a:latin typeface="Georgia" pitchFamily="18" charset="0"/>
              </a:rPr>
              <a:t>Determinate</a:t>
            </a:r>
            <a:r>
              <a:rPr lang="en-US" dirty="0">
                <a:latin typeface="Georgia" pitchFamily="18" charset="0"/>
              </a:rPr>
              <a:t>, when one is able to clearly know an object.</a:t>
            </a:r>
          </a:p>
          <a:p>
            <a:pPr>
              <a:buFont typeface="Wingdings" pitchFamily="2" charset="2"/>
              <a:buChar char="q"/>
            </a:pPr>
            <a:r>
              <a:rPr lang="en-US" dirty="0">
                <a:latin typeface="Georgia" pitchFamily="18" charset="0"/>
              </a:rPr>
              <a:t>if an object is perceived with its name we have determinate perception but if it is perceived without a name, we have indeterminate perception. </a:t>
            </a:r>
          </a:p>
          <a:p>
            <a:pPr>
              <a:buFont typeface="Wingdings" pitchFamily="2" charset="2"/>
              <a:buChar char="q"/>
            </a:pPr>
            <a:r>
              <a:rPr lang="en-US" dirty="0">
                <a:latin typeface="Georgia" pitchFamily="18" charset="0"/>
              </a:rPr>
              <a:t>Indeterminate perception apprehends substance, qualities and actions and universals as separate and indistinct something and also it does not have any association with name, while determinate perception apprehends all these together with a name. </a:t>
            </a:r>
          </a:p>
          <a:p>
            <a:pPr>
              <a:buFont typeface="Wingdings" pitchFamily="2" charset="2"/>
              <a:buChar char="q"/>
            </a:pPr>
            <a:r>
              <a:rPr lang="en-US" dirty="0">
                <a:latin typeface="Georgia" pitchFamily="18" charset="0"/>
              </a:rPr>
              <a:t>There is yet another stage called </a:t>
            </a:r>
            <a:r>
              <a:rPr lang="en-US" dirty="0" err="1">
                <a:latin typeface="Georgia" pitchFamily="18" charset="0"/>
              </a:rPr>
              <a:t>Pratyabhijñā</a:t>
            </a:r>
            <a:r>
              <a:rPr lang="en-US" dirty="0">
                <a:latin typeface="Georgia" pitchFamily="18" charset="0"/>
              </a:rPr>
              <a:t>, when one is able to re-recognize something on the basis of memory.</a:t>
            </a:r>
            <a:endParaRPr lang="th-TH" dirty="0"/>
          </a:p>
        </p:txBody>
      </p:sp>
    </p:spTree>
    <p:extLst>
      <p:ext uri="{BB962C8B-B14F-4D97-AF65-F5344CB8AC3E}">
        <p14:creationId xmlns:p14="http://schemas.microsoft.com/office/powerpoint/2010/main" val="2888673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Inference</a:t>
            </a:r>
            <a:endParaRPr lang="th-TH" sz="3600" b="1" i="1" dirty="0">
              <a:latin typeface="Georgia" pitchFamily="18" charset="0"/>
            </a:endParaRPr>
          </a:p>
        </p:txBody>
      </p:sp>
      <p:sp>
        <p:nvSpPr>
          <p:cNvPr id="3" name="Content Placeholder 2"/>
          <p:cNvSpPr>
            <a:spLocks noGrp="1"/>
          </p:cNvSpPr>
          <p:nvPr>
            <p:ph sz="quarter" idx="1"/>
          </p:nvPr>
        </p:nvSpPr>
        <p:spPr>
          <a:xfrm>
            <a:off x="0" y="1524001"/>
            <a:ext cx="9144000" cy="5334000"/>
          </a:xfrm>
        </p:spPr>
        <p:txBody>
          <a:bodyPr>
            <a:normAutofit lnSpcReduction="10000"/>
          </a:bodyPr>
          <a:lstStyle/>
          <a:p>
            <a:pPr>
              <a:buFont typeface="Wingdings" pitchFamily="2" charset="2"/>
              <a:buChar char="v"/>
            </a:pPr>
            <a:r>
              <a:rPr lang="en-US" b="1" dirty="0">
                <a:solidFill>
                  <a:srgbClr val="0070C0"/>
                </a:solidFill>
                <a:latin typeface="Georgia" pitchFamily="18" charset="0"/>
              </a:rPr>
              <a:t>Inference</a:t>
            </a:r>
            <a:r>
              <a:rPr lang="en-US" dirty="0">
                <a:latin typeface="Georgia" pitchFamily="18" charset="0"/>
              </a:rPr>
              <a:t> is one of the most important contributions of the </a:t>
            </a:r>
            <a:r>
              <a:rPr lang="en-US" dirty="0" err="1">
                <a:latin typeface="Georgia" pitchFamily="18" charset="0"/>
              </a:rPr>
              <a:t>Nyaya</a:t>
            </a:r>
            <a:r>
              <a:rPr lang="en-US" dirty="0">
                <a:latin typeface="Georgia" pitchFamily="18" charset="0"/>
              </a:rPr>
              <a:t>. </a:t>
            </a:r>
          </a:p>
          <a:p>
            <a:pPr>
              <a:buFont typeface="Wingdings" pitchFamily="2" charset="2"/>
              <a:buChar char="v"/>
            </a:pPr>
            <a:r>
              <a:rPr lang="en-US" dirty="0">
                <a:latin typeface="Georgia" pitchFamily="18" charset="0"/>
              </a:rPr>
              <a:t>Inference can be of two types: </a:t>
            </a:r>
            <a:r>
              <a:rPr lang="en-US" dirty="0">
                <a:solidFill>
                  <a:srgbClr val="FF0000"/>
                </a:solidFill>
                <a:latin typeface="Georgia" pitchFamily="18" charset="0"/>
              </a:rPr>
              <a:t>Inference for oneself</a:t>
            </a:r>
            <a:r>
              <a:rPr lang="en-US" dirty="0">
                <a:latin typeface="Georgia" pitchFamily="18" charset="0"/>
              </a:rPr>
              <a:t> where one does not need any formal procedure, and at the most the last three of their 5 steps, and </a:t>
            </a:r>
            <a:r>
              <a:rPr lang="en-US" dirty="0">
                <a:solidFill>
                  <a:srgbClr val="FF0000"/>
                </a:solidFill>
                <a:latin typeface="Georgia" pitchFamily="18" charset="0"/>
              </a:rPr>
              <a:t>Inference for others </a:t>
            </a:r>
            <a:r>
              <a:rPr lang="en-US" dirty="0">
                <a:latin typeface="Georgia" pitchFamily="18" charset="0"/>
              </a:rPr>
              <a:t>which requires a systematic methodology of 5 steps. </a:t>
            </a:r>
            <a:r>
              <a:rPr lang="en-US" dirty="0">
                <a:solidFill>
                  <a:srgbClr val="00B050"/>
                </a:solidFill>
                <a:latin typeface="Georgia" pitchFamily="18" charset="0"/>
              </a:rPr>
              <a:t>[see next slide] </a:t>
            </a:r>
          </a:p>
          <a:p>
            <a:pPr>
              <a:buFont typeface="Wingdings" pitchFamily="2" charset="2"/>
              <a:buChar char="v"/>
            </a:pPr>
            <a:r>
              <a:rPr lang="en-US" dirty="0">
                <a:latin typeface="Georgia" pitchFamily="18" charset="0"/>
              </a:rPr>
              <a:t>Inference can also be classified into 3 types: </a:t>
            </a:r>
            <a:r>
              <a:rPr lang="en-US" dirty="0">
                <a:solidFill>
                  <a:srgbClr val="FF0000"/>
                </a:solidFill>
                <a:latin typeface="Georgia" pitchFamily="18" charset="0"/>
              </a:rPr>
              <a:t>(1) </a:t>
            </a:r>
            <a:r>
              <a:rPr lang="en-US" dirty="0">
                <a:latin typeface="Georgia" pitchFamily="18" charset="0"/>
              </a:rPr>
              <a:t>inferring an unperceived effect from a perceived cause), </a:t>
            </a:r>
            <a:r>
              <a:rPr lang="en-US" dirty="0">
                <a:solidFill>
                  <a:srgbClr val="FF0000"/>
                </a:solidFill>
                <a:latin typeface="Georgia" pitchFamily="18" charset="0"/>
              </a:rPr>
              <a:t>(2) </a:t>
            </a:r>
            <a:r>
              <a:rPr lang="en-US" dirty="0">
                <a:latin typeface="Georgia" pitchFamily="18" charset="0"/>
              </a:rPr>
              <a:t>inferring an unperceived cause from a perceived effect and </a:t>
            </a:r>
            <a:r>
              <a:rPr lang="en-US" dirty="0">
                <a:solidFill>
                  <a:srgbClr val="FF0000"/>
                </a:solidFill>
                <a:latin typeface="Georgia" pitchFamily="18" charset="0"/>
              </a:rPr>
              <a:t>(3) </a:t>
            </a:r>
            <a:r>
              <a:rPr lang="en-US" dirty="0">
                <a:latin typeface="Georgia" pitchFamily="18" charset="0"/>
              </a:rPr>
              <a:t>when inference is not based on causation but on uniformity of co-existence). </a:t>
            </a:r>
            <a:endParaRPr lang="th-TH" dirty="0"/>
          </a:p>
        </p:txBody>
      </p:sp>
    </p:spTree>
    <p:extLst>
      <p:ext uri="{BB962C8B-B14F-4D97-AF65-F5344CB8AC3E}">
        <p14:creationId xmlns:p14="http://schemas.microsoft.com/office/powerpoint/2010/main" val="145270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Theory of inference (1)</a:t>
            </a:r>
            <a:endParaRPr lang="th-TH" sz="3600" b="1" i="1" dirty="0">
              <a:latin typeface="Georgia" pitchFamily="18" charset="0"/>
            </a:endParaRPr>
          </a:p>
        </p:txBody>
      </p:sp>
      <p:sp>
        <p:nvSpPr>
          <p:cNvPr id="3" name="Content Placeholder 2"/>
          <p:cNvSpPr>
            <a:spLocks noGrp="1"/>
          </p:cNvSpPr>
          <p:nvPr>
            <p:ph sz="quarter" idx="1"/>
          </p:nvPr>
        </p:nvSpPr>
        <p:spPr>
          <a:xfrm>
            <a:off x="0" y="1524001"/>
            <a:ext cx="9144000" cy="5333999"/>
          </a:xfrm>
        </p:spPr>
        <p:txBody>
          <a:bodyPr>
            <a:normAutofit fontScale="92500" lnSpcReduction="10000"/>
          </a:bodyPr>
          <a:lstStyle/>
          <a:p>
            <a:pPr>
              <a:buFont typeface="Wingdings" pitchFamily="2" charset="2"/>
              <a:buChar char="q"/>
            </a:pPr>
            <a:r>
              <a:rPr lang="en-US" dirty="0">
                <a:latin typeface="Georgia" pitchFamily="18" charset="0"/>
              </a:rPr>
              <a:t>The methodology of inference involves a combination of induction and deduction by moving from particular to particular via generality. It has five steps, as in the example shown:</a:t>
            </a:r>
          </a:p>
          <a:p>
            <a:pPr marL="571500" indent="-571500">
              <a:buSzPct val="100000"/>
              <a:buFont typeface="+mj-lt"/>
              <a:buAutoNum type="arabicPeriod"/>
            </a:pPr>
            <a:r>
              <a:rPr lang="en-US" dirty="0">
                <a:latin typeface="Georgia" pitchFamily="18" charset="0"/>
              </a:rPr>
              <a:t>There is fire on the hill (called </a:t>
            </a:r>
            <a:r>
              <a:rPr lang="en-US" dirty="0" err="1">
                <a:solidFill>
                  <a:srgbClr val="FF0000"/>
                </a:solidFill>
                <a:latin typeface="Georgia" pitchFamily="18" charset="0"/>
              </a:rPr>
              <a:t>Pratijñā</a:t>
            </a:r>
            <a:r>
              <a:rPr lang="en-US" dirty="0">
                <a:latin typeface="Georgia" pitchFamily="18" charset="0"/>
              </a:rPr>
              <a:t>, required to be proved) Because there is smoke there (called </a:t>
            </a:r>
            <a:r>
              <a:rPr lang="en-US" dirty="0" err="1">
                <a:solidFill>
                  <a:srgbClr val="FF0000"/>
                </a:solidFill>
                <a:latin typeface="Georgia" pitchFamily="18" charset="0"/>
              </a:rPr>
              <a:t>Hetu</a:t>
            </a:r>
            <a:r>
              <a:rPr lang="en-US" dirty="0">
                <a:latin typeface="Georgia" pitchFamily="18" charset="0"/>
              </a:rPr>
              <a:t>, reason)</a:t>
            </a:r>
          </a:p>
          <a:p>
            <a:pPr marL="571500" indent="-571500">
              <a:buSzPct val="100000"/>
              <a:buFont typeface="+mj-lt"/>
              <a:buAutoNum type="arabicPeriod"/>
            </a:pPr>
            <a:r>
              <a:rPr lang="en-US" dirty="0">
                <a:latin typeface="Georgia" pitchFamily="18" charset="0"/>
              </a:rPr>
              <a:t>Wherever there is smoke, there is fire, e.g. in a kitchen (called </a:t>
            </a:r>
            <a:r>
              <a:rPr lang="en-US" dirty="0" err="1">
                <a:solidFill>
                  <a:srgbClr val="FF0000"/>
                </a:solidFill>
                <a:latin typeface="Georgia" pitchFamily="18" charset="0"/>
              </a:rPr>
              <a:t>Udāhārana</a:t>
            </a:r>
            <a:r>
              <a:rPr lang="en-US" dirty="0">
                <a:latin typeface="Georgia" pitchFamily="18" charset="0"/>
              </a:rPr>
              <a:t>)</a:t>
            </a:r>
          </a:p>
          <a:p>
            <a:pPr marL="571500" indent="-571500">
              <a:buSzPct val="100000"/>
              <a:buFont typeface="+mj-lt"/>
              <a:buAutoNum type="arabicPeriod"/>
            </a:pPr>
            <a:r>
              <a:rPr lang="en-US" dirty="0">
                <a:latin typeface="Georgia" pitchFamily="18" charset="0"/>
              </a:rPr>
              <a:t>The hill has smoke that is pervaded by fire (called </a:t>
            </a:r>
            <a:r>
              <a:rPr lang="en-US" dirty="0" err="1">
                <a:solidFill>
                  <a:srgbClr val="FF0000"/>
                </a:solidFill>
                <a:latin typeface="Georgia" pitchFamily="18" charset="0"/>
              </a:rPr>
              <a:t>Upanaya</a:t>
            </a:r>
            <a:r>
              <a:rPr lang="en-US" dirty="0">
                <a:latin typeface="Georgia" pitchFamily="18" charset="0"/>
              </a:rPr>
              <a:t>, reaffirmation or application)</a:t>
            </a:r>
          </a:p>
          <a:p>
            <a:pPr marL="571500" indent="-571500">
              <a:buSzPct val="100000"/>
              <a:buFont typeface="+mj-lt"/>
              <a:buAutoNum type="arabicPeriod"/>
            </a:pPr>
            <a:r>
              <a:rPr lang="en-US" dirty="0">
                <a:latin typeface="Georgia" pitchFamily="18" charset="0"/>
              </a:rPr>
              <a:t>Therefore there is fire on the hill (called </a:t>
            </a:r>
            <a:r>
              <a:rPr lang="en-US" dirty="0" err="1">
                <a:solidFill>
                  <a:srgbClr val="FF0000"/>
                </a:solidFill>
                <a:latin typeface="Georgia" pitchFamily="18" charset="0"/>
              </a:rPr>
              <a:t>Nigamana</a:t>
            </a:r>
            <a:r>
              <a:rPr lang="en-US" dirty="0">
                <a:latin typeface="Georgia" pitchFamily="18" charset="0"/>
              </a:rPr>
              <a:t>, conclusion)</a:t>
            </a:r>
            <a:endParaRPr lang="th-TH" dirty="0"/>
          </a:p>
        </p:txBody>
      </p:sp>
    </p:spTree>
    <p:extLst>
      <p:ext uri="{BB962C8B-B14F-4D97-AF65-F5344CB8AC3E}">
        <p14:creationId xmlns:p14="http://schemas.microsoft.com/office/powerpoint/2010/main" val="221208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Theory of inference (2)</a:t>
            </a:r>
            <a:endParaRPr lang="th-TH" sz="3600" b="1" i="1" dirty="0">
              <a:latin typeface="Georgia" pitchFamily="18" charset="0"/>
            </a:endParaRPr>
          </a:p>
        </p:txBody>
      </p:sp>
      <p:sp>
        <p:nvSpPr>
          <p:cNvPr id="3" name="Content Placeholder 2"/>
          <p:cNvSpPr>
            <a:spLocks noGrp="1"/>
          </p:cNvSpPr>
          <p:nvPr>
            <p:ph sz="quarter" idx="1"/>
          </p:nvPr>
        </p:nvSpPr>
        <p:spPr>
          <a:xfrm>
            <a:off x="0" y="1524001"/>
            <a:ext cx="9144000" cy="5333999"/>
          </a:xfrm>
        </p:spPr>
        <p:txBody>
          <a:bodyPr>
            <a:normAutofit fontScale="92500" lnSpcReduction="10000"/>
          </a:bodyPr>
          <a:lstStyle/>
          <a:p>
            <a:pPr>
              <a:buSzPct val="100000"/>
              <a:buFont typeface="Wingdings" pitchFamily="2" charset="2"/>
              <a:buChar char="q"/>
            </a:pPr>
            <a:r>
              <a:rPr lang="en-US" dirty="0">
                <a:latin typeface="Georgia" pitchFamily="18" charset="0"/>
              </a:rPr>
              <a:t>In </a:t>
            </a:r>
            <a:r>
              <a:rPr lang="en-US" dirty="0" err="1">
                <a:latin typeface="Georgia" pitchFamily="18" charset="0"/>
              </a:rPr>
              <a:t>Nyāya</a:t>
            </a:r>
            <a:r>
              <a:rPr lang="en-US" dirty="0">
                <a:latin typeface="Georgia" pitchFamily="18" charset="0"/>
              </a:rPr>
              <a:t> terminology for this example: </a:t>
            </a:r>
          </a:p>
          <a:p>
            <a:pPr>
              <a:buSzPct val="100000"/>
              <a:buFont typeface="Wingdings" pitchFamily="2" charset="2"/>
              <a:buChar char="ü"/>
            </a:pPr>
            <a:r>
              <a:rPr lang="en-US" dirty="0">
                <a:latin typeface="Georgia" pitchFamily="18" charset="0"/>
              </a:rPr>
              <a:t>the hill=minor term</a:t>
            </a:r>
          </a:p>
          <a:p>
            <a:pPr>
              <a:buSzPct val="100000"/>
              <a:buFont typeface="Wingdings" pitchFamily="2" charset="2"/>
              <a:buChar char="ü"/>
            </a:pPr>
            <a:r>
              <a:rPr lang="en-US" dirty="0">
                <a:latin typeface="Georgia" pitchFamily="18" charset="0"/>
              </a:rPr>
              <a:t>the fire=major term</a:t>
            </a:r>
          </a:p>
          <a:p>
            <a:pPr>
              <a:buSzPct val="100000"/>
              <a:buFont typeface="Wingdings" pitchFamily="2" charset="2"/>
              <a:buChar char="ü"/>
            </a:pPr>
            <a:r>
              <a:rPr lang="en-US" dirty="0">
                <a:latin typeface="Georgia" pitchFamily="18" charset="0"/>
              </a:rPr>
              <a:t>the smoke=</a:t>
            </a:r>
            <a:r>
              <a:rPr lang="en-US" dirty="0" err="1">
                <a:latin typeface="Georgia" pitchFamily="18" charset="0"/>
              </a:rPr>
              <a:t>hetu</a:t>
            </a:r>
            <a:r>
              <a:rPr lang="en-US" dirty="0">
                <a:latin typeface="Georgia" pitchFamily="18" charset="0"/>
              </a:rPr>
              <a:t> (reason) </a:t>
            </a:r>
          </a:p>
          <a:p>
            <a:pPr>
              <a:buSzPct val="100000"/>
              <a:buFont typeface="Wingdings" pitchFamily="2" charset="2"/>
              <a:buChar char="ü"/>
            </a:pPr>
            <a:r>
              <a:rPr lang="en-US" dirty="0">
                <a:latin typeface="Georgia" pitchFamily="18" charset="0"/>
              </a:rPr>
              <a:t>the relationship between the smoke and the fire=middle term</a:t>
            </a:r>
          </a:p>
          <a:p>
            <a:pPr>
              <a:buSzPct val="100000"/>
              <a:buFont typeface="Wingdings" pitchFamily="2" charset="2"/>
              <a:buChar char="q"/>
            </a:pPr>
            <a:r>
              <a:rPr lang="en-US" dirty="0">
                <a:latin typeface="Georgia" pitchFamily="18" charset="0"/>
              </a:rPr>
              <a:t> </a:t>
            </a:r>
            <a:r>
              <a:rPr lang="en-US" dirty="0" err="1">
                <a:latin typeface="Georgia" pitchFamily="18" charset="0"/>
              </a:rPr>
              <a:t>Hetu</a:t>
            </a:r>
            <a:r>
              <a:rPr lang="en-US" dirty="0">
                <a:latin typeface="Georgia" pitchFamily="18" charset="0"/>
              </a:rPr>
              <a:t> (reason) has five characteristics: </a:t>
            </a:r>
            <a:r>
              <a:rPr lang="en-US" dirty="0">
                <a:solidFill>
                  <a:srgbClr val="FF0000"/>
                </a:solidFill>
                <a:latin typeface="Georgia" pitchFamily="18" charset="0"/>
              </a:rPr>
              <a:t>(1) </a:t>
            </a:r>
            <a:r>
              <a:rPr lang="en-US" dirty="0">
                <a:latin typeface="Georgia" pitchFamily="18" charset="0"/>
              </a:rPr>
              <a:t>It must be present in the minor term </a:t>
            </a:r>
            <a:r>
              <a:rPr lang="en-US" dirty="0">
                <a:solidFill>
                  <a:srgbClr val="FF0000"/>
                </a:solidFill>
                <a:latin typeface="Georgia" pitchFamily="18" charset="0"/>
              </a:rPr>
              <a:t>(2) </a:t>
            </a:r>
            <a:r>
              <a:rPr lang="en-US" dirty="0">
                <a:latin typeface="Georgia" pitchFamily="18" charset="0"/>
              </a:rPr>
              <a:t>It must be present in all positive instances, </a:t>
            </a:r>
            <a:r>
              <a:rPr lang="en-US" dirty="0">
                <a:solidFill>
                  <a:srgbClr val="FF0000"/>
                </a:solidFill>
                <a:latin typeface="Georgia" pitchFamily="18" charset="0"/>
              </a:rPr>
              <a:t>(3) </a:t>
            </a:r>
            <a:r>
              <a:rPr lang="en-US" dirty="0">
                <a:latin typeface="Georgia" pitchFamily="18" charset="0"/>
              </a:rPr>
              <a:t>It must be absent in all negative instances,</a:t>
            </a:r>
            <a:r>
              <a:rPr lang="en-US" dirty="0">
                <a:solidFill>
                  <a:srgbClr val="FF0000"/>
                </a:solidFill>
                <a:latin typeface="Georgia" pitchFamily="18" charset="0"/>
              </a:rPr>
              <a:t> (4) </a:t>
            </a:r>
            <a:r>
              <a:rPr lang="en-US" dirty="0">
                <a:latin typeface="Georgia" pitchFamily="18" charset="0"/>
              </a:rPr>
              <a:t>It must not incompatible with the minor term </a:t>
            </a:r>
            <a:r>
              <a:rPr lang="en-US" dirty="0">
                <a:solidFill>
                  <a:srgbClr val="FF0000"/>
                </a:solidFill>
                <a:latin typeface="Georgia" pitchFamily="18" charset="0"/>
              </a:rPr>
              <a:t>(5) </a:t>
            </a:r>
            <a:r>
              <a:rPr lang="en-US" dirty="0">
                <a:latin typeface="Georgia" pitchFamily="18" charset="0"/>
              </a:rPr>
              <a:t>All other contradictions by other means of knowledge should be absent. </a:t>
            </a:r>
            <a:endParaRPr lang="th-TH" dirty="0"/>
          </a:p>
        </p:txBody>
      </p:sp>
    </p:spTree>
    <p:extLst>
      <p:ext uri="{BB962C8B-B14F-4D97-AF65-F5344CB8AC3E}">
        <p14:creationId xmlns:p14="http://schemas.microsoft.com/office/powerpoint/2010/main" val="261865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The Origin of fallacies (1)</a:t>
            </a:r>
            <a:endParaRPr lang="th-TH" sz="3600" b="1" i="1" dirty="0">
              <a:latin typeface="Georgia" pitchFamily="18" charset="0"/>
            </a:endParaRPr>
          </a:p>
        </p:txBody>
      </p:sp>
      <p:sp>
        <p:nvSpPr>
          <p:cNvPr id="3" name="Content Placeholder 2"/>
          <p:cNvSpPr>
            <a:spLocks noGrp="1"/>
          </p:cNvSpPr>
          <p:nvPr>
            <p:ph sz="quarter" idx="1"/>
          </p:nvPr>
        </p:nvSpPr>
        <p:spPr>
          <a:xfrm>
            <a:off x="0" y="1524001"/>
            <a:ext cx="9144000" cy="5562600"/>
          </a:xfrm>
        </p:spPr>
        <p:txBody>
          <a:bodyPr>
            <a:noAutofit/>
          </a:bodyPr>
          <a:lstStyle/>
          <a:p>
            <a:pPr marL="0" indent="0">
              <a:buNone/>
            </a:pPr>
            <a:r>
              <a:rPr lang="en-US" sz="2000" b="1" dirty="0">
                <a:solidFill>
                  <a:srgbClr val="FF0000"/>
                </a:solidFill>
                <a:latin typeface="Georgia" pitchFamily="18" charset="0"/>
              </a:rPr>
              <a:t>1) </a:t>
            </a:r>
            <a:r>
              <a:rPr lang="en-US" sz="2000" b="1" dirty="0" err="1">
                <a:solidFill>
                  <a:srgbClr val="FF0000"/>
                </a:solidFill>
                <a:latin typeface="Georgia" pitchFamily="18" charset="0"/>
              </a:rPr>
              <a:t>Asiddha</a:t>
            </a:r>
            <a:r>
              <a:rPr lang="en-US" sz="2000" b="1" dirty="0">
                <a:solidFill>
                  <a:srgbClr val="FF0000"/>
                </a:solidFill>
                <a:latin typeface="Georgia" pitchFamily="18" charset="0"/>
              </a:rPr>
              <a:t>: </a:t>
            </a:r>
            <a:r>
              <a:rPr lang="en-US" sz="2000" dirty="0">
                <a:latin typeface="Georgia" pitchFamily="18" charset="0"/>
              </a:rPr>
              <a:t>It is the unproved </a:t>
            </a:r>
            <a:r>
              <a:rPr lang="en-US" sz="2000" dirty="0" err="1">
                <a:latin typeface="Georgia" pitchFamily="18" charset="0"/>
              </a:rPr>
              <a:t>hetu</a:t>
            </a:r>
            <a:r>
              <a:rPr lang="en-US" sz="2000" dirty="0">
                <a:latin typeface="Georgia" pitchFamily="18" charset="0"/>
              </a:rPr>
              <a:t> (reason) that results in this fallacy. </a:t>
            </a:r>
          </a:p>
          <a:p>
            <a:r>
              <a:rPr lang="en-US" sz="2000" dirty="0">
                <a:latin typeface="Georgia" pitchFamily="18" charset="0"/>
              </a:rPr>
              <a:t>If </a:t>
            </a:r>
            <a:r>
              <a:rPr lang="en-US" sz="2000" dirty="0" err="1">
                <a:latin typeface="Georgia" pitchFamily="18" charset="0"/>
              </a:rPr>
              <a:t>Paksha</a:t>
            </a:r>
            <a:r>
              <a:rPr lang="en-US" sz="2000" dirty="0">
                <a:latin typeface="Georgia" pitchFamily="18" charset="0"/>
              </a:rPr>
              <a:t> [minor term] itself is unreal, then there cannot be locus of the </a:t>
            </a:r>
            <a:r>
              <a:rPr lang="en-US" sz="2000" dirty="0" err="1">
                <a:latin typeface="Georgia" pitchFamily="18" charset="0"/>
              </a:rPr>
              <a:t>hetu</a:t>
            </a:r>
            <a:r>
              <a:rPr lang="en-US" sz="2000" dirty="0">
                <a:latin typeface="Georgia" pitchFamily="18" charset="0"/>
              </a:rPr>
              <a:t>. e.g. The sky-lotus is fragrant, because it is a lotus like any other lotus.</a:t>
            </a:r>
          </a:p>
          <a:p>
            <a:r>
              <a:rPr lang="en-US" sz="2000" dirty="0" err="1">
                <a:latin typeface="Georgia" pitchFamily="18" charset="0"/>
              </a:rPr>
              <a:t>Hetu</a:t>
            </a:r>
            <a:r>
              <a:rPr lang="en-US" sz="2000" dirty="0">
                <a:latin typeface="Georgia" pitchFamily="18" charset="0"/>
              </a:rPr>
              <a:t> cannot exist in minor term at all. E.g. Sound is a quality, because it is visible.</a:t>
            </a:r>
          </a:p>
          <a:p>
            <a:r>
              <a:rPr lang="en-US" sz="2000" dirty="0">
                <a:latin typeface="Georgia" pitchFamily="18" charset="0"/>
              </a:rPr>
              <a:t>Conditional </a:t>
            </a:r>
            <a:r>
              <a:rPr lang="en-US" sz="2000" dirty="0" err="1">
                <a:latin typeface="Georgia" pitchFamily="18" charset="0"/>
              </a:rPr>
              <a:t>hetu</a:t>
            </a:r>
            <a:r>
              <a:rPr lang="en-US" sz="2000" dirty="0">
                <a:latin typeface="Georgia" pitchFamily="18" charset="0"/>
              </a:rPr>
              <a:t>. `Wherever there is fire, there is smoke'. The presence of smoke is due to wet fuel.</a:t>
            </a:r>
          </a:p>
          <a:p>
            <a:pPr marL="0" indent="0">
              <a:buNone/>
            </a:pPr>
            <a:r>
              <a:rPr lang="en-US" sz="2000" b="1" dirty="0">
                <a:solidFill>
                  <a:srgbClr val="FF0000"/>
                </a:solidFill>
                <a:latin typeface="Georgia" pitchFamily="18" charset="0"/>
              </a:rPr>
              <a:t>2) </a:t>
            </a:r>
            <a:r>
              <a:rPr lang="en-US" sz="2000" b="1" dirty="0" err="1">
                <a:solidFill>
                  <a:srgbClr val="FF0000"/>
                </a:solidFill>
                <a:latin typeface="Georgia" pitchFamily="18" charset="0"/>
              </a:rPr>
              <a:t>Savyabhichara</a:t>
            </a:r>
            <a:r>
              <a:rPr lang="en-US" sz="2000" b="1" dirty="0">
                <a:solidFill>
                  <a:srgbClr val="FF0000"/>
                </a:solidFill>
                <a:latin typeface="Georgia" pitchFamily="18" charset="0"/>
              </a:rPr>
              <a:t>: </a:t>
            </a:r>
            <a:r>
              <a:rPr lang="en-US" sz="2000" dirty="0">
                <a:latin typeface="Georgia" pitchFamily="18" charset="0"/>
              </a:rPr>
              <a:t>This is the fallacy of irregular </a:t>
            </a:r>
            <a:r>
              <a:rPr lang="en-US" sz="2000" dirty="0" err="1">
                <a:latin typeface="Georgia" pitchFamily="18" charset="0"/>
              </a:rPr>
              <a:t>hetu</a:t>
            </a:r>
            <a:r>
              <a:rPr lang="en-US" sz="2000" dirty="0">
                <a:latin typeface="Georgia" pitchFamily="18" charset="0"/>
              </a:rPr>
              <a:t>.</a:t>
            </a:r>
          </a:p>
          <a:p>
            <a:r>
              <a:rPr lang="en-US" sz="2000" dirty="0">
                <a:latin typeface="Georgia" pitchFamily="18" charset="0"/>
              </a:rPr>
              <a:t> The </a:t>
            </a:r>
            <a:r>
              <a:rPr lang="en-US" sz="2000" dirty="0" err="1">
                <a:latin typeface="Georgia" pitchFamily="18" charset="0"/>
              </a:rPr>
              <a:t>hetu</a:t>
            </a:r>
            <a:r>
              <a:rPr lang="en-US" sz="2000" dirty="0">
                <a:latin typeface="Georgia" pitchFamily="18" charset="0"/>
              </a:rPr>
              <a:t> is too wide. It is present in both </a:t>
            </a:r>
            <a:r>
              <a:rPr lang="en-US" sz="2000" dirty="0" err="1">
                <a:latin typeface="Georgia" pitchFamily="18" charset="0"/>
              </a:rPr>
              <a:t>sapaksa</a:t>
            </a:r>
            <a:r>
              <a:rPr lang="en-US" sz="2000" dirty="0">
                <a:latin typeface="Georgia" pitchFamily="18" charset="0"/>
              </a:rPr>
              <a:t> and </a:t>
            </a:r>
            <a:r>
              <a:rPr lang="en-US" sz="2000" dirty="0" err="1">
                <a:latin typeface="Georgia" pitchFamily="18" charset="0"/>
              </a:rPr>
              <a:t>vipaksa</a:t>
            </a:r>
            <a:r>
              <a:rPr lang="en-US" sz="2000" dirty="0">
                <a:latin typeface="Georgia" pitchFamily="18" charset="0"/>
              </a:rPr>
              <a:t> (</a:t>
            </a:r>
            <a:r>
              <a:rPr lang="en-US" sz="2000" dirty="0" err="1">
                <a:latin typeface="Georgia" pitchFamily="18" charset="0"/>
              </a:rPr>
              <a:t>aspaksa</a:t>
            </a:r>
            <a:r>
              <a:rPr lang="en-US" sz="2000" dirty="0">
                <a:latin typeface="Georgia" pitchFamily="18" charset="0"/>
              </a:rPr>
              <a:t>) [similar and dissimilar to </a:t>
            </a:r>
            <a:r>
              <a:rPr lang="en-US" sz="2000" dirty="0" err="1">
                <a:latin typeface="Georgia" pitchFamily="18" charset="0"/>
              </a:rPr>
              <a:t>paksa</a:t>
            </a:r>
            <a:r>
              <a:rPr lang="en-US" sz="2000" dirty="0">
                <a:latin typeface="Georgia" pitchFamily="18" charset="0"/>
              </a:rPr>
              <a:t>]. `The hill has fire because it is knowable'.</a:t>
            </a:r>
          </a:p>
          <a:p>
            <a:r>
              <a:rPr lang="en-US" sz="2000" dirty="0">
                <a:latin typeface="Georgia" pitchFamily="18" charset="0"/>
              </a:rPr>
              <a:t>The </a:t>
            </a:r>
            <a:r>
              <a:rPr lang="en-US" sz="2000" dirty="0" err="1">
                <a:latin typeface="Georgia" pitchFamily="18" charset="0"/>
              </a:rPr>
              <a:t>hetu</a:t>
            </a:r>
            <a:r>
              <a:rPr lang="en-US" sz="2000" dirty="0">
                <a:latin typeface="Georgia" pitchFamily="18" charset="0"/>
              </a:rPr>
              <a:t> is too narrow. It is only present in the minor term, it is not present in the </a:t>
            </a:r>
            <a:r>
              <a:rPr lang="en-US" sz="2000" dirty="0" err="1">
                <a:latin typeface="Georgia" pitchFamily="18" charset="0"/>
              </a:rPr>
              <a:t>Sapaksa</a:t>
            </a:r>
            <a:r>
              <a:rPr lang="en-US" sz="2000" dirty="0">
                <a:latin typeface="Georgia" pitchFamily="18" charset="0"/>
              </a:rPr>
              <a:t> and in the </a:t>
            </a:r>
            <a:r>
              <a:rPr lang="en-US" sz="2000" dirty="0" err="1">
                <a:latin typeface="Georgia" pitchFamily="18" charset="0"/>
              </a:rPr>
              <a:t>Vipaksha</a:t>
            </a:r>
            <a:r>
              <a:rPr lang="en-US" sz="2000" dirty="0">
                <a:latin typeface="Georgia" pitchFamily="18" charset="0"/>
              </a:rPr>
              <a:t>. `Sound is eternal because it is audible'.</a:t>
            </a:r>
          </a:p>
          <a:p>
            <a:r>
              <a:rPr lang="en-US" sz="2000" dirty="0">
                <a:latin typeface="Georgia" pitchFamily="18" charset="0"/>
              </a:rPr>
              <a:t>Here the </a:t>
            </a:r>
            <a:r>
              <a:rPr lang="en-US" sz="2000" dirty="0" err="1">
                <a:latin typeface="Georgia" pitchFamily="18" charset="0"/>
              </a:rPr>
              <a:t>hetu</a:t>
            </a:r>
            <a:r>
              <a:rPr lang="en-US" sz="2000" dirty="0">
                <a:latin typeface="Georgia" pitchFamily="18" charset="0"/>
              </a:rPr>
              <a:t> is non-exclusive. The </a:t>
            </a:r>
            <a:r>
              <a:rPr lang="en-US" sz="2000" dirty="0" err="1">
                <a:latin typeface="Georgia" pitchFamily="18" charset="0"/>
              </a:rPr>
              <a:t>hetu</a:t>
            </a:r>
            <a:r>
              <a:rPr lang="en-US" sz="2000" dirty="0">
                <a:latin typeface="Georgia" pitchFamily="18" charset="0"/>
              </a:rPr>
              <a:t> is all-inclusive and leaves nothing by way of </a:t>
            </a:r>
            <a:r>
              <a:rPr lang="en-US" sz="2000" dirty="0" err="1">
                <a:latin typeface="Georgia" pitchFamily="18" charset="0"/>
              </a:rPr>
              <a:t>sapaksha</a:t>
            </a:r>
            <a:r>
              <a:rPr lang="en-US" sz="2000" dirty="0">
                <a:latin typeface="Georgia" pitchFamily="18" charset="0"/>
              </a:rPr>
              <a:t> or </a:t>
            </a:r>
            <a:r>
              <a:rPr lang="en-US" sz="2000" dirty="0" err="1">
                <a:latin typeface="Georgia" pitchFamily="18" charset="0"/>
              </a:rPr>
              <a:t>vipaksha</a:t>
            </a:r>
            <a:r>
              <a:rPr lang="en-US" sz="2000" dirty="0">
                <a:latin typeface="Georgia" pitchFamily="18" charset="0"/>
              </a:rPr>
              <a:t>. e.g. 'All things are non-eternal, because they are knowable'.</a:t>
            </a:r>
            <a:endParaRPr lang="th-TH" sz="2000" dirty="0">
              <a:latin typeface="Georgia" pitchFamily="18" charset="0"/>
            </a:endParaRPr>
          </a:p>
        </p:txBody>
      </p:sp>
    </p:spTree>
    <p:extLst>
      <p:ext uri="{BB962C8B-B14F-4D97-AF65-F5344CB8AC3E}">
        <p14:creationId xmlns:p14="http://schemas.microsoft.com/office/powerpoint/2010/main" val="2348757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The Origin of fallacies (2)</a:t>
            </a:r>
            <a:endParaRPr lang="th-TH" sz="3600" b="1" i="1" dirty="0">
              <a:latin typeface="Georgia" pitchFamily="18" charset="0"/>
            </a:endParaRPr>
          </a:p>
        </p:txBody>
      </p:sp>
      <p:sp>
        <p:nvSpPr>
          <p:cNvPr id="3" name="Content Placeholder 2"/>
          <p:cNvSpPr>
            <a:spLocks noGrp="1"/>
          </p:cNvSpPr>
          <p:nvPr>
            <p:ph sz="quarter" idx="1"/>
          </p:nvPr>
        </p:nvSpPr>
        <p:spPr>
          <a:xfrm>
            <a:off x="0" y="1524001"/>
            <a:ext cx="9144000" cy="5562600"/>
          </a:xfrm>
        </p:spPr>
        <p:txBody>
          <a:bodyPr>
            <a:noAutofit/>
          </a:bodyPr>
          <a:lstStyle/>
          <a:p>
            <a:pPr marL="0" indent="0">
              <a:buNone/>
            </a:pPr>
            <a:r>
              <a:rPr lang="en-US" sz="2800" b="1" dirty="0">
                <a:solidFill>
                  <a:srgbClr val="FF0000"/>
                </a:solidFill>
                <a:latin typeface="Georgia" pitchFamily="18" charset="0"/>
              </a:rPr>
              <a:t>3) </a:t>
            </a:r>
            <a:r>
              <a:rPr lang="en-US" sz="2800" b="1" dirty="0" err="1">
                <a:solidFill>
                  <a:srgbClr val="FF0000"/>
                </a:solidFill>
                <a:latin typeface="Georgia" pitchFamily="18" charset="0"/>
              </a:rPr>
              <a:t>Satpratipaksa</a:t>
            </a:r>
            <a:r>
              <a:rPr lang="en-US" sz="2800" b="1" dirty="0">
                <a:solidFill>
                  <a:srgbClr val="FF0000"/>
                </a:solidFill>
                <a:latin typeface="Georgia" pitchFamily="18" charset="0"/>
              </a:rPr>
              <a:t>: </a:t>
            </a:r>
            <a:r>
              <a:rPr lang="en-US" sz="2800" dirty="0">
                <a:latin typeface="Georgia" pitchFamily="18" charset="0"/>
              </a:rPr>
              <a:t>Here the </a:t>
            </a:r>
            <a:r>
              <a:rPr lang="en-US" sz="2800" dirty="0" err="1">
                <a:latin typeface="Georgia" pitchFamily="18" charset="0"/>
              </a:rPr>
              <a:t>hetu</a:t>
            </a:r>
            <a:r>
              <a:rPr lang="en-US" sz="2800" dirty="0">
                <a:latin typeface="Georgia" pitchFamily="18" charset="0"/>
              </a:rPr>
              <a:t> is contradicted by another </a:t>
            </a:r>
            <a:r>
              <a:rPr lang="en-US" sz="2800" dirty="0" err="1">
                <a:latin typeface="Georgia" pitchFamily="18" charset="0"/>
              </a:rPr>
              <a:t>hetu</a:t>
            </a:r>
            <a:r>
              <a:rPr lang="en-US" sz="2800" dirty="0">
                <a:latin typeface="Georgia" pitchFamily="18" charset="0"/>
              </a:rPr>
              <a:t>. If both have equal force, then nothing follows. 'Sound is eternal, because it is audible', and 'Sound is non-eternal, because it is produced'. Here 'audible' is counterbalanced by 'produced' and both are of equal force.</a:t>
            </a:r>
          </a:p>
          <a:p>
            <a:pPr marL="0" indent="0">
              <a:buNone/>
            </a:pPr>
            <a:r>
              <a:rPr lang="en-US" sz="2800" b="1" dirty="0">
                <a:solidFill>
                  <a:srgbClr val="FF0000"/>
                </a:solidFill>
                <a:latin typeface="Georgia" pitchFamily="18" charset="0"/>
              </a:rPr>
              <a:t>4) </a:t>
            </a:r>
            <a:r>
              <a:rPr lang="en-US" sz="2800" b="1" dirty="0" err="1">
                <a:solidFill>
                  <a:srgbClr val="FF0000"/>
                </a:solidFill>
                <a:latin typeface="Georgia" pitchFamily="18" charset="0"/>
              </a:rPr>
              <a:t>Badhita</a:t>
            </a:r>
            <a:r>
              <a:rPr lang="en-US" sz="2800" b="1" dirty="0">
                <a:solidFill>
                  <a:srgbClr val="FF0000"/>
                </a:solidFill>
                <a:latin typeface="Georgia" pitchFamily="18" charset="0"/>
              </a:rPr>
              <a:t>: </a:t>
            </a:r>
            <a:r>
              <a:rPr lang="en-US" sz="2800" dirty="0">
                <a:latin typeface="Georgia" pitchFamily="18" charset="0"/>
              </a:rPr>
              <a:t>When another proof (as by perception) definitely contradicts and disproves the middle term (</a:t>
            </a:r>
            <a:r>
              <a:rPr lang="en-US" sz="2800" dirty="0" err="1">
                <a:latin typeface="Georgia" pitchFamily="18" charset="0"/>
              </a:rPr>
              <a:t>hetu</a:t>
            </a:r>
            <a:r>
              <a:rPr lang="en-US" sz="2800" dirty="0">
                <a:latin typeface="Georgia" pitchFamily="18" charset="0"/>
              </a:rPr>
              <a:t>). 'Fire is cold because it is a substance'.</a:t>
            </a:r>
          </a:p>
          <a:p>
            <a:pPr marL="0" indent="0">
              <a:buNone/>
            </a:pPr>
            <a:r>
              <a:rPr lang="en-US" sz="2800" b="1" dirty="0">
                <a:solidFill>
                  <a:srgbClr val="FF0000"/>
                </a:solidFill>
                <a:latin typeface="Georgia" pitchFamily="18" charset="0"/>
              </a:rPr>
              <a:t>5) </a:t>
            </a:r>
            <a:r>
              <a:rPr lang="en-US" sz="2800" b="1" dirty="0" err="1">
                <a:solidFill>
                  <a:srgbClr val="FF0000"/>
                </a:solidFill>
                <a:latin typeface="Georgia" pitchFamily="18" charset="0"/>
              </a:rPr>
              <a:t>Viruddha</a:t>
            </a:r>
            <a:r>
              <a:rPr lang="en-US" sz="2800" b="1" dirty="0">
                <a:solidFill>
                  <a:srgbClr val="FF0000"/>
                </a:solidFill>
                <a:latin typeface="Georgia" pitchFamily="18" charset="0"/>
              </a:rPr>
              <a:t>: </a:t>
            </a:r>
            <a:r>
              <a:rPr lang="en-US" sz="2800" dirty="0">
                <a:latin typeface="Georgia" pitchFamily="18" charset="0"/>
              </a:rPr>
              <a:t>Instead of proving something it is proving the opposite. 'Sound is eternal because it is produced'.</a:t>
            </a:r>
            <a:endParaRPr lang="th-TH" sz="2800" dirty="0">
              <a:latin typeface="Georgia" pitchFamily="18" charset="0"/>
            </a:endParaRPr>
          </a:p>
        </p:txBody>
      </p:sp>
    </p:spTree>
    <p:extLst>
      <p:ext uri="{BB962C8B-B14F-4D97-AF65-F5344CB8AC3E}">
        <p14:creationId xmlns:p14="http://schemas.microsoft.com/office/powerpoint/2010/main" val="1174397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Comparison, analogy</a:t>
            </a:r>
            <a:endParaRPr lang="th-TH" sz="3600" b="1" i="1" dirty="0">
              <a:latin typeface="Georgia" pitchFamily="18" charset="0"/>
            </a:endParaRPr>
          </a:p>
        </p:txBody>
      </p:sp>
      <p:sp>
        <p:nvSpPr>
          <p:cNvPr id="3" name="Content Placeholder 2"/>
          <p:cNvSpPr>
            <a:spLocks noGrp="1"/>
          </p:cNvSpPr>
          <p:nvPr>
            <p:ph sz="quarter" idx="1"/>
          </p:nvPr>
        </p:nvSpPr>
        <p:spPr>
          <a:xfrm>
            <a:off x="0" y="1524001"/>
            <a:ext cx="9296400" cy="4876799"/>
          </a:xfrm>
        </p:spPr>
        <p:txBody>
          <a:bodyPr>
            <a:noAutofit/>
          </a:bodyPr>
          <a:lstStyle/>
          <a:p>
            <a:pPr marL="0" indent="0">
              <a:buNone/>
            </a:pPr>
            <a:r>
              <a:rPr lang="en-US" sz="2800" b="1" dirty="0" err="1">
                <a:solidFill>
                  <a:srgbClr val="FF0000"/>
                </a:solidFill>
                <a:latin typeface="Georgia" pitchFamily="18" charset="0"/>
              </a:rPr>
              <a:t>Upamāna</a:t>
            </a:r>
            <a:r>
              <a:rPr lang="en-US" sz="2800" b="1" dirty="0">
                <a:solidFill>
                  <a:srgbClr val="FF0000"/>
                </a:solidFill>
                <a:latin typeface="Georgia" pitchFamily="18" charset="0"/>
              </a:rPr>
              <a:t> </a:t>
            </a:r>
            <a:r>
              <a:rPr lang="en-US" sz="2800" dirty="0">
                <a:latin typeface="Georgia" pitchFamily="18" charset="0"/>
              </a:rPr>
              <a:t>means comparison and analogy may be explained with the example of a traveller who has never visited lands or islands with endemic population of wildlife. He or she is told, by someone who has been there, that in those lands you see an animal that sort of looks like a cow, grazes like cow but is different from a cow in such and such way. Such use of analogy and comparison is, state the Indian epistemologists, a valid means of conditional knowledge, as it helps the traveller identify the new animal later. </a:t>
            </a:r>
          </a:p>
        </p:txBody>
      </p:sp>
    </p:spTree>
    <p:extLst>
      <p:ext uri="{BB962C8B-B14F-4D97-AF65-F5344CB8AC3E}">
        <p14:creationId xmlns:p14="http://schemas.microsoft.com/office/powerpoint/2010/main" val="2013986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Word, Testimony (1)</a:t>
            </a:r>
            <a:endParaRPr lang="th-TH" sz="3600" b="1" i="1" dirty="0">
              <a:latin typeface="Georgia" pitchFamily="18" charset="0"/>
            </a:endParaRPr>
          </a:p>
        </p:txBody>
      </p:sp>
      <p:sp>
        <p:nvSpPr>
          <p:cNvPr id="3" name="Content Placeholder 2"/>
          <p:cNvSpPr>
            <a:spLocks noGrp="1"/>
          </p:cNvSpPr>
          <p:nvPr>
            <p:ph sz="quarter" idx="1"/>
          </p:nvPr>
        </p:nvSpPr>
        <p:spPr>
          <a:xfrm>
            <a:off x="0" y="1524000"/>
            <a:ext cx="9144000" cy="5334000"/>
          </a:xfrm>
        </p:spPr>
        <p:txBody>
          <a:bodyPr>
            <a:noAutofit/>
          </a:bodyPr>
          <a:lstStyle/>
          <a:p>
            <a:pPr>
              <a:buFont typeface="Wingdings" pitchFamily="2" charset="2"/>
              <a:buChar char="v"/>
            </a:pPr>
            <a:r>
              <a:rPr lang="en-US" sz="2000" b="1" dirty="0" err="1">
                <a:solidFill>
                  <a:srgbClr val="FF0000"/>
                </a:solidFill>
                <a:latin typeface="Georgia" pitchFamily="18" charset="0"/>
              </a:rPr>
              <a:t>Śabda</a:t>
            </a:r>
            <a:r>
              <a:rPr lang="en-US" sz="2000" dirty="0">
                <a:latin typeface="Georgia" pitchFamily="18" charset="0"/>
              </a:rPr>
              <a:t> means relying on word, testimony of past or present reliable experts. </a:t>
            </a:r>
          </a:p>
          <a:p>
            <a:pPr>
              <a:buFont typeface="Wingdings" pitchFamily="2" charset="2"/>
              <a:buChar char="v"/>
            </a:pPr>
            <a:r>
              <a:rPr lang="en-US" sz="2000" dirty="0" err="1">
                <a:latin typeface="Georgia" pitchFamily="18" charset="0"/>
              </a:rPr>
              <a:t>Sabda</a:t>
            </a:r>
            <a:r>
              <a:rPr lang="en-US" sz="2000" dirty="0">
                <a:latin typeface="Georgia" pitchFamily="18" charset="0"/>
              </a:rPr>
              <a:t> is a concept which means testimony of a reliable and trustworthy person. The schools of Hinduism which consider it </a:t>
            </a:r>
            <a:r>
              <a:rPr lang="en-US" sz="2000" dirty="0" err="1">
                <a:latin typeface="Georgia" pitchFamily="18" charset="0"/>
              </a:rPr>
              <a:t>epistemically</a:t>
            </a:r>
            <a:r>
              <a:rPr lang="en-US" sz="2000" dirty="0">
                <a:latin typeface="Georgia" pitchFamily="18" charset="0"/>
              </a:rPr>
              <a:t> valid suggest that a human being needs to know numerous facts, and with the limited time and energy available, he can learn only a fraction of those facts and truths directly. He must rely on others, his parent, family, friends, teachers, ancestors and kindred members of society to rapidly acquire and share knowledge and thereby enrich each other's lives. This means of gaining proper knowledge is either spoken or written, but through </a:t>
            </a:r>
            <a:r>
              <a:rPr lang="en-US" sz="2000" dirty="0" err="1">
                <a:latin typeface="Georgia" pitchFamily="18" charset="0"/>
              </a:rPr>
              <a:t>Sabda</a:t>
            </a:r>
            <a:r>
              <a:rPr lang="en-US" sz="2000" dirty="0">
                <a:latin typeface="Georgia" pitchFamily="18" charset="0"/>
              </a:rPr>
              <a:t> (words). The reliability of the source is important, and legitimate knowledge can only come from the </a:t>
            </a:r>
            <a:r>
              <a:rPr lang="en-US" sz="2000" dirty="0" err="1">
                <a:latin typeface="Georgia" pitchFamily="18" charset="0"/>
              </a:rPr>
              <a:t>Sabda</a:t>
            </a:r>
            <a:r>
              <a:rPr lang="en-US" sz="2000" dirty="0">
                <a:latin typeface="Georgia" pitchFamily="18" charset="0"/>
              </a:rPr>
              <a:t> of reliable sources. The disagreement between the schools of Hinduism has been on how to establish reliability. Some schools, such as </a:t>
            </a:r>
            <a:r>
              <a:rPr lang="en-US" sz="2000" dirty="0" err="1">
                <a:latin typeface="Georgia" pitchFamily="18" charset="0"/>
              </a:rPr>
              <a:t>Carvaka</a:t>
            </a:r>
            <a:r>
              <a:rPr lang="en-US" sz="2000" dirty="0">
                <a:latin typeface="Georgia" pitchFamily="18" charset="0"/>
              </a:rPr>
              <a:t>, state that this is never possible. Other schools debate means to establish reliability.</a:t>
            </a:r>
          </a:p>
        </p:txBody>
      </p:sp>
    </p:spTree>
    <p:extLst>
      <p:ext uri="{BB962C8B-B14F-4D97-AF65-F5344CB8AC3E}">
        <p14:creationId xmlns:p14="http://schemas.microsoft.com/office/powerpoint/2010/main" val="366641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r"/>
            <a:r>
              <a:rPr lang="en-US" b="1" i="1" dirty="0">
                <a:latin typeface="Georgia" pitchFamily="18" charset="0"/>
              </a:rPr>
              <a:t>Historical background</a:t>
            </a:r>
            <a:endParaRPr lang="th-TH" b="1" i="1" dirty="0">
              <a:latin typeface="Georgia" pitchFamily="18" charset="0"/>
            </a:endParaRPr>
          </a:p>
        </p:txBody>
      </p:sp>
      <p:sp>
        <p:nvSpPr>
          <p:cNvPr id="3" name="Content Placeholder 2"/>
          <p:cNvSpPr>
            <a:spLocks noGrp="1"/>
          </p:cNvSpPr>
          <p:nvPr>
            <p:ph sz="quarter" idx="1"/>
          </p:nvPr>
        </p:nvSpPr>
        <p:spPr>
          <a:xfrm>
            <a:off x="0" y="1600200"/>
            <a:ext cx="9144000" cy="5257800"/>
          </a:xfrm>
        </p:spPr>
        <p:txBody>
          <a:bodyPr>
            <a:normAutofit fontScale="77500" lnSpcReduction="20000"/>
          </a:bodyPr>
          <a:lstStyle/>
          <a:p>
            <a:pPr>
              <a:buSzPct val="100000"/>
              <a:buFont typeface="Wingdings" pitchFamily="2" charset="2"/>
              <a:buChar char="q"/>
            </a:pPr>
            <a:r>
              <a:rPr lang="en-US" b="1" dirty="0">
                <a:solidFill>
                  <a:srgbClr val="FF0000"/>
                </a:solidFill>
                <a:latin typeface="Georgia" pitchFamily="18" charset="0"/>
              </a:rPr>
              <a:t>The </a:t>
            </a:r>
            <a:r>
              <a:rPr lang="en-US" b="1" dirty="0" err="1">
                <a:solidFill>
                  <a:srgbClr val="FF0000"/>
                </a:solidFill>
                <a:latin typeface="Georgia" pitchFamily="18" charset="0"/>
              </a:rPr>
              <a:t>Nyāya</a:t>
            </a:r>
            <a:r>
              <a:rPr lang="en-US" b="1" dirty="0">
                <a:solidFill>
                  <a:srgbClr val="FF0000"/>
                </a:solidFill>
                <a:latin typeface="Georgia" pitchFamily="18" charset="0"/>
              </a:rPr>
              <a:t> and the </a:t>
            </a:r>
            <a:r>
              <a:rPr lang="en-US" b="1" dirty="0" err="1">
                <a:solidFill>
                  <a:srgbClr val="FF0000"/>
                </a:solidFill>
                <a:latin typeface="Georgia" pitchFamily="18" charset="0"/>
              </a:rPr>
              <a:t>Vaiśeṣika</a:t>
            </a:r>
            <a:r>
              <a:rPr lang="en-US" b="1" dirty="0">
                <a:solidFill>
                  <a:srgbClr val="FF0000"/>
                </a:solidFill>
                <a:latin typeface="Georgia" pitchFamily="18" charset="0"/>
              </a:rPr>
              <a:t> </a:t>
            </a:r>
            <a:r>
              <a:rPr lang="en-US" dirty="0">
                <a:latin typeface="Georgia" pitchFamily="18" charset="0"/>
              </a:rPr>
              <a:t>systems are two orthodox (</a:t>
            </a:r>
            <a:r>
              <a:rPr lang="en-US" dirty="0" err="1">
                <a:latin typeface="Georgia" pitchFamily="18" charset="0"/>
              </a:rPr>
              <a:t>āstika</a:t>
            </a:r>
            <a:r>
              <a:rPr lang="en-US" dirty="0">
                <a:latin typeface="Georgia" pitchFamily="18" charset="0"/>
              </a:rPr>
              <a:t>) systems of Indian philosophy—meaning they admit the Vedas as eternal and infallible—that preexist the Common Era.</a:t>
            </a:r>
          </a:p>
          <a:p>
            <a:pPr>
              <a:buSzPct val="100000"/>
              <a:buFont typeface="Wingdings" pitchFamily="2" charset="2"/>
              <a:buChar char="q"/>
            </a:pPr>
            <a:r>
              <a:rPr lang="en-US" b="1" dirty="0">
                <a:solidFill>
                  <a:srgbClr val="FF0000"/>
                </a:solidFill>
                <a:latin typeface="Georgia" pitchFamily="18" charset="0"/>
              </a:rPr>
              <a:t>The </a:t>
            </a:r>
            <a:r>
              <a:rPr lang="en-US" b="1" dirty="0" err="1">
                <a:solidFill>
                  <a:srgbClr val="FF0000"/>
                </a:solidFill>
                <a:latin typeface="Georgia" pitchFamily="18" charset="0"/>
              </a:rPr>
              <a:t>Nyāya</a:t>
            </a:r>
            <a:r>
              <a:rPr lang="en-US" b="1" dirty="0">
                <a:solidFill>
                  <a:srgbClr val="FF0000"/>
                </a:solidFill>
                <a:latin typeface="Georgia" pitchFamily="18" charset="0"/>
              </a:rPr>
              <a:t> and the </a:t>
            </a:r>
            <a:r>
              <a:rPr lang="en-US" b="1" dirty="0" err="1">
                <a:solidFill>
                  <a:srgbClr val="FF0000"/>
                </a:solidFill>
                <a:latin typeface="Georgia" pitchFamily="18" charset="0"/>
              </a:rPr>
              <a:t>Vaiśeṣika</a:t>
            </a:r>
            <a:r>
              <a:rPr lang="en-US" b="1" dirty="0">
                <a:solidFill>
                  <a:srgbClr val="FF0000"/>
                </a:solidFill>
                <a:latin typeface="Georgia" pitchFamily="18" charset="0"/>
              </a:rPr>
              <a:t> </a:t>
            </a:r>
            <a:r>
              <a:rPr lang="en-US" dirty="0">
                <a:latin typeface="Georgia" pitchFamily="18" charset="0"/>
              </a:rPr>
              <a:t>were two independent systems with their own respective metaphysics, epistemology, logic, ethics, and soteriology. Over time, the </a:t>
            </a:r>
            <a:r>
              <a:rPr lang="en-US" dirty="0" err="1">
                <a:latin typeface="Georgia" pitchFamily="18" charset="0"/>
              </a:rPr>
              <a:t>Vaiśeṣika</a:t>
            </a:r>
            <a:r>
              <a:rPr lang="en-US" dirty="0">
                <a:latin typeface="Georgia" pitchFamily="18" charset="0"/>
              </a:rPr>
              <a:t> system became so entwined with the </a:t>
            </a:r>
            <a:r>
              <a:rPr lang="en-US" dirty="0" err="1">
                <a:latin typeface="Georgia" pitchFamily="18" charset="0"/>
              </a:rPr>
              <a:t>Nyāya</a:t>
            </a:r>
            <a:r>
              <a:rPr lang="en-US" dirty="0">
                <a:latin typeface="Georgia" pitchFamily="18" charset="0"/>
              </a:rPr>
              <a:t> to the extent that until recently, there was no independent history of the </a:t>
            </a:r>
            <a:r>
              <a:rPr lang="en-US" dirty="0" err="1">
                <a:latin typeface="Georgia" pitchFamily="18" charset="0"/>
              </a:rPr>
              <a:t>Vaiśeṣika</a:t>
            </a:r>
            <a:r>
              <a:rPr lang="en-US" dirty="0">
                <a:latin typeface="Georgia" pitchFamily="18" charset="0"/>
              </a:rPr>
              <a:t> as a basic system.</a:t>
            </a:r>
          </a:p>
          <a:p>
            <a:pPr>
              <a:buSzPct val="100000"/>
              <a:buFont typeface="Wingdings" pitchFamily="2" charset="2"/>
              <a:buChar char="q"/>
            </a:pPr>
            <a:r>
              <a:rPr lang="en-US" b="1" dirty="0">
                <a:solidFill>
                  <a:srgbClr val="FF0000"/>
                </a:solidFill>
                <a:latin typeface="Georgia" pitchFamily="18" charset="0"/>
              </a:rPr>
              <a:t>The </a:t>
            </a:r>
            <a:r>
              <a:rPr lang="en-US" b="1" dirty="0" err="1">
                <a:solidFill>
                  <a:srgbClr val="FF0000"/>
                </a:solidFill>
                <a:latin typeface="Georgia" pitchFamily="18" charset="0"/>
              </a:rPr>
              <a:t>Nyāya</a:t>
            </a:r>
            <a:r>
              <a:rPr lang="en-US" b="1" dirty="0">
                <a:solidFill>
                  <a:srgbClr val="FF0000"/>
                </a:solidFill>
                <a:latin typeface="Georgia" pitchFamily="18" charset="0"/>
              </a:rPr>
              <a:t> and the </a:t>
            </a:r>
            <a:r>
              <a:rPr lang="en-US" b="1" dirty="0" err="1">
                <a:solidFill>
                  <a:srgbClr val="FF0000"/>
                </a:solidFill>
                <a:latin typeface="Georgia" pitchFamily="18" charset="0"/>
              </a:rPr>
              <a:t>Vaiśeṣika</a:t>
            </a:r>
            <a:r>
              <a:rPr lang="en-US" b="1" dirty="0">
                <a:solidFill>
                  <a:srgbClr val="FF0000"/>
                </a:solidFill>
                <a:latin typeface="Georgia" pitchFamily="18" charset="0"/>
              </a:rPr>
              <a:t> </a:t>
            </a:r>
            <a:r>
              <a:rPr lang="en-US" dirty="0">
                <a:latin typeface="Georgia" pitchFamily="18" charset="0"/>
              </a:rPr>
              <a:t>are committed to common-sense realism and pluralism in their ontology; believe in the creation of the world from material atoms that conjoin to generate this world by the will of God and in accordance with the accumulated merits and demerits of individual agents; accept a theory of causation according to which a new effect is produced by its cause and is not a mere manifestation of the cause; and admit that liberation means absolute cessation of suffering, a state where the liberated self is without any consciousness. </a:t>
            </a:r>
            <a:endParaRPr lang="th-TH" dirty="0">
              <a:latin typeface="Georgia" pitchFamily="18" charset="0"/>
            </a:endParaRPr>
          </a:p>
        </p:txBody>
      </p:sp>
      <p:sp>
        <p:nvSpPr>
          <p:cNvPr id="8" name="Subtitle 2">
            <a:extLst>
              <a:ext uri="{FF2B5EF4-FFF2-40B4-BE49-F238E27FC236}">
                <a16:creationId xmlns:a16="http://schemas.microsoft.com/office/drawing/2014/main" id="{91CE9D5F-6678-9029-6CD0-4A0E5EA8689D}"/>
              </a:ext>
            </a:extLst>
          </p:cNvPr>
          <p:cNvSpPr txBox="1">
            <a:spLocks/>
          </p:cNvSpPr>
          <p:nvPr/>
        </p:nvSpPr>
        <p:spPr>
          <a:xfrm>
            <a:off x="-76200" y="6400800"/>
            <a:ext cx="3048000" cy="3810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b="1"/>
              <a:t>Dr. Meenu Dudeja</a:t>
            </a:r>
            <a:endParaRPr lang="en-US" sz="2000" b="1" dirty="0"/>
          </a:p>
        </p:txBody>
      </p:sp>
    </p:spTree>
    <p:extLst>
      <p:ext uri="{BB962C8B-B14F-4D97-AF65-F5344CB8AC3E}">
        <p14:creationId xmlns:p14="http://schemas.microsoft.com/office/powerpoint/2010/main" val="381991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Word, Testimony (2)</a:t>
            </a:r>
            <a:endParaRPr lang="th-TH" sz="3600" b="1" i="1" dirty="0">
              <a:latin typeface="Georgia" pitchFamily="18" charset="0"/>
            </a:endParaRPr>
          </a:p>
        </p:txBody>
      </p:sp>
      <p:sp>
        <p:nvSpPr>
          <p:cNvPr id="3" name="Content Placeholder 2"/>
          <p:cNvSpPr>
            <a:spLocks noGrp="1"/>
          </p:cNvSpPr>
          <p:nvPr>
            <p:ph sz="quarter" idx="1"/>
          </p:nvPr>
        </p:nvSpPr>
        <p:spPr>
          <a:xfrm>
            <a:off x="76200" y="1524000"/>
            <a:ext cx="4038600" cy="5334000"/>
          </a:xfrm>
        </p:spPr>
        <p:txBody>
          <a:bodyPr>
            <a:noAutofit/>
          </a:bodyPr>
          <a:lstStyle/>
          <a:p>
            <a:pPr marL="0" indent="0">
              <a:buNone/>
            </a:pPr>
            <a:r>
              <a:rPr lang="en-US" sz="2400" b="1" dirty="0">
                <a:solidFill>
                  <a:srgbClr val="FF0000"/>
                </a:solidFill>
                <a:latin typeface="Georgia" pitchFamily="18" charset="0"/>
              </a:rPr>
              <a:t>Testimony</a:t>
            </a:r>
            <a:r>
              <a:rPr lang="en-US" sz="2400" dirty="0">
                <a:latin typeface="Georgia" pitchFamily="18" charset="0"/>
              </a:rPr>
              <a:t> can be of two types, </a:t>
            </a:r>
            <a:r>
              <a:rPr lang="en-US" sz="2400" dirty="0" err="1">
                <a:solidFill>
                  <a:srgbClr val="FF0000"/>
                </a:solidFill>
                <a:latin typeface="Georgia" pitchFamily="18" charset="0"/>
              </a:rPr>
              <a:t>Vaidika</a:t>
            </a:r>
            <a:r>
              <a:rPr lang="en-US" sz="2400" dirty="0">
                <a:latin typeface="Georgia" pitchFamily="18" charset="0"/>
              </a:rPr>
              <a:t> (Vedic), which are the words of the four sacred Vedas, and </a:t>
            </a:r>
            <a:r>
              <a:rPr lang="en-US" sz="2400" dirty="0" err="1">
                <a:solidFill>
                  <a:srgbClr val="FF0000"/>
                </a:solidFill>
                <a:latin typeface="Georgia" pitchFamily="18" charset="0"/>
              </a:rPr>
              <a:t>Laukika</a:t>
            </a:r>
            <a:r>
              <a:rPr lang="en-US" sz="2400" dirty="0">
                <a:latin typeface="Georgia" pitchFamily="18" charset="0"/>
              </a:rPr>
              <a:t>, or words and writings of trustworthy human beings. </a:t>
            </a:r>
            <a:r>
              <a:rPr lang="en-US" sz="2400" dirty="0" err="1">
                <a:latin typeface="Georgia" pitchFamily="18" charset="0"/>
              </a:rPr>
              <a:t>Vaidika</a:t>
            </a:r>
            <a:r>
              <a:rPr lang="en-US" sz="2400" dirty="0">
                <a:latin typeface="Georgia" pitchFamily="18" charset="0"/>
              </a:rPr>
              <a:t> testimony is preferred over </a:t>
            </a:r>
            <a:r>
              <a:rPr lang="en-US" sz="2400" dirty="0" err="1">
                <a:latin typeface="Georgia" pitchFamily="18" charset="0"/>
              </a:rPr>
              <a:t>Laukika</a:t>
            </a:r>
            <a:r>
              <a:rPr lang="en-US" sz="2400" dirty="0">
                <a:latin typeface="Georgia" pitchFamily="18" charset="0"/>
              </a:rPr>
              <a:t> testimony. </a:t>
            </a:r>
            <a:r>
              <a:rPr lang="en-US" sz="2400" dirty="0" err="1">
                <a:latin typeface="Georgia" pitchFamily="18" charset="0"/>
              </a:rPr>
              <a:t>Laukika</a:t>
            </a:r>
            <a:r>
              <a:rPr lang="en-US" sz="2400" dirty="0">
                <a:latin typeface="Georgia" pitchFamily="18" charset="0"/>
              </a:rPr>
              <a:t>-sourced knowledge must be questioned and revised as more trustworthy knowledge becomes available.</a:t>
            </a:r>
          </a:p>
        </p:txBody>
      </p:sp>
      <p:pic>
        <p:nvPicPr>
          <p:cNvPr id="6" name="Content Placeholder 5"/>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114800" y="1524000"/>
            <a:ext cx="5029200" cy="5334000"/>
          </a:xfrm>
        </p:spPr>
      </p:pic>
    </p:spTree>
    <p:extLst>
      <p:ext uri="{BB962C8B-B14F-4D97-AF65-F5344CB8AC3E}">
        <p14:creationId xmlns:p14="http://schemas.microsoft.com/office/powerpoint/2010/main" val="2134035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pPr algn="r"/>
            <a:r>
              <a:rPr lang="en-US" b="1" i="1" dirty="0">
                <a:latin typeface="Georgia" pitchFamily="18" charset="0"/>
              </a:rPr>
              <a:t>The </a:t>
            </a:r>
            <a:r>
              <a:rPr lang="en-US" b="1" i="1" dirty="0" err="1">
                <a:latin typeface="Georgia" pitchFamily="18" charset="0"/>
              </a:rPr>
              <a:t>Nyaya</a:t>
            </a:r>
            <a:r>
              <a:rPr lang="en-US" b="1" i="1" dirty="0">
                <a:latin typeface="Georgia" pitchFamily="18" charset="0"/>
              </a:rPr>
              <a:t> theory of causation (1)</a:t>
            </a:r>
            <a:endParaRPr lang="th-TH" b="1" i="1" dirty="0">
              <a:latin typeface="Georgia" pitchFamily="18" charset="0"/>
            </a:endParaRPr>
          </a:p>
        </p:txBody>
      </p:sp>
      <p:sp>
        <p:nvSpPr>
          <p:cNvPr id="3" name="Content Placeholder 2"/>
          <p:cNvSpPr>
            <a:spLocks noGrp="1"/>
          </p:cNvSpPr>
          <p:nvPr>
            <p:ph sz="quarter" idx="1"/>
          </p:nvPr>
        </p:nvSpPr>
        <p:spPr>
          <a:xfrm>
            <a:off x="0" y="1524000"/>
            <a:ext cx="9144000" cy="5334000"/>
          </a:xfrm>
        </p:spPr>
        <p:txBody>
          <a:bodyPr>
            <a:normAutofit/>
          </a:bodyPr>
          <a:lstStyle/>
          <a:p>
            <a:pPr>
              <a:buSzPct val="100000"/>
              <a:buFont typeface="Wingdings" pitchFamily="2" charset="2"/>
              <a:buChar char="q"/>
            </a:pPr>
            <a:r>
              <a:rPr lang="en-US" dirty="0">
                <a:latin typeface="Georgia" pitchFamily="18" charset="0"/>
              </a:rPr>
              <a:t>A cause is defined as an unconditional and invariable antecedent of an effect and an effect as an unconditional and invariable consequent of a cause. The same cause produces the same effect; and the same effect is produced by the same cause. The cause is not present in any hidden form whatsoever in its effect.</a:t>
            </a:r>
          </a:p>
          <a:p>
            <a:pPr>
              <a:buSzPct val="100000"/>
              <a:buFont typeface="Wingdings" pitchFamily="2" charset="2"/>
              <a:buChar char="v"/>
            </a:pPr>
            <a:r>
              <a:rPr lang="en-US" dirty="0">
                <a:latin typeface="Georgia" pitchFamily="18" charset="0"/>
              </a:rPr>
              <a:t>The following conditions should be met:</a:t>
            </a:r>
          </a:p>
          <a:p>
            <a:pPr marL="514350" indent="-514350">
              <a:buSzPct val="100000"/>
              <a:buFont typeface="+mj-lt"/>
              <a:buAutoNum type="arabicPeriod"/>
            </a:pPr>
            <a:r>
              <a:rPr lang="en-US" dirty="0">
                <a:latin typeface="Georgia" pitchFamily="18" charset="0"/>
              </a:rPr>
              <a:t>The cause must be antecedent </a:t>
            </a:r>
          </a:p>
          <a:p>
            <a:pPr marL="514350" indent="-514350">
              <a:buSzPct val="100000"/>
              <a:buFont typeface="+mj-lt"/>
              <a:buAutoNum type="arabicPeriod"/>
            </a:pPr>
            <a:r>
              <a:rPr lang="en-US" dirty="0">
                <a:latin typeface="Georgia" pitchFamily="18" charset="0"/>
              </a:rPr>
              <a:t>Invariability </a:t>
            </a:r>
          </a:p>
          <a:p>
            <a:pPr marL="514350" indent="-514350">
              <a:buSzPct val="100000"/>
              <a:buFont typeface="+mj-lt"/>
              <a:buAutoNum type="arabicPeriod"/>
            </a:pPr>
            <a:r>
              <a:rPr lang="en-US" dirty="0" err="1">
                <a:latin typeface="Georgia" pitchFamily="18" charset="0"/>
              </a:rPr>
              <a:t>Unconditionality</a:t>
            </a:r>
            <a:r>
              <a:rPr lang="en-US" dirty="0">
                <a:latin typeface="Georgia" pitchFamily="18" charset="0"/>
              </a:rPr>
              <a:t> </a:t>
            </a:r>
          </a:p>
        </p:txBody>
      </p:sp>
    </p:spTree>
    <p:extLst>
      <p:ext uri="{BB962C8B-B14F-4D97-AF65-F5344CB8AC3E}">
        <p14:creationId xmlns:p14="http://schemas.microsoft.com/office/powerpoint/2010/main" val="320904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pPr algn="r"/>
            <a:r>
              <a:rPr lang="en-US" b="1" i="1" dirty="0">
                <a:latin typeface="Georgia" pitchFamily="18" charset="0"/>
              </a:rPr>
              <a:t>The </a:t>
            </a:r>
            <a:r>
              <a:rPr lang="en-US" b="1" i="1" dirty="0" err="1">
                <a:latin typeface="Georgia" pitchFamily="18" charset="0"/>
              </a:rPr>
              <a:t>Nyaya</a:t>
            </a:r>
            <a:r>
              <a:rPr lang="en-US" b="1" i="1" dirty="0">
                <a:latin typeface="Georgia" pitchFamily="18" charset="0"/>
              </a:rPr>
              <a:t> theory of causation (2)</a:t>
            </a:r>
            <a:endParaRPr lang="th-TH" b="1" i="1" dirty="0">
              <a:latin typeface="Georgia" pitchFamily="18" charset="0"/>
            </a:endParaRPr>
          </a:p>
        </p:txBody>
      </p:sp>
      <p:sp>
        <p:nvSpPr>
          <p:cNvPr id="3" name="Content Placeholder 2"/>
          <p:cNvSpPr>
            <a:spLocks noGrp="1"/>
          </p:cNvSpPr>
          <p:nvPr>
            <p:ph sz="quarter" idx="1"/>
          </p:nvPr>
        </p:nvSpPr>
        <p:spPr>
          <a:xfrm>
            <a:off x="0" y="1524000"/>
            <a:ext cx="9144000" cy="5334000"/>
          </a:xfrm>
        </p:spPr>
        <p:txBody>
          <a:bodyPr>
            <a:normAutofit fontScale="85000" lnSpcReduction="20000"/>
          </a:bodyPr>
          <a:lstStyle/>
          <a:p>
            <a:pPr>
              <a:buSzPct val="100000"/>
              <a:buFont typeface="Wingdings" pitchFamily="2" charset="2"/>
              <a:buChar char="q"/>
            </a:pPr>
            <a:r>
              <a:rPr lang="en-US" b="1" dirty="0" err="1">
                <a:solidFill>
                  <a:srgbClr val="FF0000"/>
                </a:solidFill>
                <a:latin typeface="Georgia" pitchFamily="18" charset="0"/>
              </a:rPr>
              <a:t>Nyaya</a:t>
            </a:r>
            <a:r>
              <a:rPr lang="en-US" b="1" dirty="0">
                <a:solidFill>
                  <a:srgbClr val="FF0000"/>
                </a:solidFill>
                <a:latin typeface="Georgia" pitchFamily="18" charset="0"/>
              </a:rPr>
              <a:t> </a:t>
            </a:r>
            <a:r>
              <a:rPr lang="en-US" dirty="0">
                <a:latin typeface="Georgia" pitchFamily="18" charset="0"/>
              </a:rPr>
              <a:t>recognizes five kinds of accidental antecedents:</a:t>
            </a:r>
          </a:p>
          <a:p>
            <a:pPr marL="514350" indent="-514350">
              <a:buSzPct val="100000"/>
              <a:buFont typeface="+mj-lt"/>
              <a:buAutoNum type="arabicPeriod"/>
            </a:pPr>
            <a:r>
              <a:rPr lang="en-US" dirty="0">
                <a:latin typeface="Georgia" pitchFamily="18" charset="0"/>
              </a:rPr>
              <a:t>Mere accidental antecedent. E.g., The color of the potter's cloth.</a:t>
            </a:r>
          </a:p>
          <a:p>
            <a:pPr marL="514350" indent="-514350">
              <a:buSzPct val="100000"/>
              <a:buFont typeface="+mj-lt"/>
              <a:buAutoNum type="arabicPeriod"/>
            </a:pPr>
            <a:r>
              <a:rPr lang="en-US" dirty="0">
                <a:latin typeface="Georgia" pitchFamily="18" charset="0"/>
              </a:rPr>
              <a:t>Remote cause is not a cause because it is not unconditional. E.g., The father of the potter.</a:t>
            </a:r>
          </a:p>
          <a:p>
            <a:pPr marL="514350" indent="-514350">
              <a:buSzPct val="100000"/>
              <a:buFont typeface="+mj-lt"/>
              <a:buAutoNum type="arabicPeriod"/>
            </a:pPr>
            <a:r>
              <a:rPr lang="en-US" dirty="0">
                <a:latin typeface="Georgia" pitchFamily="18" charset="0"/>
              </a:rPr>
              <a:t>The co-effects of a cause are not causally related.</a:t>
            </a:r>
          </a:p>
          <a:p>
            <a:pPr marL="514350" indent="-514350">
              <a:buSzPct val="100000"/>
              <a:buFont typeface="+mj-lt"/>
              <a:buAutoNum type="arabicPeriod"/>
            </a:pPr>
            <a:r>
              <a:rPr lang="en-US" dirty="0">
                <a:latin typeface="Georgia" pitchFamily="18" charset="0"/>
              </a:rPr>
              <a:t>Eternal substances, or eternal conditions are not unconditional antecedents, e.g. space.</a:t>
            </a:r>
          </a:p>
          <a:p>
            <a:pPr marL="514350" indent="-514350">
              <a:buSzPct val="100000"/>
              <a:buFont typeface="+mj-lt"/>
              <a:buAutoNum type="arabicPeriod"/>
            </a:pPr>
            <a:r>
              <a:rPr lang="en-US" dirty="0">
                <a:latin typeface="Georgia" pitchFamily="18" charset="0"/>
              </a:rPr>
              <a:t>Unnecessary things, e.g. the donkey of the potter.</a:t>
            </a:r>
          </a:p>
          <a:p>
            <a:pPr>
              <a:buSzPct val="100000"/>
              <a:buFont typeface="Wingdings" pitchFamily="2" charset="2"/>
              <a:buChar char="v"/>
            </a:pPr>
            <a:r>
              <a:rPr lang="en-US" b="1" dirty="0" err="1">
                <a:solidFill>
                  <a:srgbClr val="FF0000"/>
                </a:solidFill>
                <a:latin typeface="Georgia" pitchFamily="18" charset="0"/>
              </a:rPr>
              <a:t>Nyaya</a:t>
            </a:r>
            <a:r>
              <a:rPr lang="en-US" b="1" dirty="0">
                <a:solidFill>
                  <a:srgbClr val="FF0000"/>
                </a:solidFill>
                <a:latin typeface="Georgia" pitchFamily="18" charset="0"/>
              </a:rPr>
              <a:t> </a:t>
            </a:r>
            <a:r>
              <a:rPr lang="en-US" dirty="0">
                <a:latin typeface="Georgia" pitchFamily="18" charset="0"/>
              </a:rPr>
              <a:t>recognizes three kinds of cause:</a:t>
            </a:r>
          </a:p>
          <a:p>
            <a:pPr marL="514350" indent="-514350">
              <a:buSzPct val="100000"/>
              <a:buFont typeface="+mj-lt"/>
              <a:buAutoNum type="arabicPeriod"/>
            </a:pPr>
            <a:r>
              <a:rPr lang="en-US" dirty="0">
                <a:latin typeface="Georgia" pitchFamily="18" charset="0"/>
              </a:rPr>
              <a:t>Material cause, e.g. thread of a cloth.</a:t>
            </a:r>
          </a:p>
          <a:p>
            <a:pPr marL="514350" indent="-514350">
              <a:buSzPct val="100000"/>
              <a:buFont typeface="+mj-lt"/>
              <a:buAutoNum type="arabicPeriod"/>
            </a:pPr>
            <a:r>
              <a:rPr lang="en-US" dirty="0">
                <a:latin typeface="Georgia" pitchFamily="18" charset="0"/>
              </a:rPr>
              <a:t>Color of the thread which gives the color of the cloth.</a:t>
            </a:r>
          </a:p>
          <a:p>
            <a:pPr marL="514350" indent="-514350">
              <a:buSzPct val="100000"/>
              <a:buFont typeface="+mj-lt"/>
              <a:buAutoNum type="arabicPeriod"/>
            </a:pPr>
            <a:r>
              <a:rPr lang="en-US" dirty="0">
                <a:latin typeface="Georgia" pitchFamily="18" charset="0"/>
              </a:rPr>
              <a:t>Efficient cause, e.g. the weaver of the cloth.</a:t>
            </a:r>
            <a:endParaRPr lang="th-TH" dirty="0">
              <a:latin typeface="Georgia" pitchFamily="18" charset="0"/>
            </a:endParaRPr>
          </a:p>
        </p:txBody>
      </p:sp>
    </p:spTree>
    <p:extLst>
      <p:ext uri="{BB962C8B-B14F-4D97-AF65-F5344CB8AC3E}">
        <p14:creationId xmlns:p14="http://schemas.microsoft.com/office/powerpoint/2010/main" val="46938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err="1">
                <a:latin typeface="Georgia" pitchFamily="18" charset="0"/>
              </a:rPr>
              <a:t>Nyaya</a:t>
            </a:r>
            <a:r>
              <a:rPr lang="en-US" sz="3600" b="1" i="1" dirty="0">
                <a:latin typeface="Georgia" pitchFamily="18" charset="0"/>
              </a:rPr>
              <a:t> on God </a:t>
            </a:r>
            <a:endParaRPr lang="th-TH" sz="3600" b="1" i="1" dirty="0">
              <a:latin typeface="Georgia" pitchFamily="18" charset="0"/>
            </a:endParaRPr>
          </a:p>
        </p:txBody>
      </p:sp>
      <p:sp>
        <p:nvSpPr>
          <p:cNvPr id="3" name="Content Placeholder 2"/>
          <p:cNvSpPr>
            <a:spLocks noGrp="1"/>
          </p:cNvSpPr>
          <p:nvPr>
            <p:ph sz="quarter" idx="1"/>
          </p:nvPr>
        </p:nvSpPr>
        <p:spPr>
          <a:xfrm>
            <a:off x="0" y="1524001"/>
            <a:ext cx="5410200" cy="5333999"/>
          </a:xfrm>
        </p:spPr>
        <p:txBody>
          <a:bodyPr>
            <a:normAutofit fontScale="92500" lnSpcReduction="20000"/>
          </a:bodyPr>
          <a:lstStyle/>
          <a:p>
            <a:pPr>
              <a:buFont typeface="Wingdings" pitchFamily="2" charset="2"/>
              <a:buChar char="q"/>
            </a:pPr>
            <a:r>
              <a:rPr lang="en-US" dirty="0">
                <a:latin typeface="Georgia" pitchFamily="18" charset="0"/>
              </a:rPr>
              <a:t>Early </a:t>
            </a:r>
            <a:r>
              <a:rPr lang="en-US" dirty="0" err="1">
                <a:latin typeface="Georgia" pitchFamily="18" charset="0"/>
              </a:rPr>
              <a:t>Nyaya</a:t>
            </a:r>
            <a:r>
              <a:rPr lang="en-US" dirty="0">
                <a:latin typeface="Georgia" pitchFamily="18" charset="0"/>
              </a:rPr>
              <a:t> scholars wrote very little about </a:t>
            </a:r>
            <a:r>
              <a:rPr lang="en-US" b="1" dirty="0" err="1">
                <a:solidFill>
                  <a:srgbClr val="FF0000"/>
                </a:solidFill>
                <a:latin typeface="Georgia" pitchFamily="18" charset="0"/>
              </a:rPr>
              <a:t>Ishvara</a:t>
            </a:r>
            <a:r>
              <a:rPr lang="en-US" dirty="0">
                <a:latin typeface="Georgia" pitchFamily="18" charset="0"/>
              </a:rPr>
              <a:t> (literally, the Supreme Soul). </a:t>
            </a:r>
          </a:p>
          <a:p>
            <a:pPr>
              <a:buFont typeface="Wingdings" pitchFamily="2" charset="2"/>
              <a:buChar char="q"/>
            </a:pPr>
            <a:r>
              <a:rPr lang="en-US" dirty="0">
                <a:latin typeface="Georgia" pitchFamily="18" charset="0"/>
              </a:rPr>
              <a:t>Evidence available so far suggests that early </a:t>
            </a:r>
            <a:r>
              <a:rPr lang="en-US" dirty="0" err="1">
                <a:latin typeface="Georgia" pitchFamily="18" charset="0"/>
              </a:rPr>
              <a:t>Nyaya</a:t>
            </a:r>
            <a:r>
              <a:rPr lang="en-US" dirty="0">
                <a:latin typeface="Georgia" pitchFamily="18" charset="0"/>
              </a:rPr>
              <a:t> scholars were non-theistic or atheists. </a:t>
            </a:r>
          </a:p>
          <a:p>
            <a:pPr>
              <a:buFont typeface="Wingdings" pitchFamily="2" charset="2"/>
              <a:buChar char="q"/>
            </a:pPr>
            <a:r>
              <a:rPr lang="en-US" dirty="0">
                <a:latin typeface="Georgia" pitchFamily="18" charset="0"/>
              </a:rPr>
              <a:t>Later, and over time, </a:t>
            </a:r>
            <a:r>
              <a:rPr lang="en-US" dirty="0" err="1">
                <a:latin typeface="Georgia" pitchFamily="18" charset="0"/>
              </a:rPr>
              <a:t>Nyaya</a:t>
            </a:r>
            <a:r>
              <a:rPr lang="en-US" dirty="0">
                <a:latin typeface="Georgia" pitchFamily="18" charset="0"/>
              </a:rPr>
              <a:t> scholars tried to apply some of their epistemological insights and methodology to the question: does God exist? Some offered arguments against and some in favor.</a:t>
            </a:r>
            <a:endParaRPr lang="th-TH" dirty="0"/>
          </a:p>
        </p:txBody>
      </p:sp>
      <p:pic>
        <p:nvPicPr>
          <p:cNvPr id="6" name="Content Placeholder 5"/>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5423687" y="1524000"/>
            <a:ext cx="3708023" cy="5334000"/>
          </a:xfrm>
        </p:spPr>
      </p:pic>
    </p:spTree>
    <p:extLst>
      <p:ext uri="{BB962C8B-B14F-4D97-AF65-F5344CB8AC3E}">
        <p14:creationId xmlns:p14="http://schemas.microsoft.com/office/powerpoint/2010/main" val="680894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err="1">
                <a:latin typeface="Georgia" pitchFamily="18" charset="0"/>
              </a:rPr>
              <a:t>Nyaya</a:t>
            </a:r>
            <a:r>
              <a:rPr lang="en-US" sz="3600" b="1" i="1" dirty="0">
                <a:latin typeface="Georgia" pitchFamily="18" charset="0"/>
              </a:rPr>
              <a:t> on Salvation </a:t>
            </a:r>
            <a:endParaRPr lang="th-TH" sz="3600" b="1" i="1" dirty="0">
              <a:latin typeface="Georgia" pitchFamily="18" charset="0"/>
            </a:endParaRPr>
          </a:p>
        </p:txBody>
      </p:sp>
      <p:sp>
        <p:nvSpPr>
          <p:cNvPr id="3" name="Content Placeholder 2"/>
          <p:cNvSpPr>
            <a:spLocks noGrp="1"/>
          </p:cNvSpPr>
          <p:nvPr>
            <p:ph sz="quarter" idx="1"/>
          </p:nvPr>
        </p:nvSpPr>
        <p:spPr>
          <a:xfrm>
            <a:off x="0" y="1524001"/>
            <a:ext cx="5181600" cy="5333999"/>
          </a:xfrm>
        </p:spPr>
        <p:txBody>
          <a:bodyPr>
            <a:normAutofit fontScale="85000" lnSpcReduction="20000"/>
          </a:bodyPr>
          <a:lstStyle/>
          <a:p>
            <a:pPr>
              <a:buSzPct val="100000"/>
              <a:buFont typeface="Wingdings" pitchFamily="2" charset="2"/>
              <a:buChar char="q"/>
            </a:pPr>
            <a:r>
              <a:rPr lang="en-US" dirty="0">
                <a:latin typeface="Georgia" pitchFamily="18" charset="0"/>
              </a:rPr>
              <a:t>The </a:t>
            </a:r>
            <a:r>
              <a:rPr lang="en-US" dirty="0" err="1">
                <a:latin typeface="Georgia" pitchFamily="18" charset="0"/>
              </a:rPr>
              <a:t>Nyaya</a:t>
            </a:r>
            <a:r>
              <a:rPr lang="en-US" dirty="0">
                <a:latin typeface="Georgia" pitchFamily="18" charset="0"/>
              </a:rPr>
              <a:t> scholars believe that the bondage of the world is due to false knowledge, which can be removed by constantly thinking of its opposite namely, the true knowledge. So the opening aphorism of the </a:t>
            </a:r>
            <a:r>
              <a:rPr lang="en-US" dirty="0" err="1">
                <a:latin typeface="Georgia" pitchFamily="18" charset="0"/>
              </a:rPr>
              <a:t>Nyāya</a:t>
            </a:r>
            <a:r>
              <a:rPr lang="en-US" dirty="0">
                <a:latin typeface="Georgia" pitchFamily="18" charset="0"/>
              </a:rPr>
              <a:t> </a:t>
            </a:r>
            <a:r>
              <a:rPr lang="en-US" dirty="0" err="1">
                <a:latin typeface="Georgia" pitchFamily="18" charset="0"/>
              </a:rPr>
              <a:t>Sūtra</a:t>
            </a:r>
            <a:r>
              <a:rPr lang="en-US" dirty="0">
                <a:latin typeface="Georgia" pitchFamily="18" charset="0"/>
              </a:rPr>
              <a:t> states that only the true knowledge lead to Salvation. But the </a:t>
            </a:r>
            <a:r>
              <a:rPr lang="en-US" dirty="0" err="1">
                <a:latin typeface="Georgia" pitchFamily="18" charset="0"/>
              </a:rPr>
              <a:t>Nyaya</a:t>
            </a:r>
            <a:r>
              <a:rPr lang="en-US" dirty="0">
                <a:latin typeface="Georgia" pitchFamily="18" charset="0"/>
              </a:rPr>
              <a:t> school also maintains that the God's grace is essential for obtaining true knowledge. </a:t>
            </a:r>
          </a:p>
          <a:p>
            <a:pPr>
              <a:buSzPct val="100000"/>
              <a:buFont typeface="Wingdings" pitchFamily="2" charset="2"/>
              <a:buChar char="q"/>
            </a:pPr>
            <a:r>
              <a:rPr lang="en-US" dirty="0">
                <a:latin typeface="Georgia" pitchFamily="18" charset="0"/>
              </a:rPr>
              <a:t>Salvation is a passive stage of self in its natural purity, unassociated with pleasure, pain, knowledge and willingness. </a:t>
            </a:r>
          </a:p>
          <a:p>
            <a:pPr marL="0" indent="0">
              <a:buNone/>
            </a:pPr>
            <a:endParaRPr lang="th-TH" dirty="0"/>
          </a:p>
        </p:txBody>
      </p:sp>
      <p:pic>
        <p:nvPicPr>
          <p:cNvPr id="5" name="Content Placeholder 4"/>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5181600" y="1524000"/>
            <a:ext cx="3962400" cy="5334000"/>
          </a:xfrm>
        </p:spPr>
      </p:pic>
    </p:spTree>
    <p:extLst>
      <p:ext uri="{BB962C8B-B14F-4D97-AF65-F5344CB8AC3E}">
        <p14:creationId xmlns:p14="http://schemas.microsoft.com/office/powerpoint/2010/main" val="2533969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Summary</a:t>
            </a:r>
            <a:endParaRPr lang="th-TH" sz="3600" b="1" i="1" dirty="0">
              <a:latin typeface="Georgia" pitchFamily="18" charset="0"/>
            </a:endParaRPr>
          </a:p>
        </p:txBody>
      </p:sp>
      <p:sp>
        <p:nvSpPr>
          <p:cNvPr id="3" name="Content Placeholder 2"/>
          <p:cNvSpPr>
            <a:spLocks noGrp="1"/>
          </p:cNvSpPr>
          <p:nvPr>
            <p:ph sz="quarter" idx="1"/>
          </p:nvPr>
        </p:nvSpPr>
        <p:spPr>
          <a:xfrm>
            <a:off x="-1" y="1589566"/>
            <a:ext cx="9026013" cy="5268433"/>
          </a:xfrm>
        </p:spPr>
        <p:txBody>
          <a:bodyPr>
            <a:normAutofit fontScale="85000" lnSpcReduction="10000"/>
          </a:bodyPr>
          <a:lstStyle/>
          <a:p>
            <a:pPr>
              <a:buFont typeface="Wingdings" pitchFamily="2" charset="2"/>
              <a:buChar char="q"/>
            </a:pPr>
            <a:r>
              <a:rPr lang="en-US" b="1" dirty="0" err="1">
                <a:solidFill>
                  <a:srgbClr val="FF0000"/>
                </a:solidFill>
                <a:latin typeface="Bell MT" pitchFamily="18" charset="0"/>
              </a:rPr>
              <a:t>Nyaya</a:t>
            </a:r>
            <a:r>
              <a:rPr lang="en-US" dirty="0">
                <a:latin typeface="Bell MT" pitchFamily="18" charset="0"/>
              </a:rPr>
              <a:t> is an orthodox school of philosophy.  It was founded by a great sage called Gautama, not to be confused with the Lord Buddha.</a:t>
            </a:r>
          </a:p>
          <a:p>
            <a:pPr>
              <a:buFont typeface="Wingdings" pitchFamily="2" charset="2"/>
              <a:buChar char="q"/>
            </a:pPr>
            <a:r>
              <a:rPr lang="en-US" b="1" dirty="0" err="1">
                <a:solidFill>
                  <a:srgbClr val="FF0000"/>
                </a:solidFill>
                <a:latin typeface="Bell MT" pitchFamily="18" charset="0"/>
              </a:rPr>
              <a:t>Nyaya</a:t>
            </a:r>
            <a:r>
              <a:rPr lang="en-US" dirty="0">
                <a:latin typeface="Bell MT" pitchFamily="18" charset="0"/>
              </a:rPr>
              <a:t> accepts the basic philosophy of </a:t>
            </a:r>
            <a:r>
              <a:rPr lang="en-US" dirty="0" err="1">
                <a:latin typeface="Bell MT" pitchFamily="18" charset="0"/>
              </a:rPr>
              <a:t>Vaisheshika</a:t>
            </a:r>
            <a:r>
              <a:rPr lang="en-US" dirty="0">
                <a:latin typeface="Bell MT" pitchFamily="18" charset="0"/>
              </a:rPr>
              <a:t> system.  It can be said that the </a:t>
            </a:r>
            <a:r>
              <a:rPr lang="en-US" dirty="0" err="1">
                <a:latin typeface="Bell MT" pitchFamily="18" charset="0"/>
              </a:rPr>
              <a:t>Vaisheshika</a:t>
            </a:r>
            <a:r>
              <a:rPr lang="en-US" dirty="0">
                <a:latin typeface="Bell MT" pitchFamily="18" charset="0"/>
              </a:rPr>
              <a:t> system is theory, </a:t>
            </a:r>
            <a:r>
              <a:rPr lang="en-US" dirty="0" err="1">
                <a:latin typeface="Bell MT" pitchFamily="18" charset="0"/>
              </a:rPr>
              <a:t>Nyaya</a:t>
            </a:r>
            <a:r>
              <a:rPr lang="en-US" dirty="0">
                <a:latin typeface="Bell MT" pitchFamily="18" charset="0"/>
              </a:rPr>
              <a:t> is the practice.</a:t>
            </a:r>
          </a:p>
          <a:p>
            <a:pPr>
              <a:buFont typeface="Wingdings" pitchFamily="2" charset="2"/>
              <a:buChar char="q"/>
            </a:pPr>
            <a:r>
              <a:rPr lang="en-US" b="1" dirty="0" err="1">
                <a:solidFill>
                  <a:srgbClr val="FF0000"/>
                </a:solidFill>
                <a:latin typeface="Bell MT" pitchFamily="18" charset="0"/>
              </a:rPr>
              <a:t>Nyaya</a:t>
            </a:r>
            <a:r>
              <a:rPr lang="en-US" dirty="0">
                <a:latin typeface="Bell MT" pitchFamily="18" charset="0"/>
              </a:rPr>
              <a:t> recognizes god but Gautama does not deal with the problem of existence of god in any detail.</a:t>
            </a:r>
          </a:p>
          <a:p>
            <a:pPr>
              <a:buFont typeface="Wingdings" pitchFamily="2" charset="2"/>
              <a:buChar char="q"/>
            </a:pPr>
            <a:r>
              <a:rPr lang="en-US" dirty="0">
                <a:latin typeface="Bell MT" pitchFamily="18" charset="0"/>
              </a:rPr>
              <a:t>Like the </a:t>
            </a:r>
            <a:r>
              <a:rPr lang="en-US" dirty="0" err="1">
                <a:latin typeface="Bell MT" pitchFamily="18" charset="0"/>
              </a:rPr>
              <a:t>Vaisheshika</a:t>
            </a:r>
            <a:r>
              <a:rPr lang="en-US" dirty="0">
                <a:latin typeface="Bell MT" pitchFamily="18" charset="0"/>
              </a:rPr>
              <a:t>, </a:t>
            </a:r>
            <a:r>
              <a:rPr lang="en-US" b="1" dirty="0" err="1">
                <a:solidFill>
                  <a:srgbClr val="FF0000"/>
                </a:solidFill>
                <a:latin typeface="Bell MT" pitchFamily="18" charset="0"/>
              </a:rPr>
              <a:t>Nyaya</a:t>
            </a:r>
            <a:r>
              <a:rPr lang="en-US" b="1" dirty="0">
                <a:solidFill>
                  <a:srgbClr val="FF0000"/>
                </a:solidFill>
                <a:latin typeface="Bell MT" pitchFamily="18" charset="0"/>
              </a:rPr>
              <a:t>  </a:t>
            </a:r>
            <a:r>
              <a:rPr lang="en-US" dirty="0">
                <a:latin typeface="Bell MT" pitchFamily="18" charset="0"/>
              </a:rPr>
              <a:t>holds that the self is an individual substance, eternal and all pervading.  Consciousness is not an essential attribute of the self, but it is only an accidental one. </a:t>
            </a:r>
          </a:p>
          <a:p>
            <a:pPr>
              <a:buFont typeface="Wingdings" pitchFamily="2" charset="2"/>
              <a:buChar char="q"/>
            </a:pPr>
            <a:r>
              <a:rPr lang="en-US" dirty="0">
                <a:latin typeface="Bell MT" pitchFamily="18" charset="0"/>
              </a:rPr>
              <a:t>According to </a:t>
            </a:r>
            <a:r>
              <a:rPr lang="en-US" b="1" dirty="0" err="1">
                <a:solidFill>
                  <a:srgbClr val="FF0000"/>
                </a:solidFill>
                <a:latin typeface="Bell MT" pitchFamily="18" charset="0"/>
              </a:rPr>
              <a:t>Nyaya</a:t>
            </a:r>
            <a:r>
              <a:rPr lang="en-US" dirty="0">
                <a:latin typeface="Bell MT" pitchFamily="18" charset="0"/>
              </a:rPr>
              <a:t>, salvation is the state of absolute freedom. It is freedom from all pains and pleasures. Then there is freedom from the cycle of the birth and death also.</a:t>
            </a:r>
          </a:p>
          <a:p>
            <a:endParaRPr lang="th-TH" dirty="0"/>
          </a:p>
        </p:txBody>
      </p:sp>
    </p:spTree>
    <p:extLst>
      <p:ext uri="{BB962C8B-B14F-4D97-AF65-F5344CB8AC3E}">
        <p14:creationId xmlns:p14="http://schemas.microsoft.com/office/powerpoint/2010/main" val="74159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6096000"/>
            <a:ext cx="6781800" cy="685800"/>
          </a:xfrm>
        </p:spPr>
        <p:txBody>
          <a:bodyPr>
            <a:noAutofit/>
          </a:bodyPr>
          <a:lstStyle/>
          <a:p>
            <a:endParaRPr lang="en-GB" sz="4000" dirty="0">
              <a:solidFill>
                <a:srgbClr val="FF0000"/>
              </a:solidFill>
              <a:latin typeface="AR BERKLEY" pitchFamily="2" charset="0"/>
            </a:endParaRPr>
          </a:p>
          <a:p>
            <a:pPr algn="ctr"/>
            <a:r>
              <a:rPr lang="en-GB" sz="6000" b="1" dirty="0">
                <a:solidFill>
                  <a:srgbClr val="FF0000"/>
                </a:solidFill>
                <a:latin typeface="AR BERKLEY" pitchFamily="2" charset="0"/>
              </a:rPr>
              <a:t>DISCUSSIONS</a:t>
            </a:r>
            <a:endParaRPr lang="en-US" sz="6000" b="1" dirty="0">
              <a:solidFill>
                <a:srgbClr val="FF0000"/>
              </a:solidFill>
              <a:latin typeface="AR BERKLEY" pitchFamily="2" charset="0"/>
            </a:endParaRPr>
          </a:p>
          <a:p>
            <a:endParaRPr lang="en-US" sz="4000" dirty="0">
              <a:solidFill>
                <a:srgbClr val="FF0000"/>
              </a:solidFill>
              <a:latin typeface="AR BERKLEY" pitchFamily="2" charset="0"/>
            </a:endParaRPr>
          </a:p>
        </p:txBody>
      </p:sp>
      <p:sp>
        <p:nvSpPr>
          <p:cNvPr id="4" name="Title 3"/>
          <p:cNvSpPr>
            <a:spLocks noGrp="1"/>
          </p:cNvSpPr>
          <p:nvPr>
            <p:ph type="ctrTitle"/>
          </p:nvPr>
        </p:nvSpPr>
        <p:spPr/>
        <p:txBody>
          <a:bodyPr/>
          <a:lstStyle/>
          <a:p>
            <a:endParaRPr lang="en-US"/>
          </a:p>
        </p:txBody>
      </p:sp>
      <p:pic>
        <p:nvPicPr>
          <p:cNvPr id="6" name="Content Placeholder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4"/>
            <a:ext cx="9140583" cy="58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76200" y="5943600"/>
            <a:ext cx="2362200" cy="838200"/>
          </a:xfrm>
          <a:prstGeom prst="rect">
            <a:avLst/>
          </a:prstGeom>
        </p:spPr>
        <p:txBody>
          <a:bodyPr vert="horz" anchor="ctr">
            <a:no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endParaRPr lang="en-US" sz="2000" b="1" dirty="0"/>
          </a:p>
        </p:txBody>
      </p:sp>
    </p:spTree>
    <p:extLst>
      <p:ext uri="{BB962C8B-B14F-4D97-AF65-F5344CB8AC3E}">
        <p14:creationId xmlns:p14="http://schemas.microsoft.com/office/powerpoint/2010/main" val="13177445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err="1">
                <a:latin typeface="Georgia" pitchFamily="18" charset="0"/>
              </a:rPr>
              <a:t>Nyaya</a:t>
            </a:r>
            <a:r>
              <a:rPr lang="en-US" sz="3600" b="1" i="1" dirty="0">
                <a:latin typeface="Georgia" pitchFamily="18" charset="0"/>
              </a:rPr>
              <a:t> in brief (1)</a:t>
            </a:r>
            <a:endParaRPr lang="th-TH" sz="3600" b="1" i="1" dirty="0">
              <a:latin typeface="Georgia" pitchFamily="18" charset="0"/>
            </a:endParaRPr>
          </a:p>
        </p:txBody>
      </p:sp>
      <p:sp>
        <p:nvSpPr>
          <p:cNvPr id="3" name="Content Placeholder 2"/>
          <p:cNvSpPr>
            <a:spLocks noGrp="1"/>
          </p:cNvSpPr>
          <p:nvPr>
            <p:ph sz="quarter" idx="1"/>
          </p:nvPr>
        </p:nvSpPr>
        <p:spPr>
          <a:xfrm>
            <a:off x="-76200" y="1596941"/>
            <a:ext cx="4800600" cy="5268433"/>
          </a:xfrm>
        </p:spPr>
        <p:txBody>
          <a:bodyPr>
            <a:normAutofit fontScale="77500" lnSpcReduction="20000"/>
          </a:bodyPr>
          <a:lstStyle/>
          <a:p>
            <a:pPr fontAlgn="base">
              <a:buSzPct val="100000"/>
              <a:buFont typeface="Wingdings" pitchFamily="2" charset="2"/>
              <a:buChar char="v"/>
            </a:pPr>
            <a:r>
              <a:rPr lang="en-US" sz="3600" b="1" dirty="0" err="1">
                <a:solidFill>
                  <a:srgbClr val="FF0000"/>
                </a:solidFill>
                <a:latin typeface="Georgia" pitchFamily="18" charset="0"/>
              </a:rPr>
              <a:t>Nyaya</a:t>
            </a:r>
            <a:r>
              <a:rPr lang="en-US" b="1" dirty="0">
                <a:latin typeface="Georgia" pitchFamily="18" charset="0"/>
              </a:rPr>
              <a:t>,</a:t>
            </a:r>
            <a:r>
              <a:rPr lang="en-US" dirty="0">
                <a:latin typeface="Georgia" pitchFamily="18" charset="0"/>
              </a:rPr>
              <a:t> ( Sanskrit: “Rule” or “Method”) one of the six systems (</a:t>
            </a:r>
            <a:r>
              <a:rPr lang="en-US" i="1" dirty="0" err="1">
                <a:latin typeface="Georgia" pitchFamily="18" charset="0"/>
                <a:hlinkClick r:id="rId2"/>
              </a:rPr>
              <a:t>darshan</a:t>
            </a:r>
            <a:r>
              <a:rPr lang="en-US" dirty="0" err="1">
                <a:latin typeface="Georgia" pitchFamily="18" charset="0"/>
              </a:rPr>
              <a:t>s</a:t>
            </a:r>
            <a:r>
              <a:rPr lang="en-US" dirty="0">
                <a:latin typeface="Georgia" pitchFamily="18" charset="0"/>
              </a:rPr>
              <a:t>) of </a:t>
            </a:r>
            <a:r>
              <a:rPr lang="en-US" dirty="0">
                <a:latin typeface="Georgia" pitchFamily="18" charset="0"/>
                <a:hlinkClick r:id="rId3"/>
              </a:rPr>
              <a:t>Indian philosophy</a:t>
            </a:r>
            <a:r>
              <a:rPr lang="en-US" dirty="0">
                <a:latin typeface="Georgia" pitchFamily="18" charset="0"/>
              </a:rPr>
              <a:t>, important for its analysis of </a:t>
            </a:r>
            <a:r>
              <a:rPr lang="en-US" dirty="0">
                <a:latin typeface="Georgia" pitchFamily="18" charset="0"/>
                <a:hlinkClick r:id="rId4"/>
              </a:rPr>
              <a:t>logic</a:t>
            </a:r>
            <a:r>
              <a:rPr lang="en-US" dirty="0">
                <a:latin typeface="Georgia" pitchFamily="18" charset="0"/>
              </a:rPr>
              <a:t> and </a:t>
            </a:r>
            <a:r>
              <a:rPr lang="en-US" dirty="0">
                <a:latin typeface="Georgia" pitchFamily="18" charset="0"/>
                <a:hlinkClick r:id="rId5"/>
              </a:rPr>
              <a:t>epistemology</a:t>
            </a:r>
            <a:r>
              <a:rPr lang="en-US" dirty="0">
                <a:latin typeface="Georgia" pitchFamily="18" charset="0"/>
              </a:rPr>
              <a:t>.</a:t>
            </a:r>
          </a:p>
          <a:p>
            <a:pPr fontAlgn="base">
              <a:buSzPct val="100000"/>
              <a:buFont typeface="Wingdings" pitchFamily="2" charset="2"/>
              <a:buChar char="v"/>
            </a:pPr>
            <a:r>
              <a:rPr lang="en-US" dirty="0">
                <a:latin typeface="Georgia" pitchFamily="18" charset="0"/>
              </a:rPr>
              <a:t> The major contribution of the </a:t>
            </a:r>
            <a:r>
              <a:rPr lang="en-US" dirty="0" err="1">
                <a:latin typeface="Georgia" pitchFamily="18" charset="0"/>
              </a:rPr>
              <a:t>Nyaya</a:t>
            </a:r>
            <a:r>
              <a:rPr lang="en-US" dirty="0">
                <a:latin typeface="Georgia" pitchFamily="18" charset="0"/>
              </a:rPr>
              <a:t> system is its working out in profound detail the means of knowledge known as </a:t>
            </a:r>
            <a:r>
              <a:rPr lang="en-US" dirty="0">
                <a:latin typeface="Georgia" pitchFamily="18" charset="0"/>
                <a:hlinkClick r:id="rId6"/>
              </a:rPr>
              <a:t>inference</a:t>
            </a:r>
            <a:r>
              <a:rPr lang="en-US" dirty="0">
                <a:latin typeface="Georgia" pitchFamily="18" charset="0"/>
              </a:rPr>
              <a:t>.</a:t>
            </a:r>
          </a:p>
          <a:p>
            <a:pPr fontAlgn="base">
              <a:buSzPct val="100000"/>
              <a:buFont typeface="Wingdings" pitchFamily="2" charset="2"/>
              <a:buChar char="v"/>
            </a:pPr>
            <a:r>
              <a:rPr lang="en-US" dirty="0">
                <a:latin typeface="Georgia" pitchFamily="18" charset="0"/>
              </a:rPr>
              <a:t>Like the other systems, </a:t>
            </a:r>
            <a:r>
              <a:rPr lang="en-US" b="1" dirty="0" err="1">
                <a:solidFill>
                  <a:srgbClr val="FF0000"/>
                </a:solidFill>
                <a:latin typeface="Georgia" pitchFamily="18" charset="0"/>
              </a:rPr>
              <a:t>Nyaya</a:t>
            </a:r>
            <a:r>
              <a:rPr lang="en-US" dirty="0">
                <a:latin typeface="Georgia" pitchFamily="18" charset="0"/>
              </a:rPr>
              <a:t> is both philosophical and religious. Its ultimate concern is to bring an end to human suffering, which results from ignorance of reality. Liberation is brought about through right knowledge. </a:t>
            </a:r>
            <a:r>
              <a:rPr lang="en-US" dirty="0" err="1">
                <a:latin typeface="Georgia" pitchFamily="18" charset="0"/>
              </a:rPr>
              <a:t>Nyaya</a:t>
            </a:r>
            <a:r>
              <a:rPr lang="en-US" dirty="0">
                <a:latin typeface="Georgia" pitchFamily="18" charset="0"/>
              </a:rPr>
              <a:t> is thus concerned with the means of right knowledge.</a:t>
            </a:r>
          </a:p>
          <a:p>
            <a:endParaRPr lang="th-TH" dirty="0"/>
          </a:p>
        </p:txBody>
      </p:sp>
      <p:pic>
        <p:nvPicPr>
          <p:cNvPr id="1026" name="Picture 2"/>
          <p:cNvPicPr>
            <a:picLocks noGrp="1" noChangeAspect="1" noChangeArrowheads="1"/>
          </p:cNvPicPr>
          <p:nvPr>
            <p:ph sz="quarter" idx="2"/>
          </p:nvPr>
        </p:nvPicPr>
        <p:blipFill>
          <a:blip r:embed="rId7">
            <a:extLst>
              <a:ext uri="{28A0092B-C50C-407E-A947-70E740481C1C}">
                <a14:useLocalDpi xmlns:a14="http://schemas.microsoft.com/office/drawing/2010/main" val="0"/>
              </a:ext>
            </a:extLst>
          </a:blip>
          <a:srcRect/>
          <a:stretch>
            <a:fillRect/>
          </a:stretch>
        </p:blipFill>
        <p:spPr bwMode="auto">
          <a:xfrm>
            <a:off x="4736898" y="1524000"/>
            <a:ext cx="4407102" cy="5316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ubtitle 2">
            <a:extLst>
              <a:ext uri="{FF2B5EF4-FFF2-40B4-BE49-F238E27FC236}">
                <a16:creationId xmlns:a16="http://schemas.microsoft.com/office/drawing/2014/main" id="{E3E22610-2A8D-7DFA-BC8D-27CA497D7E25}"/>
              </a:ext>
            </a:extLst>
          </p:cNvPr>
          <p:cNvSpPr txBox="1">
            <a:spLocks/>
          </p:cNvSpPr>
          <p:nvPr/>
        </p:nvSpPr>
        <p:spPr>
          <a:xfrm>
            <a:off x="-76200" y="0"/>
            <a:ext cx="3048000" cy="3810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b="1"/>
              <a:t>Dr. Meenu Dudeja</a:t>
            </a:r>
            <a:endParaRPr lang="en-US" sz="2000" b="1" dirty="0"/>
          </a:p>
        </p:txBody>
      </p:sp>
    </p:spTree>
    <p:extLst>
      <p:ext uri="{BB962C8B-B14F-4D97-AF65-F5344CB8AC3E}">
        <p14:creationId xmlns:p14="http://schemas.microsoft.com/office/powerpoint/2010/main" val="303732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r"/>
            <a:r>
              <a:rPr lang="en-GB" b="1" i="1" dirty="0" err="1">
                <a:latin typeface="Georgia" pitchFamily="18" charset="0"/>
              </a:rPr>
              <a:t>Nyaya</a:t>
            </a:r>
            <a:r>
              <a:rPr lang="en-GB" b="1" i="1" dirty="0">
                <a:latin typeface="Georgia" pitchFamily="18" charset="0"/>
              </a:rPr>
              <a:t> in brief (2)</a:t>
            </a:r>
            <a:endParaRPr lang="th-TH" b="1" i="1" dirty="0">
              <a:latin typeface="Georgia" pitchFamily="18" charset="0"/>
            </a:endParaRPr>
          </a:p>
        </p:txBody>
      </p:sp>
      <p:sp>
        <p:nvSpPr>
          <p:cNvPr id="3" name="Content Placeholder 2"/>
          <p:cNvSpPr>
            <a:spLocks noGrp="1"/>
          </p:cNvSpPr>
          <p:nvPr>
            <p:ph sz="quarter" idx="1"/>
          </p:nvPr>
        </p:nvSpPr>
        <p:spPr>
          <a:xfrm>
            <a:off x="0" y="1524000"/>
            <a:ext cx="5638800" cy="5333999"/>
          </a:xfrm>
        </p:spPr>
        <p:txBody>
          <a:bodyPr>
            <a:normAutofit/>
          </a:bodyPr>
          <a:lstStyle/>
          <a:p>
            <a:pPr fontAlgn="base">
              <a:buFont typeface="Wingdings" pitchFamily="2" charset="2"/>
              <a:buChar char="v"/>
            </a:pPr>
            <a:r>
              <a:rPr lang="en-US" sz="3200" dirty="0">
                <a:latin typeface="Georgia" pitchFamily="18" charset="0"/>
              </a:rPr>
              <a:t>In its </a:t>
            </a:r>
            <a:r>
              <a:rPr lang="en-US" sz="3200" dirty="0">
                <a:latin typeface="Georgia" pitchFamily="18" charset="0"/>
                <a:hlinkClick r:id="rId2"/>
              </a:rPr>
              <a:t>metaphysics</a:t>
            </a:r>
            <a:r>
              <a:rPr lang="en-US" sz="3200" dirty="0">
                <a:latin typeface="Georgia" pitchFamily="18" charset="0"/>
              </a:rPr>
              <a:t>, </a:t>
            </a:r>
            <a:r>
              <a:rPr lang="en-US" sz="3200" dirty="0" err="1">
                <a:latin typeface="Georgia" pitchFamily="18" charset="0"/>
              </a:rPr>
              <a:t>Nyaya</a:t>
            </a:r>
            <a:r>
              <a:rPr lang="en-US" sz="3200" dirty="0">
                <a:latin typeface="Georgia" pitchFamily="18" charset="0"/>
              </a:rPr>
              <a:t> is allied to the  </a:t>
            </a:r>
            <a:r>
              <a:rPr lang="en-US" sz="3200" dirty="0" err="1">
                <a:latin typeface="Georgia" pitchFamily="18" charset="0"/>
                <a:hlinkClick r:id="rId3"/>
              </a:rPr>
              <a:t>Vaisheshika</a:t>
            </a:r>
            <a:r>
              <a:rPr lang="en-US" sz="3200" dirty="0">
                <a:latin typeface="Georgia" pitchFamily="18" charset="0"/>
              </a:rPr>
              <a:t> system, and the two schools were often combined from about the 10th century.</a:t>
            </a:r>
          </a:p>
          <a:p>
            <a:pPr fontAlgn="base">
              <a:buFont typeface="Wingdings" pitchFamily="2" charset="2"/>
              <a:buChar char="v"/>
            </a:pPr>
            <a:r>
              <a:rPr lang="en-US" sz="3200" dirty="0">
                <a:latin typeface="Georgia" pitchFamily="18" charset="0"/>
              </a:rPr>
              <a:t> Its principal text is the </a:t>
            </a:r>
            <a:r>
              <a:rPr lang="en-US" sz="3200" i="1" dirty="0" err="1">
                <a:latin typeface="Georgia" pitchFamily="18" charset="0"/>
              </a:rPr>
              <a:t>Nyaya</a:t>
            </a:r>
            <a:r>
              <a:rPr lang="en-US" sz="3200" i="1" dirty="0">
                <a:latin typeface="Georgia" pitchFamily="18" charset="0"/>
              </a:rPr>
              <a:t>-sutra</a:t>
            </a:r>
            <a:r>
              <a:rPr lang="en-US" sz="3200" dirty="0">
                <a:latin typeface="Georgia" pitchFamily="18" charset="0"/>
              </a:rPr>
              <a:t>s, ascribed to </a:t>
            </a:r>
            <a:r>
              <a:rPr lang="en-US" sz="3200" dirty="0">
                <a:solidFill>
                  <a:srgbClr val="0070C0"/>
                </a:solidFill>
                <a:latin typeface="Georgia" pitchFamily="18" charset="0"/>
              </a:rPr>
              <a:t>Gautama </a:t>
            </a:r>
            <a:r>
              <a:rPr lang="en-US" sz="3200" dirty="0">
                <a:latin typeface="Georgia" pitchFamily="18" charset="0"/>
              </a:rPr>
              <a:t>(</a:t>
            </a:r>
            <a:r>
              <a:rPr lang="en-US" sz="3200" i="1" dirty="0">
                <a:latin typeface="Georgia" pitchFamily="18" charset="0"/>
              </a:rPr>
              <a:t>c.</a:t>
            </a:r>
            <a:r>
              <a:rPr lang="en-US" sz="3200" dirty="0">
                <a:latin typeface="Georgia" pitchFamily="18" charset="0"/>
              </a:rPr>
              <a:t> 2nd century </a:t>
            </a:r>
            <a:r>
              <a:rPr lang="en-US" sz="3200" cap="small" dirty="0" err="1">
                <a:latin typeface="Georgia" pitchFamily="18" charset="0"/>
              </a:rPr>
              <a:t>bce</a:t>
            </a:r>
            <a:r>
              <a:rPr lang="en-US" sz="3200" dirty="0">
                <a:latin typeface="Georgia" pitchFamily="18" charset="0"/>
              </a:rPr>
              <a:t>).</a:t>
            </a:r>
          </a:p>
        </p:txBody>
      </p:sp>
      <p:pic>
        <p:nvPicPr>
          <p:cNvPr id="7" name="Content Placeholder 6"/>
          <p:cNvPicPr>
            <a:picLocks noGrp="1" noChangeAspect="1"/>
          </p:cNvPicPr>
          <p:nvPr>
            <p:ph sz="quarter" idx="2"/>
          </p:nvPr>
        </p:nvPicPr>
        <p:blipFill>
          <a:blip r:embed="rId4">
            <a:extLst>
              <a:ext uri="{28A0092B-C50C-407E-A947-70E740481C1C}">
                <a14:useLocalDpi xmlns:a14="http://schemas.microsoft.com/office/drawing/2010/main" val="0"/>
              </a:ext>
            </a:extLst>
          </a:blip>
          <a:stretch>
            <a:fillRect/>
          </a:stretch>
        </p:blipFill>
        <p:spPr>
          <a:xfrm>
            <a:off x="5694027" y="1524000"/>
            <a:ext cx="3449973" cy="5334000"/>
          </a:xfrm>
        </p:spPr>
      </p:pic>
      <p:sp>
        <p:nvSpPr>
          <p:cNvPr id="4" name="Subtitle 2">
            <a:extLst>
              <a:ext uri="{FF2B5EF4-FFF2-40B4-BE49-F238E27FC236}">
                <a16:creationId xmlns:a16="http://schemas.microsoft.com/office/drawing/2014/main" id="{FB4D9727-3908-5EB5-0CE3-B66DEDB22D95}"/>
              </a:ext>
            </a:extLst>
          </p:cNvPr>
          <p:cNvSpPr txBox="1">
            <a:spLocks/>
          </p:cNvSpPr>
          <p:nvPr/>
        </p:nvSpPr>
        <p:spPr>
          <a:xfrm>
            <a:off x="-76200" y="6400800"/>
            <a:ext cx="3048000" cy="3810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b="1"/>
              <a:t>Dr. Meenu Dudeja</a:t>
            </a:r>
            <a:endParaRPr lang="en-US" sz="2000" b="1" dirty="0"/>
          </a:p>
        </p:txBody>
      </p:sp>
    </p:spTree>
    <p:extLst>
      <p:ext uri="{BB962C8B-B14F-4D97-AF65-F5344CB8AC3E}">
        <p14:creationId xmlns:p14="http://schemas.microsoft.com/office/powerpoint/2010/main" val="192731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r"/>
            <a:r>
              <a:rPr lang="en-GB" b="1" i="1" dirty="0" err="1">
                <a:latin typeface="Georgia" pitchFamily="18" charset="0"/>
              </a:rPr>
              <a:t>Nyaya</a:t>
            </a:r>
            <a:r>
              <a:rPr lang="en-GB" b="1" i="1" dirty="0">
                <a:latin typeface="Georgia" pitchFamily="18" charset="0"/>
              </a:rPr>
              <a:t> in brief (3)</a:t>
            </a:r>
            <a:endParaRPr lang="th-TH" b="1" i="1" dirty="0">
              <a:latin typeface="Georgia" pitchFamily="18" charset="0"/>
            </a:endParaRPr>
          </a:p>
        </p:txBody>
      </p:sp>
      <p:sp>
        <p:nvSpPr>
          <p:cNvPr id="3" name="Content Placeholder 2"/>
          <p:cNvSpPr>
            <a:spLocks noGrp="1"/>
          </p:cNvSpPr>
          <p:nvPr>
            <p:ph sz="quarter" idx="1"/>
          </p:nvPr>
        </p:nvSpPr>
        <p:spPr>
          <a:xfrm>
            <a:off x="0" y="1524000"/>
            <a:ext cx="7315200" cy="5333999"/>
          </a:xfrm>
        </p:spPr>
        <p:txBody>
          <a:bodyPr>
            <a:normAutofit/>
          </a:bodyPr>
          <a:lstStyle/>
          <a:p>
            <a:pPr fontAlgn="base">
              <a:buSzPct val="100000"/>
              <a:buFont typeface="Wingdings" pitchFamily="2" charset="2"/>
              <a:buChar char="v"/>
            </a:pPr>
            <a:r>
              <a:rPr lang="en-US" sz="2800" b="1" dirty="0">
                <a:solidFill>
                  <a:srgbClr val="FF0000"/>
                </a:solidFill>
                <a:latin typeface="Georgia" pitchFamily="18" charset="0"/>
              </a:rPr>
              <a:t>Old </a:t>
            </a:r>
            <a:r>
              <a:rPr lang="en-US" sz="2800" b="1" dirty="0" err="1">
                <a:solidFill>
                  <a:srgbClr val="FF0000"/>
                </a:solidFill>
                <a:latin typeface="Georgia" pitchFamily="18" charset="0"/>
              </a:rPr>
              <a:t>Nyaya</a:t>
            </a:r>
            <a:r>
              <a:rPr lang="en-US" sz="2800" b="1" dirty="0">
                <a:solidFill>
                  <a:srgbClr val="FF0000"/>
                </a:solidFill>
                <a:latin typeface="Georgia" pitchFamily="18" charset="0"/>
              </a:rPr>
              <a:t>: </a:t>
            </a:r>
            <a:r>
              <a:rPr lang="en-US" sz="2800" dirty="0">
                <a:latin typeface="Georgia" pitchFamily="18" charset="0"/>
              </a:rPr>
              <a:t>The </a:t>
            </a:r>
            <a:r>
              <a:rPr lang="en-US" sz="2800" dirty="0" err="1">
                <a:latin typeface="Georgia" pitchFamily="18" charset="0"/>
              </a:rPr>
              <a:t>Nyaya</a:t>
            </a:r>
            <a:r>
              <a:rPr lang="en-US" sz="2800" dirty="0">
                <a:latin typeface="Georgia" pitchFamily="18" charset="0"/>
              </a:rPr>
              <a:t> system—from Gautama through his important early commentator </a:t>
            </a:r>
            <a:r>
              <a:rPr lang="en-US" sz="2800" dirty="0" err="1">
                <a:latin typeface="Georgia" pitchFamily="18" charset="0"/>
              </a:rPr>
              <a:t>Vatsyayana</a:t>
            </a:r>
            <a:r>
              <a:rPr lang="en-US" sz="2800" dirty="0">
                <a:latin typeface="Georgia" pitchFamily="18" charset="0"/>
              </a:rPr>
              <a:t> (</a:t>
            </a:r>
            <a:r>
              <a:rPr lang="en-US" sz="2800" i="1" dirty="0">
                <a:latin typeface="Georgia" pitchFamily="18" charset="0"/>
              </a:rPr>
              <a:t>c.</a:t>
            </a:r>
            <a:r>
              <a:rPr lang="en-US" sz="2800" dirty="0">
                <a:latin typeface="Georgia" pitchFamily="18" charset="0"/>
              </a:rPr>
              <a:t> 450 </a:t>
            </a:r>
            <a:r>
              <a:rPr lang="en-US" sz="2800" cap="small" dirty="0" err="1">
                <a:latin typeface="Georgia" pitchFamily="18" charset="0"/>
              </a:rPr>
              <a:t>ce</a:t>
            </a:r>
            <a:r>
              <a:rPr lang="en-US" sz="2800" dirty="0">
                <a:latin typeface="Georgia" pitchFamily="18" charset="0"/>
              </a:rPr>
              <a:t>) until </a:t>
            </a:r>
            <a:r>
              <a:rPr lang="en-US" sz="2800" dirty="0" err="1">
                <a:latin typeface="Georgia" pitchFamily="18" charset="0"/>
                <a:hlinkClick r:id="rId2"/>
              </a:rPr>
              <a:t>Udayanacharya</a:t>
            </a:r>
            <a:r>
              <a:rPr lang="en-US" sz="2800" dirty="0">
                <a:latin typeface="Georgia" pitchFamily="18" charset="0"/>
              </a:rPr>
              <a:t> (10th century)—became qualified as the Old </a:t>
            </a:r>
            <a:r>
              <a:rPr lang="en-US" sz="2800" dirty="0" err="1">
                <a:latin typeface="Georgia" pitchFamily="18" charset="0"/>
              </a:rPr>
              <a:t>Nyaya</a:t>
            </a:r>
            <a:r>
              <a:rPr lang="en-US" sz="2800" dirty="0">
                <a:latin typeface="Georgia" pitchFamily="18" charset="0"/>
              </a:rPr>
              <a:t> (</a:t>
            </a:r>
            <a:r>
              <a:rPr lang="en-US" sz="2800" dirty="0" err="1">
                <a:latin typeface="Georgia" pitchFamily="18" charset="0"/>
              </a:rPr>
              <a:t>Prachina-Nyaya</a:t>
            </a:r>
            <a:r>
              <a:rPr lang="en-US" sz="2800" dirty="0">
                <a:latin typeface="Georgia" pitchFamily="18" charset="0"/>
              </a:rPr>
              <a:t>) </a:t>
            </a:r>
          </a:p>
          <a:p>
            <a:pPr fontAlgn="base">
              <a:buSzPct val="100000"/>
              <a:buFont typeface="Wingdings" pitchFamily="2" charset="2"/>
              <a:buChar char="v"/>
            </a:pPr>
            <a:r>
              <a:rPr lang="en-US" sz="2800" b="1" dirty="0">
                <a:solidFill>
                  <a:srgbClr val="FF0000"/>
                </a:solidFill>
                <a:latin typeface="Georgia" pitchFamily="18" charset="0"/>
              </a:rPr>
              <a:t>New </a:t>
            </a:r>
            <a:r>
              <a:rPr lang="en-US" sz="2800" b="1" dirty="0" err="1">
                <a:solidFill>
                  <a:srgbClr val="FF0000"/>
                </a:solidFill>
                <a:latin typeface="Georgia" pitchFamily="18" charset="0"/>
              </a:rPr>
              <a:t>Nyaya</a:t>
            </a:r>
            <a:r>
              <a:rPr lang="en-US" sz="2800" b="1" dirty="0">
                <a:solidFill>
                  <a:srgbClr val="FF0000"/>
                </a:solidFill>
                <a:latin typeface="Georgia" pitchFamily="18" charset="0"/>
              </a:rPr>
              <a:t>: </a:t>
            </a:r>
            <a:r>
              <a:rPr lang="en-US" sz="2800" dirty="0">
                <a:latin typeface="Georgia" pitchFamily="18" charset="0"/>
              </a:rPr>
              <a:t>The new school of </a:t>
            </a:r>
            <a:r>
              <a:rPr lang="en-US" sz="2800" dirty="0" err="1">
                <a:latin typeface="Georgia" pitchFamily="18" charset="0"/>
              </a:rPr>
              <a:t>Nyaya</a:t>
            </a:r>
            <a:r>
              <a:rPr lang="en-US" sz="2800" dirty="0">
                <a:latin typeface="Georgia" pitchFamily="18" charset="0"/>
              </a:rPr>
              <a:t> (</a:t>
            </a:r>
            <a:r>
              <a:rPr lang="en-US" sz="2800" dirty="0" err="1">
                <a:latin typeface="Georgia" pitchFamily="18" charset="0"/>
                <a:hlinkClick r:id="rId3"/>
              </a:rPr>
              <a:t>Navya-Nyaya</a:t>
            </a:r>
            <a:r>
              <a:rPr lang="en-US" sz="2800" dirty="0">
                <a:latin typeface="Georgia" pitchFamily="18" charset="0"/>
              </a:rPr>
              <a:t>, or “New </a:t>
            </a:r>
            <a:r>
              <a:rPr lang="en-US" sz="2800" dirty="0" err="1">
                <a:latin typeface="Georgia" pitchFamily="18" charset="0"/>
              </a:rPr>
              <a:t>Nyaya</a:t>
            </a:r>
            <a:r>
              <a:rPr lang="en-US" sz="2800" dirty="0">
                <a:latin typeface="Georgia" pitchFamily="18" charset="0"/>
              </a:rPr>
              <a:t>”) arose in Bengal in the 11th century. The best-known philosopher of the </a:t>
            </a:r>
            <a:r>
              <a:rPr lang="en-US" sz="2800" dirty="0" err="1">
                <a:latin typeface="Georgia" pitchFamily="18" charset="0"/>
              </a:rPr>
              <a:t>Navya-Nyaya</a:t>
            </a:r>
            <a:r>
              <a:rPr lang="en-US" sz="2800" dirty="0">
                <a:latin typeface="Georgia" pitchFamily="18" charset="0"/>
              </a:rPr>
              <a:t>, and the founder of the modern school of Indian </a:t>
            </a:r>
            <a:r>
              <a:rPr lang="en-US" sz="2800" dirty="0">
                <a:latin typeface="Georgia" pitchFamily="18" charset="0"/>
                <a:hlinkClick r:id="rId4"/>
              </a:rPr>
              <a:t>logic</a:t>
            </a:r>
            <a:r>
              <a:rPr lang="en-US" sz="2800" dirty="0">
                <a:latin typeface="Georgia" pitchFamily="18" charset="0"/>
              </a:rPr>
              <a:t>, was </a:t>
            </a:r>
            <a:r>
              <a:rPr lang="en-US" sz="2800" dirty="0" err="1">
                <a:latin typeface="Georgia" pitchFamily="18" charset="0"/>
                <a:hlinkClick r:id="rId5"/>
              </a:rPr>
              <a:t>Gangesha</a:t>
            </a:r>
            <a:r>
              <a:rPr lang="en-US" sz="2800" dirty="0">
                <a:latin typeface="Georgia" pitchFamily="18" charset="0"/>
              </a:rPr>
              <a:t> (13th century).</a:t>
            </a:r>
          </a:p>
        </p:txBody>
      </p:sp>
      <p:pic>
        <p:nvPicPr>
          <p:cNvPr id="5" name="Content Placeholder 4"/>
          <p:cNvPicPr>
            <a:picLocks noGrp="1" noChangeAspect="1"/>
          </p:cNvPicPr>
          <p:nvPr>
            <p:ph sz="quarter" idx="2"/>
          </p:nvPr>
        </p:nvPicPr>
        <p:blipFill>
          <a:blip r:embed="rId6">
            <a:extLst>
              <a:ext uri="{28A0092B-C50C-407E-A947-70E740481C1C}">
                <a14:useLocalDpi xmlns:a14="http://schemas.microsoft.com/office/drawing/2010/main" val="0"/>
              </a:ext>
            </a:extLst>
          </a:blip>
          <a:stretch>
            <a:fillRect/>
          </a:stretch>
        </p:blipFill>
        <p:spPr>
          <a:xfrm>
            <a:off x="7239000" y="1524001"/>
            <a:ext cx="1919747" cy="5334000"/>
          </a:xfrm>
        </p:spPr>
      </p:pic>
      <p:sp>
        <p:nvSpPr>
          <p:cNvPr id="4" name="Subtitle 2">
            <a:extLst>
              <a:ext uri="{FF2B5EF4-FFF2-40B4-BE49-F238E27FC236}">
                <a16:creationId xmlns:a16="http://schemas.microsoft.com/office/drawing/2014/main" id="{A58E03D6-9AE8-69F9-056E-D2DFE39BDD95}"/>
              </a:ext>
            </a:extLst>
          </p:cNvPr>
          <p:cNvSpPr txBox="1">
            <a:spLocks/>
          </p:cNvSpPr>
          <p:nvPr/>
        </p:nvSpPr>
        <p:spPr>
          <a:xfrm>
            <a:off x="-76200" y="0"/>
            <a:ext cx="3048000" cy="3810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000" b="1"/>
              <a:t>Dr. Meenu Dudeja</a:t>
            </a:r>
            <a:endParaRPr lang="en-US" sz="2000" b="1" dirty="0"/>
          </a:p>
        </p:txBody>
      </p:sp>
    </p:spTree>
    <p:extLst>
      <p:ext uri="{BB962C8B-B14F-4D97-AF65-F5344CB8AC3E}">
        <p14:creationId xmlns:p14="http://schemas.microsoft.com/office/powerpoint/2010/main" val="4891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GB" sz="3600" b="1" i="1" dirty="0" err="1">
                <a:latin typeface="Georgia" pitchFamily="18" charset="0"/>
              </a:rPr>
              <a:t>Nyaya</a:t>
            </a:r>
            <a:r>
              <a:rPr lang="en-GB" sz="3600" b="1" i="1" dirty="0">
                <a:latin typeface="Georgia" pitchFamily="18" charset="0"/>
              </a:rPr>
              <a:t> in brief (4)</a:t>
            </a:r>
            <a:endParaRPr lang="th-TH" sz="3600" b="1" i="1" dirty="0">
              <a:latin typeface="Georgia" pitchFamily="18" charset="0"/>
            </a:endParaRPr>
          </a:p>
        </p:txBody>
      </p:sp>
      <p:sp>
        <p:nvSpPr>
          <p:cNvPr id="3" name="Content Placeholder 2"/>
          <p:cNvSpPr>
            <a:spLocks noGrp="1"/>
          </p:cNvSpPr>
          <p:nvPr>
            <p:ph sz="quarter" idx="1"/>
          </p:nvPr>
        </p:nvSpPr>
        <p:spPr>
          <a:xfrm>
            <a:off x="0" y="1589566"/>
            <a:ext cx="5181600" cy="5268433"/>
          </a:xfrm>
        </p:spPr>
        <p:txBody>
          <a:bodyPr>
            <a:normAutofit/>
          </a:bodyPr>
          <a:lstStyle/>
          <a:p>
            <a:pPr marL="457200" indent="-457200" fontAlgn="base">
              <a:buFont typeface="Wingdings" pitchFamily="2" charset="2"/>
              <a:buChar char="v"/>
            </a:pPr>
            <a:r>
              <a:rPr lang="en-US" b="1" dirty="0">
                <a:solidFill>
                  <a:srgbClr val="FF0000"/>
                </a:solidFill>
                <a:latin typeface="Georgia" pitchFamily="18" charset="0"/>
              </a:rPr>
              <a:t>Valid means of knowledge: </a:t>
            </a:r>
            <a:r>
              <a:rPr lang="en-US" dirty="0">
                <a:latin typeface="Georgia" pitchFamily="18" charset="0"/>
              </a:rPr>
              <a:t>(1) Perception (</a:t>
            </a:r>
            <a:r>
              <a:rPr lang="en-US" dirty="0" err="1">
                <a:latin typeface="Georgia" pitchFamily="18" charset="0"/>
              </a:rPr>
              <a:t>pratyaksha</a:t>
            </a:r>
            <a:r>
              <a:rPr lang="en-US" dirty="0">
                <a:latin typeface="Georgia" pitchFamily="18" charset="0"/>
              </a:rPr>
              <a:t>), (2) Inference (</a:t>
            </a:r>
            <a:r>
              <a:rPr lang="en-US" dirty="0" err="1">
                <a:latin typeface="Georgia" pitchFamily="18" charset="0"/>
              </a:rPr>
              <a:t>anumana</a:t>
            </a:r>
            <a:r>
              <a:rPr lang="en-US" dirty="0">
                <a:latin typeface="Georgia" pitchFamily="18" charset="0"/>
              </a:rPr>
              <a:t>), (3) Comparison (</a:t>
            </a:r>
            <a:r>
              <a:rPr lang="en-US" dirty="0" err="1">
                <a:latin typeface="Georgia" pitchFamily="18" charset="0"/>
              </a:rPr>
              <a:t>upamana</a:t>
            </a:r>
            <a:r>
              <a:rPr lang="en-US" dirty="0">
                <a:latin typeface="Georgia" pitchFamily="18" charset="0"/>
              </a:rPr>
              <a:t>), and (4) Sound, or Testimony (</a:t>
            </a:r>
            <a:r>
              <a:rPr lang="en-US" dirty="0" err="1">
                <a:latin typeface="Georgia" pitchFamily="18" charset="0"/>
              </a:rPr>
              <a:t>shabda</a:t>
            </a:r>
            <a:r>
              <a:rPr lang="en-US" dirty="0">
                <a:latin typeface="Georgia" pitchFamily="18" charset="0"/>
              </a:rPr>
              <a:t>). </a:t>
            </a:r>
          </a:p>
          <a:p>
            <a:pPr marL="457200" indent="-457200" fontAlgn="base">
              <a:buFont typeface="Wingdings" pitchFamily="2" charset="2"/>
              <a:buChar char="v"/>
            </a:pPr>
            <a:r>
              <a:rPr lang="en-US" b="1" dirty="0">
                <a:solidFill>
                  <a:srgbClr val="FF0000"/>
                </a:solidFill>
                <a:latin typeface="Georgia" pitchFamily="18" charset="0"/>
              </a:rPr>
              <a:t>Invalid knowledge:  </a:t>
            </a:r>
            <a:r>
              <a:rPr lang="en-US" dirty="0">
                <a:latin typeface="Georgia" pitchFamily="18" charset="0"/>
              </a:rPr>
              <a:t>Involves memory, doubt, error, and hypothetical argument.</a:t>
            </a:r>
          </a:p>
          <a:p>
            <a:endParaRPr lang="th-TH" dirty="0"/>
          </a:p>
        </p:txBody>
      </p:sp>
      <p:pic>
        <p:nvPicPr>
          <p:cNvPr id="6" name="Content Placeholder 5"/>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953000" y="1447801"/>
            <a:ext cx="4191000" cy="5461336"/>
          </a:xfrm>
        </p:spPr>
      </p:pic>
    </p:spTree>
    <p:extLst>
      <p:ext uri="{BB962C8B-B14F-4D97-AF65-F5344CB8AC3E}">
        <p14:creationId xmlns:p14="http://schemas.microsoft.com/office/powerpoint/2010/main" val="319060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r"/>
            <a:r>
              <a:rPr lang="en-US" b="1" i="1" dirty="0" err="1">
                <a:latin typeface="Georgia" pitchFamily="18" charset="0"/>
              </a:rPr>
              <a:t>Nyaya</a:t>
            </a:r>
            <a:r>
              <a:rPr lang="en-US" b="1" i="1" dirty="0">
                <a:latin typeface="Georgia" pitchFamily="18" charset="0"/>
              </a:rPr>
              <a:t> in Brief (5)</a:t>
            </a:r>
            <a:endParaRPr lang="th-TH" dirty="0"/>
          </a:p>
        </p:txBody>
      </p:sp>
      <p:sp>
        <p:nvSpPr>
          <p:cNvPr id="3" name="Content Placeholder 2"/>
          <p:cNvSpPr>
            <a:spLocks noGrp="1"/>
          </p:cNvSpPr>
          <p:nvPr>
            <p:ph sz="quarter" idx="1"/>
          </p:nvPr>
        </p:nvSpPr>
        <p:spPr>
          <a:xfrm>
            <a:off x="0" y="1600200"/>
            <a:ext cx="9144000" cy="5257800"/>
          </a:xfrm>
        </p:spPr>
        <p:txBody>
          <a:bodyPr>
            <a:normAutofit fontScale="85000" lnSpcReduction="20000"/>
          </a:bodyPr>
          <a:lstStyle/>
          <a:p>
            <a:pPr fontAlgn="base">
              <a:buSzPct val="100000"/>
              <a:buFont typeface="Wingdings" pitchFamily="2" charset="2"/>
              <a:buChar char="v"/>
            </a:pPr>
            <a:r>
              <a:rPr lang="en-US" b="1" dirty="0">
                <a:solidFill>
                  <a:srgbClr val="FF0000"/>
                </a:solidFill>
                <a:latin typeface="Georgia" pitchFamily="18" charset="0"/>
              </a:rPr>
              <a:t>Theory of causation:</a:t>
            </a:r>
            <a:r>
              <a:rPr lang="en-US" b="1" dirty="0">
                <a:latin typeface="Georgia" pitchFamily="18" charset="0"/>
              </a:rPr>
              <a:t> </a:t>
            </a:r>
            <a:r>
              <a:rPr lang="en-US" dirty="0" err="1">
                <a:latin typeface="Georgia" pitchFamily="18" charset="0"/>
              </a:rPr>
              <a:t>Nyaya</a:t>
            </a:r>
            <a:r>
              <a:rPr lang="en-US" dirty="0">
                <a:latin typeface="Georgia" pitchFamily="18" charset="0"/>
              </a:rPr>
              <a:t> defines a cause as an unconditional and invariable antecedent of an effect. In its emphasis on sequence—an effect does not preexist in its cause—the </a:t>
            </a:r>
            <a:r>
              <a:rPr lang="en-US" dirty="0" err="1">
                <a:latin typeface="Georgia" pitchFamily="18" charset="0"/>
              </a:rPr>
              <a:t>Nyaya</a:t>
            </a:r>
            <a:r>
              <a:rPr lang="en-US" dirty="0">
                <a:latin typeface="Georgia" pitchFamily="18" charset="0"/>
              </a:rPr>
              <a:t> theory is at variance with the </a:t>
            </a:r>
            <a:r>
              <a:rPr lang="en-US" dirty="0" err="1">
                <a:latin typeface="Georgia" pitchFamily="18" charset="0"/>
                <a:hlinkClick r:id="rId2"/>
              </a:rPr>
              <a:t>Samkhya</a:t>
            </a:r>
            <a:r>
              <a:rPr lang="en-US" dirty="0">
                <a:latin typeface="Georgia" pitchFamily="18" charset="0"/>
              </a:rPr>
              <a:t>-</a:t>
            </a:r>
            <a:r>
              <a:rPr lang="en-US" dirty="0">
                <a:latin typeface="Georgia" pitchFamily="18" charset="0"/>
                <a:hlinkClick r:id="rId3"/>
              </a:rPr>
              <a:t>Yoga</a:t>
            </a:r>
            <a:r>
              <a:rPr lang="en-US" dirty="0">
                <a:latin typeface="Georgia" pitchFamily="18" charset="0"/>
              </a:rPr>
              <a:t> and </a:t>
            </a:r>
            <a:r>
              <a:rPr lang="en-US" dirty="0" err="1">
                <a:latin typeface="Georgia" pitchFamily="18" charset="0"/>
                <a:hlinkClick r:id="rId4"/>
              </a:rPr>
              <a:t>Vedantist</a:t>
            </a:r>
            <a:r>
              <a:rPr lang="en-US" dirty="0">
                <a:latin typeface="Georgia" pitchFamily="18" charset="0"/>
              </a:rPr>
              <a:t> views, but it is not unlike modern Western </a:t>
            </a:r>
            <a:r>
              <a:rPr lang="en-US" dirty="0">
                <a:latin typeface="Georgia" pitchFamily="18" charset="0"/>
                <a:hlinkClick r:id="rId5"/>
              </a:rPr>
              <a:t>inductive logic</a:t>
            </a:r>
            <a:r>
              <a:rPr lang="en-US" dirty="0">
                <a:latin typeface="Georgia" pitchFamily="18" charset="0"/>
              </a:rPr>
              <a:t> in this respect.</a:t>
            </a:r>
          </a:p>
          <a:p>
            <a:pPr fontAlgn="base">
              <a:buSzPct val="100000"/>
              <a:buFont typeface="Wingdings" pitchFamily="2" charset="2"/>
              <a:buChar char="v"/>
            </a:pPr>
            <a:r>
              <a:rPr lang="en-US" b="1" dirty="0">
                <a:solidFill>
                  <a:srgbClr val="FF0000"/>
                </a:solidFill>
                <a:latin typeface="Georgia" pitchFamily="18" charset="0"/>
              </a:rPr>
              <a:t>Three kinds of causes: </a:t>
            </a:r>
          </a:p>
          <a:p>
            <a:pPr marL="571500" indent="-571500" fontAlgn="base">
              <a:buSzPct val="100000"/>
              <a:buFont typeface="+mj-lt"/>
              <a:buAutoNum type="romanUcPeriod"/>
            </a:pPr>
            <a:r>
              <a:rPr lang="en-US" dirty="0">
                <a:latin typeface="Georgia" pitchFamily="18" charset="0"/>
              </a:rPr>
              <a:t>Inherent or material cause (the substance out of which an effect is produced)</a:t>
            </a:r>
          </a:p>
          <a:p>
            <a:pPr marL="571500" indent="-571500" fontAlgn="base">
              <a:buSzPct val="100000"/>
              <a:buFont typeface="+mj-lt"/>
              <a:buAutoNum type="romanUcPeriod"/>
            </a:pPr>
            <a:r>
              <a:rPr lang="en-US" dirty="0">
                <a:latin typeface="Georgia" pitchFamily="18" charset="0"/>
              </a:rPr>
              <a:t> Non-inherent cause (which helps in the production of a cause),</a:t>
            </a:r>
          </a:p>
          <a:p>
            <a:pPr marL="571500" indent="-571500" fontAlgn="base">
              <a:buSzPct val="100000"/>
              <a:buFont typeface="+mj-lt"/>
              <a:buAutoNum type="romanUcPeriod"/>
            </a:pPr>
            <a:r>
              <a:rPr lang="en-US" dirty="0">
                <a:latin typeface="Georgia" pitchFamily="18" charset="0"/>
              </a:rPr>
              <a:t> Efficient cause (the power that helps the material cause produce the effect).</a:t>
            </a:r>
          </a:p>
          <a:p>
            <a:pPr fontAlgn="base">
              <a:buSzPct val="100000"/>
              <a:buFont typeface="Wingdings" pitchFamily="2" charset="2"/>
              <a:buChar char="v"/>
            </a:pPr>
            <a:r>
              <a:rPr lang="en-US" dirty="0">
                <a:latin typeface="Georgia" pitchFamily="18" charset="0"/>
              </a:rPr>
              <a:t> </a:t>
            </a:r>
            <a:r>
              <a:rPr lang="en-US" b="1" dirty="0">
                <a:solidFill>
                  <a:srgbClr val="FF0000"/>
                </a:solidFill>
                <a:latin typeface="Georgia" pitchFamily="18" charset="0"/>
              </a:rPr>
              <a:t>God</a:t>
            </a:r>
            <a:r>
              <a:rPr lang="en-US" dirty="0">
                <a:latin typeface="Georgia" pitchFamily="18" charset="0"/>
              </a:rPr>
              <a:t> is not the material cause of the universe, since atoms and </a:t>
            </a:r>
            <a:r>
              <a:rPr lang="en-US" dirty="0">
                <a:latin typeface="Georgia" pitchFamily="18" charset="0"/>
                <a:hlinkClick r:id="rId6"/>
              </a:rPr>
              <a:t>souls</a:t>
            </a:r>
            <a:r>
              <a:rPr lang="en-US" dirty="0">
                <a:latin typeface="Georgia" pitchFamily="18" charset="0"/>
              </a:rPr>
              <a:t> are also eternal, but is rather the efficient cause.</a:t>
            </a:r>
          </a:p>
          <a:p>
            <a:endParaRPr lang="th-TH" dirty="0"/>
          </a:p>
        </p:txBody>
      </p:sp>
    </p:spTree>
    <p:extLst>
      <p:ext uri="{BB962C8B-B14F-4D97-AF65-F5344CB8AC3E}">
        <p14:creationId xmlns:p14="http://schemas.microsoft.com/office/powerpoint/2010/main" val="123800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Epistemology (1)</a:t>
            </a:r>
            <a:endParaRPr lang="th-TH" sz="3600" b="1" i="1" dirty="0">
              <a:latin typeface="Georgia" pitchFamily="18" charset="0"/>
            </a:endParaRPr>
          </a:p>
        </p:txBody>
      </p:sp>
      <p:sp>
        <p:nvSpPr>
          <p:cNvPr id="3" name="Content Placeholder 2"/>
          <p:cNvSpPr>
            <a:spLocks noGrp="1"/>
          </p:cNvSpPr>
          <p:nvPr>
            <p:ph sz="quarter" idx="1"/>
          </p:nvPr>
        </p:nvSpPr>
        <p:spPr>
          <a:xfrm>
            <a:off x="0" y="1524000"/>
            <a:ext cx="4953000" cy="5333999"/>
          </a:xfrm>
        </p:spPr>
        <p:txBody>
          <a:bodyPr>
            <a:normAutofit fontScale="77500" lnSpcReduction="20000"/>
          </a:bodyPr>
          <a:lstStyle/>
          <a:p>
            <a:pPr>
              <a:buSzPct val="100000"/>
              <a:buFont typeface="Wingdings" pitchFamily="2" charset="2"/>
              <a:buChar char="Ø"/>
            </a:pPr>
            <a:r>
              <a:rPr lang="en-US" sz="3100" dirty="0" err="1">
                <a:latin typeface="Georgia" pitchFamily="18" charset="0"/>
              </a:rPr>
              <a:t>Nyaya</a:t>
            </a:r>
            <a:r>
              <a:rPr lang="en-US" sz="3100" dirty="0">
                <a:latin typeface="Georgia" pitchFamily="18" charset="0"/>
              </a:rPr>
              <a:t> treated epistemology as theory of knowledge, and its scholars developed it as </a:t>
            </a:r>
            <a:r>
              <a:rPr lang="en-US" sz="3100" b="1" dirty="0" err="1">
                <a:solidFill>
                  <a:srgbClr val="FF0000"/>
                </a:solidFill>
                <a:latin typeface="Georgia" pitchFamily="18" charset="0"/>
              </a:rPr>
              <a:t>Pramana-sastras</a:t>
            </a:r>
            <a:r>
              <a:rPr lang="en-US" sz="3100" b="1" dirty="0">
                <a:solidFill>
                  <a:srgbClr val="FF0000"/>
                </a:solidFill>
                <a:latin typeface="Georgia" pitchFamily="18" charset="0"/>
              </a:rPr>
              <a:t>. </a:t>
            </a:r>
          </a:p>
          <a:p>
            <a:pPr>
              <a:buSzPct val="100000"/>
              <a:buFont typeface="Wingdings" pitchFamily="2" charset="2"/>
              <a:buChar char="Ø"/>
            </a:pPr>
            <a:r>
              <a:rPr lang="en-US" sz="3100" b="1" dirty="0" err="1">
                <a:solidFill>
                  <a:srgbClr val="FF0000"/>
                </a:solidFill>
                <a:latin typeface="Georgia" pitchFamily="18" charset="0"/>
              </a:rPr>
              <a:t>Pramana</a:t>
            </a:r>
            <a:r>
              <a:rPr lang="en-US" sz="3100" b="1" dirty="0">
                <a:solidFill>
                  <a:srgbClr val="FF0000"/>
                </a:solidFill>
                <a:latin typeface="Georgia" pitchFamily="18" charset="0"/>
              </a:rPr>
              <a:t>, </a:t>
            </a:r>
            <a:r>
              <a:rPr lang="en-US" sz="3100" dirty="0">
                <a:latin typeface="Georgia" pitchFamily="18" charset="0"/>
              </a:rPr>
              <a:t>a Sanskrit word, literally is "means of knowledge". It encompasses one or more reliable and valid means by which human beings gain accurate, true knowledge. </a:t>
            </a:r>
          </a:p>
          <a:p>
            <a:pPr>
              <a:buSzPct val="100000"/>
              <a:buFont typeface="Wingdings" pitchFamily="2" charset="2"/>
              <a:buChar char="Ø"/>
            </a:pPr>
            <a:r>
              <a:rPr lang="en-US" sz="3100" dirty="0">
                <a:latin typeface="Georgia" pitchFamily="18" charset="0"/>
              </a:rPr>
              <a:t>The focus of </a:t>
            </a:r>
            <a:r>
              <a:rPr lang="en-US" sz="3100" dirty="0" err="1">
                <a:solidFill>
                  <a:srgbClr val="FF0000"/>
                </a:solidFill>
                <a:latin typeface="Georgia" pitchFamily="18" charset="0"/>
              </a:rPr>
              <a:t>Pramana</a:t>
            </a:r>
            <a:r>
              <a:rPr lang="en-US" sz="3100" dirty="0">
                <a:latin typeface="Georgia" pitchFamily="18" charset="0"/>
              </a:rPr>
              <a:t> is how correct knowledge can be acquired, how one knows, how one doesn't, and to what extent knowledge pertinent about someone or something can be acquired.</a:t>
            </a:r>
          </a:p>
          <a:p>
            <a:pPr marL="0" indent="0">
              <a:buNone/>
            </a:pPr>
            <a:endParaRPr lang="en-US" dirty="0">
              <a:latin typeface="Georgia" pitchFamily="18" charset="0"/>
            </a:endParaRPr>
          </a:p>
        </p:txBody>
      </p:sp>
      <p:pic>
        <p:nvPicPr>
          <p:cNvPr id="7" name="Content Placeholder 6"/>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939649" y="1524000"/>
            <a:ext cx="4193762" cy="5334000"/>
          </a:xfrm>
        </p:spPr>
      </p:pic>
    </p:spTree>
    <p:extLst>
      <p:ext uri="{BB962C8B-B14F-4D97-AF65-F5344CB8AC3E}">
        <p14:creationId xmlns:p14="http://schemas.microsoft.com/office/powerpoint/2010/main" val="385539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pPr algn="r"/>
            <a:r>
              <a:rPr lang="en-US" sz="3600" b="1" i="1" dirty="0">
                <a:latin typeface="Georgia" pitchFamily="18" charset="0"/>
              </a:rPr>
              <a:t>Epistemology (2)</a:t>
            </a:r>
            <a:endParaRPr lang="th-TH" sz="3600" b="1" i="1" dirty="0">
              <a:latin typeface="Georgia" pitchFamily="18" charset="0"/>
            </a:endParaRPr>
          </a:p>
        </p:txBody>
      </p:sp>
      <p:sp>
        <p:nvSpPr>
          <p:cNvPr id="3" name="Content Placeholder 2"/>
          <p:cNvSpPr>
            <a:spLocks noGrp="1"/>
          </p:cNvSpPr>
          <p:nvPr>
            <p:ph sz="quarter" idx="1"/>
          </p:nvPr>
        </p:nvSpPr>
        <p:spPr>
          <a:xfrm>
            <a:off x="0" y="1589566"/>
            <a:ext cx="6096000" cy="5268434"/>
          </a:xfrm>
        </p:spPr>
        <p:txBody>
          <a:bodyPr>
            <a:noAutofit/>
          </a:bodyPr>
          <a:lstStyle/>
          <a:p>
            <a:pPr>
              <a:buFont typeface="Wingdings" pitchFamily="2" charset="2"/>
              <a:buChar char="v"/>
            </a:pPr>
            <a:r>
              <a:rPr lang="en-US" sz="2400" dirty="0">
                <a:latin typeface="Georgia" pitchFamily="18" charset="0"/>
              </a:rPr>
              <a:t>The </a:t>
            </a:r>
            <a:r>
              <a:rPr lang="en-US" sz="2400" dirty="0" err="1">
                <a:latin typeface="Georgia" pitchFamily="18" charset="0"/>
              </a:rPr>
              <a:t>Nyaya</a:t>
            </a:r>
            <a:r>
              <a:rPr lang="en-US" sz="2400" dirty="0">
                <a:latin typeface="Georgia" pitchFamily="18" charset="0"/>
              </a:rPr>
              <a:t> scholars accepted four valid means  of obtaining valid knowledge </a:t>
            </a:r>
            <a:r>
              <a:rPr lang="en-US" sz="2400" dirty="0">
                <a:solidFill>
                  <a:srgbClr val="FF0000"/>
                </a:solidFill>
                <a:latin typeface="Georgia" pitchFamily="18" charset="0"/>
              </a:rPr>
              <a:t>perception</a:t>
            </a:r>
            <a:r>
              <a:rPr lang="en-US" sz="2400" dirty="0">
                <a:latin typeface="Georgia" pitchFamily="18" charset="0"/>
              </a:rPr>
              <a:t>, </a:t>
            </a:r>
            <a:r>
              <a:rPr lang="en-US" sz="2400" dirty="0">
                <a:solidFill>
                  <a:srgbClr val="FF0000"/>
                </a:solidFill>
                <a:latin typeface="Georgia" pitchFamily="18" charset="0"/>
              </a:rPr>
              <a:t>inference</a:t>
            </a:r>
            <a:r>
              <a:rPr lang="en-US" sz="2400" dirty="0">
                <a:latin typeface="Georgia" pitchFamily="18" charset="0"/>
              </a:rPr>
              <a:t>, </a:t>
            </a:r>
            <a:r>
              <a:rPr lang="en-US" sz="2400" dirty="0">
                <a:solidFill>
                  <a:srgbClr val="FF0000"/>
                </a:solidFill>
                <a:latin typeface="Georgia" pitchFamily="18" charset="0"/>
              </a:rPr>
              <a:t>comparison and word/testimony of reliable sources</a:t>
            </a:r>
            <a:r>
              <a:rPr lang="en-US" sz="2400" dirty="0">
                <a:latin typeface="Georgia" pitchFamily="18" charset="0"/>
              </a:rPr>
              <a:t>. </a:t>
            </a:r>
          </a:p>
          <a:p>
            <a:pPr>
              <a:buFont typeface="Wingdings" pitchFamily="2" charset="2"/>
              <a:buChar char="v"/>
            </a:pPr>
            <a:r>
              <a:rPr lang="en-US" sz="2400" dirty="0">
                <a:latin typeface="Georgia" pitchFamily="18" charset="0"/>
              </a:rPr>
              <a:t>The </a:t>
            </a:r>
            <a:r>
              <a:rPr lang="en-US" sz="2400" dirty="0" err="1">
                <a:latin typeface="Georgia" pitchFamily="18" charset="0"/>
              </a:rPr>
              <a:t>Nyaya</a:t>
            </a:r>
            <a:r>
              <a:rPr lang="en-US" sz="2400" dirty="0">
                <a:latin typeface="Georgia" pitchFamily="18" charset="0"/>
              </a:rPr>
              <a:t> scholars also developed a theory of error, to methodically establish means to identify errors and the process by which errors are made in human pursuit of knowledge. These include </a:t>
            </a:r>
            <a:r>
              <a:rPr lang="en-US" sz="2400" dirty="0" err="1">
                <a:solidFill>
                  <a:srgbClr val="FF0000"/>
                </a:solidFill>
                <a:latin typeface="Georgia" pitchFamily="18" charset="0"/>
              </a:rPr>
              <a:t>Saṁśaya</a:t>
            </a:r>
            <a:r>
              <a:rPr lang="en-US" sz="2400" dirty="0">
                <a:latin typeface="Georgia" pitchFamily="18" charset="0"/>
              </a:rPr>
              <a:t> (problems, inconsistencies, doubts) and </a:t>
            </a:r>
            <a:r>
              <a:rPr lang="en-US" sz="2400" dirty="0" err="1">
                <a:solidFill>
                  <a:srgbClr val="FF0000"/>
                </a:solidFill>
                <a:latin typeface="Georgia" pitchFamily="18" charset="0"/>
              </a:rPr>
              <a:t>Viparyaya</a:t>
            </a:r>
            <a:r>
              <a:rPr lang="en-US" sz="2400" dirty="0">
                <a:latin typeface="Georgia" pitchFamily="18" charset="0"/>
              </a:rPr>
              <a:t> (contrariness and errors) which can be corrected or resolved by a systematic process of </a:t>
            </a:r>
            <a:r>
              <a:rPr lang="en-US" sz="2400" dirty="0" err="1">
                <a:solidFill>
                  <a:srgbClr val="FF0000"/>
                </a:solidFill>
                <a:latin typeface="Georgia" pitchFamily="18" charset="0"/>
              </a:rPr>
              <a:t>Tarka</a:t>
            </a:r>
            <a:r>
              <a:rPr lang="en-US" sz="2400" dirty="0">
                <a:solidFill>
                  <a:srgbClr val="FF0000"/>
                </a:solidFill>
                <a:latin typeface="Georgia" pitchFamily="18" charset="0"/>
              </a:rPr>
              <a:t> </a:t>
            </a:r>
            <a:r>
              <a:rPr lang="en-US" sz="2400" dirty="0">
                <a:latin typeface="Georgia" pitchFamily="18" charset="0"/>
              </a:rPr>
              <a:t>(reasoning and technique).</a:t>
            </a:r>
            <a:endParaRPr lang="th-TH" sz="2400" dirty="0"/>
          </a:p>
        </p:txBody>
      </p:sp>
      <p:pic>
        <p:nvPicPr>
          <p:cNvPr id="5" name="Content Placeholder 4"/>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6096000" y="3413124"/>
            <a:ext cx="3048000" cy="3444875"/>
          </a:xfrm>
        </p:spPr>
      </p:pic>
    </p:spTree>
    <p:extLst>
      <p:ext uri="{BB962C8B-B14F-4D97-AF65-F5344CB8AC3E}">
        <p14:creationId xmlns:p14="http://schemas.microsoft.com/office/powerpoint/2010/main" val="903793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12486</TotalTime>
  <Words>2774</Words>
  <Application>Microsoft Office PowerPoint</Application>
  <PresentationFormat>On-screen Show (4:3)</PresentationFormat>
  <Paragraphs>126</Paragraphs>
  <Slides>26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Algerian</vt:lpstr>
      <vt:lpstr>AR BERKLEY</vt:lpstr>
      <vt:lpstr>Bell MT</vt:lpstr>
      <vt:lpstr>Calibri</vt:lpstr>
      <vt:lpstr>Franklin Gothic Book</vt:lpstr>
      <vt:lpstr>Franklin Gothic Medium</vt:lpstr>
      <vt:lpstr>Georgia</vt:lpstr>
      <vt:lpstr>Wingdings</vt:lpstr>
      <vt:lpstr>Wingdings 2</vt:lpstr>
      <vt:lpstr>Median</vt:lpstr>
      <vt:lpstr>NYaya</vt:lpstr>
      <vt:lpstr>Historical background</vt:lpstr>
      <vt:lpstr>Nyaya in brief (1)</vt:lpstr>
      <vt:lpstr>Nyaya in brief (2)</vt:lpstr>
      <vt:lpstr>Nyaya in brief (3)</vt:lpstr>
      <vt:lpstr>Nyaya in brief (4)</vt:lpstr>
      <vt:lpstr>Nyaya in Brief (5)</vt:lpstr>
      <vt:lpstr>Epistemology (1)</vt:lpstr>
      <vt:lpstr>Epistemology (2)</vt:lpstr>
      <vt:lpstr>Perception (1)</vt:lpstr>
      <vt:lpstr>Perception (2)</vt:lpstr>
      <vt:lpstr>Indeterminate and Determinate Perception</vt:lpstr>
      <vt:lpstr>Inference</vt:lpstr>
      <vt:lpstr>Theory of inference (1)</vt:lpstr>
      <vt:lpstr>Theory of inference (2)</vt:lpstr>
      <vt:lpstr>The Origin of fallacies (1)</vt:lpstr>
      <vt:lpstr>The Origin of fallacies (2)</vt:lpstr>
      <vt:lpstr>Comparison, analogy</vt:lpstr>
      <vt:lpstr>Word, Testimony (1)</vt:lpstr>
      <vt:lpstr>Word, Testimony (2)</vt:lpstr>
      <vt:lpstr>The Nyaya theory of causation (1)</vt:lpstr>
      <vt:lpstr>The Nyaya theory of causation (2)</vt:lpstr>
      <vt:lpstr>Nyaya on God </vt:lpstr>
      <vt:lpstr>Nyaya on Salvation </vt:lpstr>
      <vt:lpstr>Summary</vt:lpstr>
      <vt:lpstr>PowerPoint Presentation</vt:lpstr>
    </vt:vector>
  </TitlesOfParts>
  <Company>NPSoft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prepositions</dc:title>
  <dc:creator>hp</dc:creator>
  <cp:lastModifiedBy>meenakshi dudeja</cp:lastModifiedBy>
  <cp:revision>949</cp:revision>
  <cp:lastPrinted>2013-02-14T08:09:08Z</cp:lastPrinted>
  <dcterms:created xsi:type="dcterms:W3CDTF">2011-10-24T05:33:32Z</dcterms:created>
  <dcterms:modified xsi:type="dcterms:W3CDTF">2023-10-06T09:44:00Z</dcterms:modified>
</cp:coreProperties>
</file>