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78" r:id="rId12"/>
    <p:sldId id="281" r:id="rId13"/>
    <p:sldId id="279" r:id="rId14"/>
    <p:sldId id="280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8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64FC-D0B5-407B-B10B-9FD171336AD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91C8-F125-4B54-85F1-32D7CDAB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Indian Knowledge System</a:t>
            </a:r>
            <a:br>
              <a:rPr lang="en-US" sz="4400" dirty="0" smtClean="0"/>
            </a:br>
            <a:r>
              <a:rPr lang="en-US" sz="3200" b="1" dirty="0" smtClean="0"/>
              <a:t>Number System and Unit of Measurement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UNIT 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Hirdesh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JIMS, Greater Noida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Bhūtasaṃkhyā</a:t>
            </a:r>
            <a:r>
              <a:rPr lang="en-US" dirty="0"/>
              <a:t> (</a:t>
            </a:r>
            <a:r>
              <a:rPr lang="en-US" sz="3200" dirty="0" err="1"/>
              <a:t>भूतसंख्या</a:t>
            </a:r>
            <a:r>
              <a:rPr lang="en-US" dirty="0"/>
              <a:t>)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" t="3575" r="26598" b="3453"/>
          <a:stretch/>
        </p:blipFill>
        <p:spPr>
          <a:xfrm>
            <a:off x="2466108" y="1690687"/>
            <a:ext cx="6345383" cy="4793239"/>
          </a:xfrm>
        </p:spPr>
      </p:pic>
    </p:spTree>
    <p:extLst>
      <p:ext uri="{BB962C8B-B14F-4D97-AF65-F5344CB8AC3E}">
        <p14:creationId xmlns:p14="http://schemas.microsoft.com/office/powerpoint/2010/main" val="3941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Katapayadi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Another System to convert the numerals to words is to associate a number to one or more alphabets.</a:t>
            </a:r>
          </a:p>
          <a:p>
            <a:pPr algn="just"/>
            <a:r>
              <a:rPr lang="en-US" dirty="0" smtClean="0"/>
              <a:t>Using the alphabets in place of numbers, one can construct words, which by deciphering one alphabet at a time will reveal the number expressed in the word.</a:t>
            </a:r>
          </a:p>
          <a:p>
            <a:pPr algn="just"/>
            <a:r>
              <a:rPr lang="en-US" dirty="0" smtClean="0"/>
              <a:t>The advantage of such a system lies in representing large numbers using a word, which can be easily remembered.</a:t>
            </a:r>
          </a:p>
          <a:p>
            <a:pPr algn="just"/>
            <a:r>
              <a:rPr lang="en-US" dirty="0" smtClean="0"/>
              <a:t>This provided a very efficient method of presenting results of complex calculations using number symbols.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Katapayadi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29" t="18859" r="30582" b="30835"/>
          <a:stretch/>
        </p:blipFill>
        <p:spPr>
          <a:xfrm>
            <a:off x="1343891" y="1690688"/>
            <a:ext cx="9351818" cy="39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Measurement For Time, Distance and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the ancient Indian literature three fundamental physical measures for quantifying length, time and weight are found.</a:t>
            </a:r>
          </a:p>
          <a:p>
            <a:pPr algn="just"/>
            <a:r>
              <a:rPr lang="en-US" dirty="0" smtClean="0"/>
              <a:t>There are several sources in the </a:t>
            </a:r>
            <a:r>
              <a:rPr lang="en-US" dirty="0" err="1" smtClean="0"/>
              <a:t>literatue</a:t>
            </a:r>
            <a:r>
              <a:rPr lang="en-US" dirty="0" smtClean="0"/>
              <a:t> specifying units of measurement for these three physical quantities.</a:t>
            </a:r>
          </a:p>
          <a:p>
            <a:pPr algn="just"/>
            <a:r>
              <a:rPr lang="en-US" dirty="0" smtClean="0"/>
              <a:t>Three generic measures pertaining to length, weight and time could be used to measure physical </a:t>
            </a:r>
            <a:r>
              <a:rPr lang="en-US" dirty="0" err="1" smtClean="0"/>
              <a:t>entites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Notion of </a:t>
            </a:r>
            <a:r>
              <a:rPr lang="en-US" dirty="0" err="1" smtClean="0"/>
              <a:t>Paramanu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At the smallest level, there is a fundamental measure called </a:t>
            </a:r>
            <a:r>
              <a:rPr lang="en-US" dirty="0" err="1" smtClean="0"/>
              <a:t>paramanu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measure of </a:t>
            </a:r>
            <a:r>
              <a:rPr lang="en-US" dirty="0" err="1" smtClean="0"/>
              <a:t>Paramanu</a:t>
            </a:r>
            <a:r>
              <a:rPr lang="en-US" dirty="0" smtClean="0"/>
              <a:t> are as follows:</a:t>
            </a:r>
          </a:p>
          <a:p>
            <a:pPr algn="just"/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Paramanu</a:t>
            </a:r>
            <a:r>
              <a:rPr lang="en-US" dirty="0" smtClean="0">
                <a:solidFill>
                  <a:srgbClr val="FF0000"/>
                </a:solidFill>
              </a:rPr>
              <a:t> (length): 2.88 x 10</a:t>
            </a:r>
            <a:r>
              <a:rPr lang="en-US" baseline="30000" dirty="0" smtClean="0">
                <a:solidFill>
                  <a:srgbClr val="FF0000"/>
                </a:solidFill>
              </a:rPr>
              <a:t>-7</a:t>
            </a:r>
            <a:r>
              <a:rPr lang="en-US" dirty="0" smtClean="0">
                <a:solidFill>
                  <a:srgbClr val="FF0000"/>
                </a:solidFill>
              </a:rPr>
              <a:t> mm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Paramanu</a:t>
            </a:r>
            <a:r>
              <a:rPr lang="en-US" dirty="0" smtClean="0">
                <a:solidFill>
                  <a:srgbClr val="FF0000"/>
                </a:solidFill>
              </a:rPr>
              <a:t> (weight): 5.79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-5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Paramanu</a:t>
            </a:r>
            <a:r>
              <a:rPr lang="en-US" dirty="0" smtClean="0">
                <a:solidFill>
                  <a:srgbClr val="FF0000"/>
                </a:solidFill>
              </a:rPr>
              <a:t> (time): 1.31 x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aseline="30000" dirty="0">
                <a:solidFill>
                  <a:srgbClr val="FF0000"/>
                </a:solidFill>
              </a:rPr>
              <a:t>-5 </a:t>
            </a:r>
            <a:r>
              <a:rPr lang="en-US" dirty="0" smtClean="0">
                <a:solidFill>
                  <a:srgbClr val="FF0000"/>
                </a:solidFill>
              </a:rPr>
              <a:t>seconds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Measures for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09" b="10140"/>
          <a:stretch/>
        </p:blipFill>
        <p:spPr>
          <a:xfrm>
            <a:off x="2119745" y="1482436"/>
            <a:ext cx="7287491" cy="5264727"/>
          </a:xfrm>
        </p:spPr>
      </p:pic>
    </p:spTree>
    <p:extLst>
      <p:ext uri="{BB962C8B-B14F-4D97-AF65-F5344CB8AC3E}">
        <p14:creationId xmlns:p14="http://schemas.microsoft.com/office/powerpoint/2010/main" val="35249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0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 in India- Historical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contribution of ancient Indians to the development of mathematical concepts is well known and acknowledged.</a:t>
            </a:r>
          </a:p>
          <a:p>
            <a:pPr algn="just"/>
            <a:r>
              <a:rPr lang="en-US" dirty="0" smtClean="0"/>
              <a:t>Several archaeological excavations provide evidence about maturity and supremacy of Indian mathematical foundations.</a:t>
            </a:r>
          </a:p>
          <a:p>
            <a:pPr algn="just"/>
            <a:r>
              <a:rPr lang="en-US" dirty="0" smtClean="0"/>
              <a:t>An inscription on a temple wall in Gwalior dating back to the ninth century CE is considered the oldest recorded example of a zero.</a:t>
            </a:r>
          </a:p>
        </p:txBody>
      </p:sp>
    </p:spTree>
    <p:extLst>
      <p:ext uri="{BB962C8B-B14F-4D97-AF65-F5344CB8AC3E}">
        <p14:creationId xmlns:p14="http://schemas.microsoft.com/office/powerpoint/2010/main" val="3075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 in India- Historical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Still, surviving Sanskrit texts reveal a </a:t>
            </a:r>
            <a:r>
              <a:rPr lang="en-US" dirty="0" smtClean="0"/>
              <a:t>rich tradition </a:t>
            </a:r>
            <a:r>
              <a:rPr lang="en-US" dirty="0"/>
              <a:t>of Indian mathematical </a:t>
            </a:r>
            <a:r>
              <a:rPr lang="en-US" dirty="0" smtClean="0"/>
              <a:t>discoveries lasting </a:t>
            </a:r>
            <a:r>
              <a:rPr lang="en-US" dirty="0"/>
              <a:t>more than 2,500 </a:t>
            </a:r>
            <a:r>
              <a:rPr lang="en-US" dirty="0" smtClean="0"/>
              <a:t>years.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Early </a:t>
            </a:r>
            <a:r>
              <a:rPr lang="en-US" dirty="0" smtClean="0"/>
              <a:t>Vedic period </a:t>
            </a:r>
            <a:r>
              <a:rPr lang="en-US" dirty="0"/>
              <a:t>(1200–600 </a:t>
            </a:r>
            <a:r>
              <a:rPr lang="en-US" dirty="0" err="1"/>
              <a:t>bc</a:t>
            </a:r>
            <a:r>
              <a:rPr lang="en-US" dirty="0"/>
              <a:t>), </a:t>
            </a:r>
            <a:r>
              <a:rPr lang="en-US" dirty="0" smtClean="0"/>
              <a:t>a decimal </a:t>
            </a:r>
            <a:r>
              <a:rPr lang="en-US" dirty="0"/>
              <a:t>system of </a:t>
            </a:r>
            <a:r>
              <a:rPr lang="en-US" dirty="0" smtClean="0"/>
              <a:t>numbers was </a:t>
            </a:r>
            <a:r>
              <a:rPr lang="en-US" dirty="0"/>
              <a:t>already established </a:t>
            </a:r>
            <a:r>
              <a:rPr lang="en-US" dirty="0" smtClean="0"/>
              <a:t>in India</a:t>
            </a:r>
            <a:r>
              <a:rPr lang="en-US" dirty="0"/>
              <a:t>, together with </a:t>
            </a:r>
            <a:r>
              <a:rPr lang="en-US" dirty="0" smtClean="0"/>
              <a:t>rules for </a:t>
            </a:r>
            <a:r>
              <a:rPr lang="en-US" dirty="0"/>
              <a:t>arithmetical </a:t>
            </a:r>
            <a:r>
              <a:rPr lang="en-US" dirty="0" smtClean="0"/>
              <a:t>operations (</a:t>
            </a:r>
            <a:r>
              <a:rPr lang="en-US" dirty="0" err="1" smtClean="0"/>
              <a:t>ganita</a:t>
            </a:r>
            <a:r>
              <a:rPr lang="en-US" dirty="0"/>
              <a:t>) and </a:t>
            </a:r>
            <a:r>
              <a:rPr lang="en-US" dirty="0" smtClean="0"/>
              <a:t>geometry (</a:t>
            </a:r>
            <a:r>
              <a:rPr lang="en-US" dirty="0" err="1" smtClean="0"/>
              <a:t>rekha-ganita</a:t>
            </a:r>
            <a:r>
              <a:rPr lang="en-US" dirty="0"/>
              <a:t>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Salient Features of the Indian Numeral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indian</a:t>
            </a:r>
            <a:r>
              <a:rPr lang="en-US" dirty="0" smtClean="0"/>
              <a:t> numeral system has a long history; the origin and the evolution of the numbers could be traced from the time of the Vedic period.</a:t>
            </a:r>
          </a:p>
          <a:p>
            <a:pPr algn="just"/>
            <a:r>
              <a:rPr lang="en-US" dirty="0" smtClean="0"/>
              <a:t>Being an oral tradition, unique and unambiguous names were to be attributed to the numbers.</a:t>
            </a:r>
          </a:p>
          <a:p>
            <a:pPr algn="just"/>
            <a:r>
              <a:rPr lang="en-US" dirty="0" smtClean="0"/>
              <a:t>The Sanskrit language has unique names for numbers </a:t>
            </a:r>
            <a:r>
              <a:rPr lang="en-US" dirty="0" err="1" smtClean="0"/>
              <a:t>strating</a:t>
            </a:r>
            <a:r>
              <a:rPr lang="en-US" dirty="0" smtClean="0"/>
              <a:t> from one and going </a:t>
            </a:r>
            <a:r>
              <a:rPr lang="en-US" dirty="0" err="1" smtClean="0"/>
              <a:t>upto</a:t>
            </a:r>
            <a:r>
              <a:rPr lang="en-US" dirty="0" smtClean="0"/>
              <a:t> very large numbers; the first nine digits have unique names (</a:t>
            </a:r>
            <a:r>
              <a:rPr lang="en-US" dirty="0" err="1" smtClean="0"/>
              <a:t>ekam</a:t>
            </a:r>
            <a:r>
              <a:rPr lang="en-US" dirty="0" smtClean="0"/>
              <a:t>, </a:t>
            </a:r>
            <a:r>
              <a:rPr lang="en-US" dirty="0" err="1" smtClean="0"/>
              <a:t>dve</a:t>
            </a:r>
            <a:r>
              <a:rPr lang="en-US" dirty="0" smtClean="0"/>
              <a:t>, </a:t>
            </a:r>
            <a:r>
              <a:rPr lang="en-US" dirty="0" err="1" smtClean="0"/>
              <a:t>trini</a:t>
            </a:r>
            <a:r>
              <a:rPr lang="en-US" dirty="0" smtClean="0"/>
              <a:t>, </a:t>
            </a:r>
            <a:r>
              <a:rPr lang="en-US" dirty="0" err="1" smtClean="0"/>
              <a:t>catvari</a:t>
            </a:r>
            <a:r>
              <a:rPr lang="en-US" dirty="0" smtClean="0"/>
              <a:t>, </a:t>
            </a:r>
            <a:r>
              <a:rPr lang="en-US" dirty="0" err="1" smtClean="0"/>
              <a:t>panca</a:t>
            </a:r>
            <a:r>
              <a:rPr lang="en-US" dirty="0" smtClean="0"/>
              <a:t>, sat, </a:t>
            </a:r>
            <a:r>
              <a:rPr lang="en-US" dirty="0" err="1" smtClean="0"/>
              <a:t>sapta</a:t>
            </a:r>
            <a:r>
              <a:rPr lang="en-US" dirty="0" smtClean="0"/>
              <a:t>, </a:t>
            </a:r>
            <a:r>
              <a:rPr lang="en-US" dirty="0" err="1" smtClean="0"/>
              <a:t>asta</a:t>
            </a:r>
            <a:r>
              <a:rPr lang="en-US" dirty="0" smtClean="0"/>
              <a:t>, </a:t>
            </a:r>
            <a:r>
              <a:rPr lang="en-US" dirty="0" err="1" smtClean="0"/>
              <a:t>nava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Salient Features of the Indian Numeral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89" t="17585" r="12422" b="14278"/>
          <a:stretch/>
        </p:blipFill>
        <p:spPr>
          <a:xfrm>
            <a:off x="1094509" y="1925781"/>
            <a:ext cx="10259291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The Concept of Zero and Its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concept of zero was established during the period 500-300 BCE.</a:t>
            </a:r>
          </a:p>
          <a:p>
            <a:pPr algn="just"/>
            <a:r>
              <a:rPr lang="en-US" dirty="0" smtClean="0"/>
              <a:t>Ancient Indians used a decimal System that allowed them to develop a method for handling large numbers.</a:t>
            </a:r>
          </a:p>
          <a:p>
            <a:pPr algn="just"/>
            <a:r>
              <a:rPr lang="en-US" dirty="0" err="1"/>
              <a:t>B</a:t>
            </a:r>
            <a:r>
              <a:rPr lang="en-US" dirty="0" err="1" smtClean="0"/>
              <a:t>rahmagupta</a:t>
            </a:r>
            <a:r>
              <a:rPr lang="en-US" dirty="0" smtClean="0"/>
              <a:t> developed a symbol for zero in 628 CE.</a:t>
            </a:r>
          </a:p>
          <a:p>
            <a:pPr algn="just"/>
            <a:r>
              <a:rPr lang="en-US" dirty="0" smtClean="0"/>
              <a:t>With this invention zero could be used as an independent numeral for computational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Large Numbers and their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Ancient Indians developed a systematic approach to the number- names that they used to describe large numbers.</a:t>
            </a:r>
          </a:p>
          <a:p>
            <a:pPr algn="just"/>
            <a:r>
              <a:rPr lang="en-US" dirty="0" smtClean="0"/>
              <a:t>Three categories of naming conventions were employed to develop the number names in Sanskrit: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dirty="0" smtClean="0"/>
              <a:t>All numbers in the digits from 0 to 9 had unique </a:t>
            </a:r>
            <a:r>
              <a:rPr lang="en-US" dirty="0"/>
              <a:t>names </a:t>
            </a:r>
            <a:r>
              <a:rPr lang="en-US" dirty="0" smtClean="0"/>
              <a:t>(</a:t>
            </a:r>
            <a:r>
              <a:rPr lang="en-US" dirty="0" err="1" smtClean="0"/>
              <a:t>sunya</a:t>
            </a:r>
            <a:r>
              <a:rPr lang="en-US" dirty="0" smtClean="0"/>
              <a:t>, </a:t>
            </a:r>
            <a:r>
              <a:rPr lang="en-US" dirty="0" err="1" smtClean="0"/>
              <a:t>ekam</a:t>
            </a:r>
            <a:r>
              <a:rPr lang="en-US" dirty="0"/>
              <a:t>, </a:t>
            </a:r>
            <a:r>
              <a:rPr lang="en-US" dirty="0" err="1"/>
              <a:t>dve</a:t>
            </a:r>
            <a:r>
              <a:rPr lang="en-US" dirty="0"/>
              <a:t>, </a:t>
            </a:r>
            <a:r>
              <a:rPr lang="en-US" dirty="0" err="1"/>
              <a:t>trini</a:t>
            </a:r>
            <a:r>
              <a:rPr lang="en-US" dirty="0"/>
              <a:t>, </a:t>
            </a:r>
            <a:r>
              <a:rPr lang="en-US" dirty="0" err="1"/>
              <a:t>catvari</a:t>
            </a:r>
            <a:r>
              <a:rPr lang="en-US" dirty="0"/>
              <a:t>, </a:t>
            </a:r>
            <a:r>
              <a:rPr lang="en-US" dirty="0" err="1"/>
              <a:t>panca</a:t>
            </a:r>
            <a:r>
              <a:rPr lang="en-US" dirty="0"/>
              <a:t>, sat, </a:t>
            </a:r>
            <a:r>
              <a:rPr lang="en-US" dirty="0" err="1"/>
              <a:t>sapta</a:t>
            </a:r>
            <a:r>
              <a:rPr lang="en-US" dirty="0"/>
              <a:t>, </a:t>
            </a:r>
            <a:r>
              <a:rPr lang="en-US" dirty="0" err="1"/>
              <a:t>asta</a:t>
            </a:r>
            <a:r>
              <a:rPr lang="en-US" dirty="0"/>
              <a:t>, </a:t>
            </a:r>
            <a:r>
              <a:rPr lang="en-US" dirty="0" err="1"/>
              <a:t>nava</a:t>
            </a:r>
            <a:r>
              <a:rPr lang="en-US" dirty="0" smtClean="0"/>
              <a:t>).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dirty="0" smtClean="0"/>
              <a:t>All numbers in the range of 11 to 99 had an additive principle for naming.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dirty="0" smtClean="0"/>
              <a:t>All numbers of higher powers of 10 starting form 102 were named using multiplicative principle using the unit digits as a factor for multiplication.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Unique approaches to Represent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Ancient Indian mathematics seamlessly integrated mathematics with literature and poetry.</a:t>
            </a:r>
          </a:p>
          <a:p>
            <a:pPr algn="just"/>
            <a:r>
              <a:rPr lang="en-US" dirty="0" smtClean="0"/>
              <a:t>We find well developed systems to address this requirement and discuss two of them here: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dirty="0" err="1" smtClean="0"/>
              <a:t>Bhuta</a:t>
            </a:r>
            <a:r>
              <a:rPr lang="en-US" dirty="0" smtClean="0"/>
              <a:t>-Samkhya system is a system of expressing numbers by means of words representing certain entities.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dirty="0" err="1" smtClean="0"/>
              <a:t>Katapayadi</a:t>
            </a:r>
            <a:r>
              <a:rPr lang="en-US" dirty="0" smtClean="0"/>
              <a:t> system employs a technique to convert the numerals to alphabets using certain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Bhūtasaṃkhyā</a:t>
            </a:r>
            <a:r>
              <a:rPr lang="en-US" dirty="0"/>
              <a:t> (</a:t>
            </a:r>
            <a:r>
              <a:rPr lang="en-US" sz="3200" dirty="0" err="1"/>
              <a:t>भूतसंख्या</a:t>
            </a:r>
            <a:r>
              <a:rPr lang="en-US" dirty="0"/>
              <a:t>)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Bhūtasaṃkhyā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भूतसंख्या</a:t>
            </a:r>
            <a:r>
              <a:rPr lang="en-US" sz="2400" dirty="0"/>
              <a:t>) </a:t>
            </a:r>
            <a:r>
              <a:rPr lang="en-US" dirty="0"/>
              <a:t>system is a method of recording numbers in Sanskrit using common nouns having connotations of numerical </a:t>
            </a:r>
            <a:r>
              <a:rPr lang="en-US" dirty="0" smtClean="0"/>
              <a:t>values.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method was introduced already in astronomical texts in antiquity, but it was expanded and developed during the medieval </a:t>
            </a:r>
            <a:r>
              <a:rPr lang="en-US" dirty="0" smtClean="0"/>
              <a:t>period.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kind of rebus system, </a:t>
            </a:r>
            <a:r>
              <a:rPr lang="en-US" i="1" dirty="0" err="1"/>
              <a:t>bhūtasaṃkhyā</a:t>
            </a:r>
            <a:r>
              <a:rPr lang="en-US" dirty="0"/>
              <a:t> has also been called the “concrete number notation”.</a:t>
            </a:r>
          </a:p>
        </p:txBody>
      </p:sp>
    </p:spTree>
    <p:extLst>
      <p:ext uri="{BB962C8B-B14F-4D97-AF65-F5344CB8AC3E}">
        <p14:creationId xmlns:p14="http://schemas.microsoft.com/office/powerpoint/2010/main" val="17621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760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Indian Knowledge System Number System and Unit of Measurement UNIT 2</vt:lpstr>
      <vt:lpstr>Number System in India- Historical Evidence</vt:lpstr>
      <vt:lpstr>Number System in India- Historical Evidence</vt:lpstr>
      <vt:lpstr>Salient Features of the Indian Numeral System</vt:lpstr>
      <vt:lpstr>Salient Features of the Indian Numeral System</vt:lpstr>
      <vt:lpstr>The Concept of Zero and Its Importance</vt:lpstr>
      <vt:lpstr>Large Numbers and their representation</vt:lpstr>
      <vt:lpstr>Unique approaches to Represent Numbers</vt:lpstr>
      <vt:lpstr>Bhūtasaṃkhyā (भूतसंख्या) system</vt:lpstr>
      <vt:lpstr>Bhūtasaṃkhyā (भूतसंख्या) system</vt:lpstr>
      <vt:lpstr>Katapayadi System</vt:lpstr>
      <vt:lpstr>Katapayadi System</vt:lpstr>
      <vt:lpstr>Measurement For Time, Distance and Weight</vt:lpstr>
      <vt:lpstr>Notion of Paramanu</vt:lpstr>
      <vt:lpstr>Measures for Length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Knowledge System- An Introduction</dc:title>
  <dc:creator>HIRDESH SHARMA</dc:creator>
  <cp:lastModifiedBy>HIRDESH SHARMA</cp:lastModifiedBy>
  <cp:revision>160</cp:revision>
  <dcterms:created xsi:type="dcterms:W3CDTF">2022-09-16T08:25:26Z</dcterms:created>
  <dcterms:modified xsi:type="dcterms:W3CDTF">2022-11-24T04:24:00Z</dcterms:modified>
</cp:coreProperties>
</file>