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7" d="100"/>
          <a:sy n="67" d="100"/>
        </p:scale>
        <p:origin x="64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4594-667D-C759-5260-8CE625ABF5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C75F22-2DB5-475A-0FF8-4B9454B62C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9435BF-4D81-7F84-DFF4-1888DF86B7E8}"/>
              </a:ext>
            </a:extLst>
          </p:cNvPr>
          <p:cNvSpPr>
            <a:spLocks noGrp="1"/>
          </p:cNvSpPr>
          <p:nvPr>
            <p:ph type="dt" sz="half" idx="10"/>
          </p:nvPr>
        </p:nvSpPr>
        <p:spPr/>
        <p:txBody>
          <a:bodyPr/>
          <a:lstStyle/>
          <a:p>
            <a:fld id="{24CE8B29-10D3-4D64-A13C-EAB5E4D0BDE5}" type="datetimeFigureOut">
              <a:rPr lang="en-IN" smtClean="0"/>
              <a:t>19-02-2023</a:t>
            </a:fld>
            <a:endParaRPr lang="en-IN"/>
          </a:p>
        </p:txBody>
      </p:sp>
      <p:sp>
        <p:nvSpPr>
          <p:cNvPr id="5" name="Footer Placeholder 4">
            <a:extLst>
              <a:ext uri="{FF2B5EF4-FFF2-40B4-BE49-F238E27FC236}">
                <a16:creationId xmlns:a16="http://schemas.microsoft.com/office/drawing/2014/main" id="{5F6D9A84-F96D-C67C-24AB-F411D207C4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74F079-6ED6-B875-33F3-2798F664168D}"/>
              </a:ext>
            </a:extLst>
          </p:cNvPr>
          <p:cNvSpPr>
            <a:spLocks noGrp="1"/>
          </p:cNvSpPr>
          <p:nvPr>
            <p:ph type="sldNum" sz="quarter" idx="12"/>
          </p:nvPr>
        </p:nvSpPr>
        <p:spPr/>
        <p:txBody>
          <a:bodyPr/>
          <a:lstStyle/>
          <a:p>
            <a:fld id="{7FA5D5AB-0EF9-4550-B9AA-C9B0514CBF4C}" type="slidenum">
              <a:rPr lang="en-IN" smtClean="0"/>
              <a:t>‹#›</a:t>
            </a:fld>
            <a:endParaRPr lang="en-IN"/>
          </a:p>
        </p:txBody>
      </p:sp>
    </p:spTree>
    <p:extLst>
      <p:ext uri="{BB962C8B-B14F-4D97-AF65-F5344CB8AC3E}">
        <p14:creationId xmlns:p14="http://schemas.microsoft.com/office/powerpoint/2010/main" val="3304213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A7F1-39B0-391E-F33B-2C83671F0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847B7A-9094-3F6E-C8F6-7F3EACC783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8AA724-6343-1D6C-01AF-E47E800C1AEB}"/>
              </a:ext>
            </a:extLst>
          </p:cNvPr>
          <p:cNvSpPr>
            <a:spLocks noGrp="1"/>
          </p:cNvSpPr>
          <p:nvPr>
            <p:ph type="dt" sz="half" idx="10"/>
          </p:nvPr>
        </p:nvSpPr>
        <p:spPr/>
        <p:txBody>
          <a:bodyPr/>
          <a:lstStyle/>
          <a:p>
            <a:fld id="{24CE8B29-10D3-4D64-A13C-EAB5E4D0BDE5}" type="datetimeFigureOut">
              <a:rPr lang="en-IN" smtClean="0"/>
              <a:t>19-02-2023</a:t>
            </a:fld>
            <a:endParaRPr lang="en-IN"/>
          </a:p>
        </p:txBody>
      </p:sp>
      <p:sp>
        <p:nvSpPr>
          <p:cNvPr id="5" name="Footer Placeholder 4">
            <a:extLst>
              <a:ext uri="{FF2B5EF4-FFF2-40B4-BE49-F238E27FC236}">
                <a16:creationId xmlns:a16="http://schemas.microsoft.com/office/drawing/2014/main" id="{ED612759-E3E8-7DC4-32E6-E7FF310FDD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A1BB5E-ADE9-E551-FCC4-B5803EC8B7D0}"/>
              </a:ext>
            </a:extLst>
          </p:cNvPr>
          <p:cNvSpPr>
            <a:spLocks noGrp="1"/>
          </p:cNvSpPr>
          <p:nvPr>
            <p:ph type="sldNum" sz="quarter" idx="12"/>
          </p:nvPr>
        </p:nvSpPr>
        <p:spPr/>
        <p:txBody>
          <a:bodyPr/>
          <a:lstStyle/>
          <a:p>
            <a:fld id="{7FA5D5AB-0EF9-4550-B9AA-C9B0514CBF4C}" type="slidenum">
              <a:rPr lang="en-IN" smtClean="0"/>
              <a:t>‹#›</a:t>
            </a:fld>
            <a:endParaRPr lang="en-IN"/>
          </a:p>
        </p:txBody>
      </p:sp>
    </p:spTree>
    <p:extLst>
      <p:ext uri="{BB962C8B-B14F-4D97-AF65-F5344CB8AC3E}">
        <p14:creationId xmlns:p14="http://schemas.microsoft.com/office/powerpoint/2010/main" val="2100900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B7CD62-5769-0875-396C-FBE42B8B26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9F01A5-C017-6D14-8EBE-19AB8B7553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CE1981-072D-CA88-7792-B00D253006A9}"/>
              </a:ext>
            </a:extLst>
          </p:cNvPr>
          <p:cNvSpPr>
            <a:spLocks noGrp="1"/>
          </p:cNvSpPr>
          <p:nvPr>
            <p:ph type="dt" sz="half" idx="10"/>
          </p:nvPr>
        </p:nvSpPr>
        <p:spPr/>
        <p:txBody>
          <a:bodyPr/>
          <a:lstStyle/>
          <a:p>
            <a:fld id="{24CE8B29-10D3-4D64-A13C-EAB5E4D0BDE5}" type="datetimeFigureOut">
              <a:rPr lang="en-IN" smtClean="0"/>
              <a:t>19-02-2023</a:t>
            </a:fld>
            <a:endParaRPr lang="en-IN"/>
          </a:p>
        </p:txBody>
      </p:sp>
      <p:sp>
        <p:nvSpPr>
          <p:cNvPr id="5" name="Footer Placeholder 4">
            <a:extLst>
              <a:ext uri="{FF2B5EF4-FFF2-40B4-BE49-F238E27FC236}">
                <a16:creationId xmlns:a16="http://schemas.microsoft.com/office/drawing/2014/main" id="{B4AD0ACA-A27A-A6B9-4421-506AA83FAA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EAD39F-C9C9-21DA-F65E-7DA04BC6F44C}"/>
              </a:ext>
            </a:extLst>
          </p:cNvPr>
          <p:cNvSpPr>
            <a:spLocks noGrp="1"/>
          </p:cNvSpPr>
          <p:nvPr>
            <p:ph type="sldNum" sz="quarter" idx="12"/>
          </p:nvPr>
        </p:nvSpPr>
        <p:spPr/>
        <p:txBody>
          <a:bodyPr/>
          <a:lstStyle/>
          <a:p>
            <a:fld id="{7FA5D5AB-0EF9-4550-B9AA-C9B0514CBF4C}" type="slidenum">
              <a:rPr lang="en-IN" smtClean="0"/>
              <a:t>‹#›</a:t>
            </a:fld>
            <a:endParaRPr lang="en-IN"/>
          </a:p>
        </p:txBody>
      </p:sp>
    </p:spTree>
    <p:extLst>
      <p:ext uri="{BB962C8B-B14F-4D97-AF65-F5344CB8AC3E}">
        <p14:creationId xmlns:p14="http://schemas.microsoft.com/office/powerpoint/2010/main" val="3534877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3E06-5103-D728-4962-FEAC9DD619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29E846-F3BB-191A-4E6C-5E88025444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03ECA0-3559-280A-52AD-54F0481AFD01}"/>
              </a:ext>
            </a:extLst>
          </p:cNvPr>
          <p:cNvSpPr>
            <a:spLocks noGrp="1"/>
          </p:cNvSpPr>
          <p:nvPr>
            <p:ph type="dt" sz="half" idx="10"/>
          </p:nvPr>
        </p:nvSpPr>
        <p:spPr/>
        <p:txBody>
          <a:bodyPr/>
          <a:lstStyle/>
          <a:p>
            <a:fld id="{24CE8B29-10D3-4D64-A13C-EAB5E4D0BDE5}" type="datetimeFigureOut">
              <a:rPr lang="en-IN" smtClean="0"/>
              <a:t>19-02-2023</a:t>
            </a:fld>
            <a:endParaRPr lang="en-IN"/>
          </a:p>
        </p:txBody>
      </p:sp>
      <p:sp>
        <p:nvSpPr>
          <p:cNvPr id="5" name="Footer Placeholder 4">
            <a:extLst>
              <a:ext uri="{FF2B5EF4-FFF2-40B4-BE49-F238E27FC236}">
                <a16:creationId xmlns:a16="http://schemas.microsoft.com/office/drawing/2014/main" id="{01788910-E12E-BFA3-67FF-5E99EF000E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E33F4A-AA3A-7919-43E7-EC2083C6CC7B}"/>
              </a:ext>
            </a:extLst>
          </p:cNvPr>
          <p:cNvSpPr>
            <a:spLocks noGrp="1"/>
          </p:cNvSpPr>
          <p:nvPr>
            <p:ph type="sldNum" sz="quarter" idx="12"/>
          </p:nvPr>
        </p:nvSpPr>
        <p:spPr/>
        <p:txBody>
          <a:bodyPr/>
          <a:lstStyle/>
          <a:p>
            <a:fld id="{7FA5D5AB-0EF9-4550-B9AA-C9B0514CBF4C}" type="slidenum">
              <a:rPr lang="en-IN" smtClean="0"/>
              <a:t>‹#›</a:t>
            </a:fld>
            <a:endParaRPr lang="en-IN"/>
          </a:p>
        </p:txBody>
      </p:sp>
    </p:spTree>
    <p:extLst>
      <p:ext uri="{BB962C8B-B14F-4D97-AF65-F5344CB8AC3E}">
        <p14:creationId xmlns:p14="http://schemas.microsoft.com/office/powerpoint/2010/main" val="8820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53D6-FAE8-EF85-634D-5A2B5D7985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99050D-3024-C63E-74EC-FD94A383B5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DB67A-F9C1-2F22-8A26-3937D9ED667D}"/>
              </a:ext>
            </a:extLst>
          </p:cNvPr>
          <p:cNvSpPr>
            <a:spLocks noGrp="1"/>
          </p:cNvSpPr>
          <p:nvPr>
            <p:ph type="dt" sz="half" idx="10"/>
          </p:nvPr>
        </p:nvSpPr>
        <p:spPr/>
        <p:txBody>
          <a:bodyPr/>
          <a:lstStyle/>
          <a:p>
            <a:fld id="{24CE8B29-10D3-4D64-A13C-EAB5E4D0BDE5}" type="datetimeFigureOut">
              <a:rPr lang="en-IN" smtClean="0"/>
              <a:t>19-02-2023</a:t>
            </a:fld>
            <a:endParaRPr lang="en-IN"/>
          </a:p>
        </p:txBody>
      </p:sp>
      <p:sp>
        <p:nvSpPr>
          <p:cNvPr id="5" name="Footer Placeholder 4">
            <a:extLst>
              <a:ext uri="{FF2B5EF4-FFF2-40B4-BE49-F238E27FC236}">
                <a16:creationId xmlns:a16="http://schemas.microsoft.com/office/drawing/2014/main" id="{22CB5369-2730-4AD2-6C1F-6C3D8CE955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3A22AF-428D-6E59-8825-E5553C443044}"/>
              </a:ext>
            </a:extLst>
          </p:cNvPr>
          <p:cNvSpPr>
            <a:spLocks noGrp="1"/>
          </p:cNvSpPr>
          <p:nvPr>
            <p:ph type="sldNum" sz="quarter" idx="12"/>
          </p:nvPr>
        </p:nvSpPr>
        <p:spPr/>
        <p:txBody>
          <a:bodyPr/>
          <a:lstStyle/>
          <a:p>
            <a:fld id="{7FA5D5AB-0EF9-4550-B9AA-C9B0514CBF4C}" type="slidenum">
              <a:rPr lang="en-IN" smtClean="0"/>
              <a:t>‹#›</a:t>
            </a:fld>
            <a:endParaRPr lang="en-IN"/>
          </a:p>
        </p:txBody>
      </p:sp>
    </p:spTree>
    <p:extLst>
      <p:ext uri="{BB962C8B-B14F-4D97-AF65-F5344CB8AC3E}">
        <p14:creationId xmlns:p14="http://schemas.microsoft.com/office/powerpoint/2010/main" val="1818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36A9B-EBC9-FACA-1740-FB689B25AC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D2188F-59EB-1DC8-94D3-12385700AC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68E981-1E1A-9FC6-82CE-7D27A99010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F571DA-A69E-6333-F782-548914429A35}"/>
              </a:ext>
            </a:extLst>
          </p:cNvPr>
          <p:cNvSpPr>
            <a:spLocks noGrp="1"/>
          </p:cNvSpPr>
          <p:nvPr>
            <p:ph type="dt" sz="half" idx="10"/>
          </p:nvPr>
        </p:nvSpPr>
        <p:spPr/>
        <p:txBody>
          <a:bodyPr/>
          <a:lstStyle/>
          <a:p>
            <a:fld id="{24CE8B29-10D3-4D64-A13C-EAB5E4D0BDE5}" type="datetimeFigureOut">
              <a:rPr lang="en-IN" smtClean="0"/>
              <a:t>19-02-2023</a:t>
            </a:fld>
            <a:endParaRPr lang="en-IN"/>
          </a:p>
        </p:txBody>
      </p:sp>
      <p:sp>
        <p:nvSpPr>
          <p:cNvPr id="6" name="Footer Placeholder 5">
            <a:extLst>
              <a:ext uri="{FF2B5EF4-FFF2-40B4-BE49-F238E27FC236}">
                <a16:creationId xmlns:a16="http://schemas.microsoft.com/office/drawing/2014/main" id="{D9B8BBA6-E738-C321-1F98-B4E6B34E8D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FECAD9-C3E9-7AB6-38AA-AF35081D3556}"/>
              </a:ext>
            </a:extLst>
          </p:cNvPr>
          <p:cNvSpPr>
            <a:spLocks noGrp="1"/>
          </p:cNvSpPr>
          <p:nvPr>
            <p:ph type="sldNum" sz="quarter" idx="12"/>
          </p:nvPr>
        </p:nvSpPr>
        <p:spPr/>
        <p:txBody>
          <a:bodyPr/>
          <a:lstStyle/>
          <a:p>
            <a:fld id="{7FA5D5AB-0EF9-4550-B9AA-C9B0514CBF4C}" type="slidenum">
              <a:rPr lang="en-IN" smtClean="0"/>
              <a:t>‹#›</a:t>
            </a:fld>
            <a:endParaRPr lang="en-IN"/>
          </a:p>
        </p:txBody>
      </p:sp>
    </p:spTree>
    <p:extLst>
      <p:ext uri="{BB962C8B-B14F-4D97-AF65-F5344CB8AC3E}">
        <p14:creationId xmlns:p14="http://schemas.microsoft.com/office/powerpoint/2010/main" val="3340299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1D63-1DD3-1E47-EFB1-03463B45EC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BFB74D-04C4-F22F-33BD-33297C83E3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DADC11-D68C-461D-2838-8E798DA200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010766-346F-1D89-7F1C-BB6737139D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77B2FA-9FE1-2991-753B-9A96BDDBCB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BABE20-AED7-C2F9-7A8E-498CE342AC2C}"/>
              </a:ext>
            </a:extLst>
          </p:cNvPr>
          <p:cNvSpPr>
            <a:spLocks noGrp="1"/>
          </p:cNvSpPr>
          <p:nvPr>
            <p:ph type="dt" sz="half" idx="10"/>
          </p:nvPr>
        </p:nvSpPr>
        <p:spPr/>
        <p:txBody>
          <a:bodyPr/>
          <a:lstStyle/>
          <a:p>
            <a:fld id="{24CE8B29-10D3-4D64-A13C-EAB5E4D0BDE5}" type="datetimeFigureOut">
              <a:rPr lang="en-IN" smtClean="0"/>
              <a:t>19-02-2023</a:t>
            </a:fld>
            <a:endParaRPr lang="en-IN"/>
          </a:p>
        </p:txBody>
      </p:sp>
      <p:sp>
        <p:nvSpPr>
          <p:cNvPr id="8" name="Footer Placeholder 7">
            <a:extLst>
              <a:ext uri="{FF2B5EF4-FFF2-40B4-BE49-F238E27FC236}">
                <a16:creationId xmlns:a16="http://schemas.microsoft.com/office/drawing/2014/main" id="{769D0C55-159C-B114-22A3-6C35A41211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DEE3F8-70A9-DD0A-6EF6-3D54BFC7CAEB}"/>
              </a:ext>
            </a:extLst>
          </p:cNvPr>
          <p:cNvSpPr>
            <a:spLocks noGrp="1"/>
          </p:cNvSpPr>
          <p:nvPr>
            <p:ph type="sldNum" sz="quarter" idx="12"/>
          </p:nvPr>
        </p:nvSpPr>
        <p:spPr/>
        <p:txBody>
          <a:bodyPr/>
          <a:lstStyle/>
          <a:p>
            <a:fld id="{7FA5D5AB-0EF9-4550-B9AA-C9B0514CBF4C}" type="slidenum">
              <a:rPr lang="en-IN" smtClean="0"/>
              <a:t>‹#›</a:t>
            </a:fld>
            <a:endParaRPr lang="en-IN"/>
          </a:p>
        </p:txBody>
      </p:sp>
    </p:spTree>
    <p:extLst>
      <p:ext uri="{BB962C8B-B14F-4D97-AF65-F5344CB8AC3E}">
        <p14:creationId xmlns:p14="http://schemas.microsoft.com/office/powerpoint/2010/main" val="322789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1AC9B-1142-9282-CDC3-96FCD73686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4D5725-3AA7-E0FB-AE24-B8C76852C1D1}"/>
              </a:ext>
            </a:extLst>
          </p:cNvPr>
          <p:cNvSpPr>
            <a:spLocks noGrp="1"/>
          </p:cNvSpPr>
          <p:nvPr>
            <p:ph type="dt" sz="half" idx="10"/>
          </p:nvPr>
        </p:nvSpPr>
        <p:spPr/>
        <p:txBody>
          <a:bodyPr/>
          <a:lstStyle/>
          <a:p>
            <a:fld id="{24CE8B29-10D3-4D64-A13C-EAB5E4D0BDE5}" type="datetimeFigureOut">
              <a:rPr lang="en-IN" smtClean="0"/>
              <a:t>19-02-2023</a:t>
            </a:fld>
            <a:endParaRPr lang="en-IN"/>
          </a:p>
        </p:txBody>
      </p:sp>
      <p:sp>
        <p:nvSpPr>
          <p:cNvPr id="4" name="Footer Placeholder 3">
            <a:extLst>
              <a:ext uri="{FF2B5EF4-FFF2-40B4-BE49-F238E27FC236}">
                <a16:creationId xmlns:a16="http://schemas.microsoft.com/office/drawing/2014/main" id="{CC25B63E-7856-EA4E-2A78-DAC82F687D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BCEADB-C569-6633-276B-093658C752C5}"/>
              </a:ext>
            </a:extLst>
          </p:cNvPr>
          <p:cNvSpPr>
            <a:spLocks noGrp="1"/>
          </p:cNvSpPr>
          <p:nvPr>
            <p:ph type="sldNum" sz="quarter" idx="12"/>
          </p:nvPr>
        </p:nvSpPr>
        <p:spPr/>
        <p:txBody>
          <a:bodyPr/>
          <a:lstStyle/>
          <a:p>
            <a:fld id="{7FA5D5AB-0EF9-4550-B9AA-C9B0514CBF4C}" type="slidenum">
              <a:rPr lang="en-IN" smtClean="0"/>
              <a:t>‹#›</a:t>
            </a:fld>
            <a:endParaRPr lang="en-IN"/>
          </a:p>
        </p:txBody>
      </p:sp>
    </p:spTree>
    <p:extLst>
      <p:ext uri="{BB962C8B-B14F-4D97-AF65-F5344CB8AC3E}">
        <p14:creationId xmlns:p14="http://schemas.microsoft.com/office/powerpoint/2010/main" val="1805438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3BD467-F3DA-B992-1C05-15CA05E407E1}"/>
              </a:ext>
            </a:extLst>
          </p:cNvPr>
          <p:cNvSpPr>
            <a:spLocks noGrp="1"/>
          </p:cNvSpPr>
          <p:nvPr>
            <p:ph type="dt" sz="half" idx="10"/>
          </p:nvPr>
        </p:nvSpPr>
        <p:spPr/>
        <p:txBody>
          <a:bodyPr/>
          <a:lstStyle/>
          <a:p>
            <a:fld id="{24CE8B29-10D3-4D64-A13C-EAB5E4D0BDE5}" type="datetimeFigureOut">
              <a:rPr lang="en-IN" smtClean="0"/>
              <a:t>19-02-2023</a:t>
            </a:fld>
            <a:endParaRPr lang="en-IN"/>
          </a:p>
        </p:txBody>
      </p:sp>
      <p:sp>
        <p:nvSpPr>
          <p:cNvPr id="3" name="Footer Placeholder 2">
            <a:extLst>
              <a:ext uri="{FF2B5EF4-FFF2-40B4-BE49-F238E27FC236}">
                <a16:creationId xmlns:a16="http://schemas.microsoft.com/office/drawing/2014/main" id="{AE038A71-1235-44A6-F78A-EE09ED078A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8CDF08-78B7-C422-A668-F826AAFBCB1E}"/>
              </a:ext>
            </a:extLst>
          </p:cNvPr>
          <p:cNvSpPr>
            <a:spLocks noGrp="1"/>
          </p:cNvSpPr>
          <p:nvPr>
            <p:ph type="sldNum" sz="quarter" idx="12"/>
          </p:nvPr>
        </p:nvSpPr>
        <p:spPr/>
        <p:txBody>
          <a:bodyPr/>
          <a:lstStyle/>
          <a:p>
            <a:fld id="{7FA5D5AB-0EF9-4550-B9AA-C9B0514CBF4C}" type="slidenum">
              <a:rPr lang="en-IN" smtClean="0"/>
              <a:t>‹#›</a:t>
            </a:fld>
            <a:endParaRPr lang="en-IN"/>
          </a:p>
        </p:txBody>
      </p:sp>
    </p:spTree>
    <p:extLst>
      <p:ext uri="{BB962C8B-B14F-4D97-AF65-F5344CB8AC3E}">
        <p14:creationId xmlns:p14="http://schemas.microsoft.com/office/powerpoint/2010/main" val="2390678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A042-BE32-5678-B581-8624FF2E15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D400E1-6214-EE4E-8E46-923CC99DA2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00A4AE-01D8-F713-9655-1FBE10F74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F1D563-F25C-D048-8720-FE691FE2B245}"/>
              </a:ext>
            </a:extLst>
          </p:cNvPr>
          <p:cNvSpPr>
            <a:spLocks noGrp="1"/>
          </p:cNvSpPr>
          <p:nvPr>
            <p:ph type="dt" sz="half" idx="10"/>
          </p:nvPr>
        </p:nvSpPr>
        <p:spPr/>
        <p:txBody>
          <a:bodyPr/>
          <a:lstStyle/>
          <a:p>
            <a:fld id="{24CE8B29-10D3-4D64-A13C-EAB5E4D0BDE5}" type="datetimeFigureOut">
              <a:rPr lang="en-IN" smtClean="0"/>
              <a:t>19-02-2023</a:t>
            </a:fld>
            <a:endParaRPr lang="en-IN"/>
          </a:p>
        </p:txBody>
      </p:sp>
      <p:sp>
        <p:nvSpPr>
          <p:cNvPr id="6" name="Footer Placeholder 5">
            <a:extLst>
              <a:ext uri="{FF2B5EF4-FFF2-40B4-BE49-F238E27FC236}">
                <a16:creationId xmlns:a16="http://schemas.microsoft.com/office/drawing/2014/main" id="{AE43A2A3-792B-D27A-461D-B72A34FD32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8069AF-ACCC-E666-8C69-D636D515C6BB}"/>
              </a:ext>
            </a:extLst>
          </p:cNvPr>
          <p:cNvSpPr>
            <a:spLocks noGrp="1"/>
          </p:cNvSpPr>
          <p:nvPr>
            <p:ph type="sldNum" sz="quarter" idx="12"/>
          </p:nvPr>
        </p:nvSpPr>
        <p:spPr/>
        <p:txBody>
          <a:bodyPr/>
          <a:lstStyle/>
          <a:p>
            <a:fld id="{7FA5D5AB-0EF9-4550-B9AA-C9B0514CBF4C}" type="slidenum">
              <a:rPr lang="en-IN" smtClean="0"/>
              <a:t>‹#›</a:t>
            </a:fld>
            <a:endParaRPr lang="en-IN"/>
          </a:p>
        </p:txBody>
      </p:sp>
    </p:spTree>
    <p:extLst>
      <p:ext uri="{BB962C8B-B14F-4D97-AF65-F5344CB8AC3E}">
        <p14:creationId xmlns:p14="http://schemas.microsoft.com/office/powerpoint/2010/main" val="1752284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AE4E-4791-9FCD-62DD-F3500965B4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10D922F-5E55-1E74-B8CB-5BDA353223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933383-1763-CF1C-83A9-0BB861031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9C0CA3-1D97-82BE-B0CE-8A38A08B0E4D}"/>
              </a:ext>
            </a:extLst>
          </p:cNvPr>
          <p:cNvSpPr>
            <a:spLocks noGrp="1"/>
          </p:cNvSpPr>
          <p:nvPr>
            <p:ph type="dt" sz="half" idx="10"/>
          </p:nvPr>
        </p:nvSpPr>
        <p:spPr/>
        <p:txBody>
          <a:bodyPr/>
          <a:lstStyle/>
          <a:p>
            <a:fld id="{24CE8B29-10D3-4D64-A13C-EAB5E4D0BDE5}" type="datetimeFigureOut">
              <a:rPr lang="en-IN" smtClean="0"/>
              <a:t>19-02-2023</a:t>
            </a:fld>
            <a:endParaRPr lang="en-IN"/>
          </a:p>
        </p:txBody>
      </p:sp>
      <p:sp>
        <p:nvSpPr>
          <p:cNvPr id="6" name="Footer Placeholder 5">
            <a:extLst>
              <a:ext uri="{FF2B5EF4-FFF2-40B4-BE49-F238E27FC236}">
                <a16:creationId xmlns:a16="http://schemas.microsoft.com/office/drawing/2014/main" id="{775E08EE-BAC6-1811-26E8-A77A53CD18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7E5378-921F-DDBA-862D-BF0B602B1355}"/>
              </a:ext>
            </a:extLst>
          </p:cNvPr>
          <p:cNvSpPr>
            <a:spLocks noGrp="1"/>
          </p:cNvSpPr>
          <p:nvPr>
            <p:ph type="sldNum" sz="quarter" idx="12"/>
          </p:nvPr>
        </p:nvSpPr>
        <p:spPr/>
        <p:txBody>
          <a:bodyPr/>
          <a:lstStyle/>
          <a:p>
            <a:fld id="{7FA5D5AB-0EF9-4550-B9AA-C9B0514CBF4C}" type="slidenum">
              <a:rPr lang="en-IN" smtClean="0"/>
              <a:t>‹#›</a:t>
            </a:fld>
            <a:endParaRPr lang="en-IN"/>
          </a:p>
        </p:txBody>
      </p:sp>
    </p:spTree>
    <p:extLst>
      <p:ext uri="{BB962C8B-B14F-4D97-AF65-F5344CB8AC3E}">
        <p14:creationId xmlns:p14="http://schemas.microsoft.com/office/powerpoint/2010/main" val="1778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04B9F1-0076-827A-8E01-38910C9CED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C45940-1EF7-F4C2-7A49-117C04BC0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405CF7-1722-D9E7-9A63-C7D5249864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E8B29-10D3-4D64-A13C-EAB5E4D0BDE5}" type="datetimeFigureOut">
              <a:rPr lang="en-IN" smtClean="0"/>
              <a:t>19-02-2023</a:t>
            </a:fld>
            <a:endParaRPr lang="en-IN"/>
          </a:p>
        </p:txBody>
      </p:sp>
      <p:sp>
        <p:nvSpPr>
          <p:cNvPr id="5" name="Footer Placeholder 4">
            <a:extLst>
              <a:ext uri="{FF2B5EF4-FFF2-40B4-BE49-F238E27FC236}">
                <a16:creationId xmlns:a16="http://schemas.microsoft.com/office/drawing/2014/main" id="{CC83512A-E64A-7289-58C2-3760E92ED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D86412-DC4A-409C-A830-ED09C8D1A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A5D5AB-0EF9-4550-B9AA-C9B0514CBF4C}" type="slidenum">
              <a:rPr lang="en-IN" smtClean="0"/>
              <a:t>‹#›</a:t>
            </a:fld>
            <a:endParaRPr lang="en-IN"/>
          </a:p>
        </p:txBody>
      </p:sp>
    </p:spTree>
    <p:extLst>
      <p:ext uri="{BB962C8B-B14F-4D97-AF65-F5344CB8AC3E}">
        <p14:creationId xmlns:p14="http://schemas.microsoft.com/office/powerpoint/2010/main" val="1386241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ratularvindiitr@gmail.com" TargetMode="External"/><Relationship Id="rId2" Type="http://schemas.openxmlformats.org/officeDocument/2006/relationships/hyperlink" Target="mailto:pratul.arvind@gmail.com" TargetMode="External"/><Relationship Id="rId1" Type="http://schemas.openxmlformats.org/officeDocument/2006/relationships/slideLayout" Target="../slideLayouts/slideLayout1.xml"/><Relationship Id="rId4" Type="http://schemas.openxmlformats.org/officeDocument/2006/relationships/hyperlink" Target="mailto:pratul.arvind@adgitmdelhi.ac.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electricalengineeringinfo.com/2016/03/types-electrical-measuring-instruments-absolute-secondary-instrument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AEE3-252D-90B0-6775-DEC2A10EDF8B}"/>
              </a:ext>
            </a:extLst>
          </p:cNvPr>
          <p:cNvSpPr>
            <a:spLocks noGrp="1"/>
          </p:cNvSpPr>
          <p:nvPr>
            <p:ph type="ctrTitle"/>
          </p:nvPr>
        </p:nvSpPr>
        <p:spPr>
          <a:xfrm>
            <a:off x="1644968" y="712787"/>
            <a:ext cx="9284970" cy="937419"/>
          </a:xfrm>
        </p:spPr>
        <p:txBody>
          <a:bodyPr>
            <a:noAutofit/>
          </a:bodyPr>
          <a:lstStyle/>
          <a:p>
            <a:r>
              <a:rPr lang="en-IN" sz="4400" b="1" dirty="0">
                <a:solidFill>
                  <a:srgbClr val="C00000"/>
                </a:solidFill>
                <a:latin typeface="Tahoma" panose="020B0604030504040204" pitchFamily="34" charset="0"/>
                <a:ea typeface="Tahoma" panose="020B0604030504040204" pitchFamily="34" charset="0"/>
                <a:cs typeface="Tahoma" panose="020B0604030504040204" pitchFamily="34" charset="0"/>
              </a:rPr>
              <a:t>ES – 107: ELECTRICAL SCIENCE </a:t>
            </a:r>
          </a:p>
        </p:txBody>
      </p:sp>
      <p:sp>
        <p:nvSpPr>
          <p:cNvPr id="5" name="Rectangle 2">
            <a:extLst>
              <a:ext uri="{FF2B5EF4-FFF2-40B4-BE49-F238E27FC236}">
                <a16:creationId xmlns:a16="http://schemas.microsoft.com/office/drawing/2014/main" id="{2C3DF2E2-BF19-E6B8-18DA-1E9ACA751598}"/>
              </a:ext>
            </a:extLst>
          </p:cNvPr>
          <p:cNvSpPr>
            <a:spLocks noGrp="1" noChangeArrowheads="1"/>
          </p:cNvSpPr>
          <p:nvPr>
            <p:ph type="subTitle" idx="1"/>
          </p:nvPr>
        </p:nvSpPr>
        <p:spPr bwMode="auto">
          <a:xfrm>
            <a:off x="460503" y="2262287"/>
            <a:ext cx="11404853" cy="37240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C00000"/>
                </a:solidFill>
                <a:effectLst/>
                <a:latin typeface="Tahoma" panose="020B0604030504040204" pitchFamily="34" charset="0"/>
                <a:ea typeface="Tahoma" panose="020B0604030504040204" pitchFamily="34" charset="0"/>
                <a:cs typeface="Tahoma" panose="020B0604030504040204" pitchFamily="34" charset="0"/>
              </a:rPr>
              <a:t>Dr. Pratul Arvind</a:t>
            </a:r>
            <a:br>
              <a:rPr kumimoji="0" lang="en-US" altLang="en-US" sz="1800" b="1" i="0" u="none" strike="noStrike" cap="none" normalizeH="0" baseline="0" dirty="0">
                <a:ln>
                  <a:noFill/>
                </a:ln>
                <a:solidFill>
                  <a:srgbClr val="C00000"/>
                </a:solidFill>
                <a:effectLst/>
                <a:latin typeface="Tahoma" panose="020B0604030504040204" pitchFamily="34" charset="0"/>
                <a:ea typeface="Tahoma" panose="020B0604030504040204" pitchFamily="34" charset="0"/>
                <a:cs typeface="Tahoma" panose="020B0604030504040204" pitchFamily="34" charset="0"/>
              </a:rPr>
            </a:br>
            <a:r>
              <a:rPr kumimoji="0" lang="en-US" altLang="en-US" sz="2000" b="1"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rPr>
              <a:t>Ph. D (IIT Roorkee), </a:t>
            </a:r>
            <a:r>
              <a:rPr kumimoji="0" lang="en-US" altLang="en-US" sz="2000" b="1" i="0" u="none" strike="noStrike" cap="none" normalizeH="0" baseline="0" dirty="0" err="1">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rPr>
              <a:t>M.Tech</a:t>
            </a:r>
            <a:r>
              <a:rPr kumimoji="0" lang="en-US" altLang="en-US" sz="2000" b="1"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rPr>
              <a:t>(NIT Jamshedpur), B. Tech( Amravati University)</a:t>
            </a:r>
            <a:endParaRPr kumimoji="0" lang="en-US" altLang="en-US" sz="2000" b="0"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C00000"/>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2000" b="1"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rPr>
              <a:t>LMISTE, MIEEE</a:t>
            </a:r>
            <a:endParaRPr kumimoji="0" lang="en-US" altLang="en-US" sz="2000" b="0"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rPr>
              <a:t>                                                              Professor,</a:t>
            </a:r>
            <a:endParaRPr kumimoji="0" lang="en-US" altLang="en-US" sz="2000" b="0"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rPr>
              <a:t>Department of Electronics &amp; Communication Engineering,</a:t>
            </a:r>
            <a:endParaRPr kumimoji="0" lang="en-US" altLang="en-US" sz="2000" b="0"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rPr>
              <a:t>Dr. Akhilesh Das Gupta Institute of Technology &amp; Management</a:t>
            </a:r>
            <a:endParaRPr kumimoji="0" lang="en-US" altLang="en-US" sz="2000" b="0"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rPr>
              <a:t>(Formerly: Northern India Engineering College)</a:t>
            </a:r>
            <a:endParaRPr kumimoji="0" lang="en-US" altLang="en-US" sz="2000" b="0"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rPr>
              <a:t>(</a:t>
            </a:r>
            <a:r>
              <a:rPr kumimoji="0" lang="en-US" altLang="en-US" sz="2000" b="1" i="0" u="none" strike="noStrike" cap="none" normalizeH="0" baseline="0" dirty="0" err="1">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rPr>
              <a:t>Affliated</a:t>
            </a:r>
            <a:r>
              <a:rPr kumimoji="0" lang="en-US" altLang="en-US" sz="2000" b="1"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rPr>
              <a:t> to Guru Gobind Singh Indraprastha University, New Delhi)</a:t>
            </a:r>
            <a:endParaRPr kumimoji="0" lang="en-US" altLang="en-US" sz="2000" b="0"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rPr>
              <a:t>New Delhi - 110053.</a:t>
            </a:r>
            <a:endParaRPr kumimoji="0" lang="en-US" altLang="en-US" sz="2000" b="0"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pratul.arvind@gmail.com</a:t>
            </a:r>
            <a:r>
              <a:rPr kumimoji="0" lang="en-US" altLang="en-US" sz="2000" b="1"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rPr>
              <a:t>,</a:t>
            </a:r>
            <a:r>
              <a:rPr kumimoji="0" lang="en-US" altLang="en-US" sz="2000" b="1"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pratularvindiitr@gmail.com</a:t>
            </a:r>
            <a:r>
              <a:rPr kumimoji="0" lang="en-US" altLang="en-US" sz="2000" b="1"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rPr>
              <a:t>,</a:t>
            </a:r>
            <a:r>
              <a:rPr kumimoji="0" lang="en-US" altLang="en-US" sz="2000" b="1"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hlinkClick r:id="rId4">
                  <a:extLst>
                    <a:ext uri="{A12FA001-AC4F-418D-AE19-62706E023703}">
                      <ahyp:hlinkClr xmlns:ahyp="http://schemas.microsoft.com/office/drawing/2018/hyperlinkcolor" val="tx"/>
                    </a:ext>
                  </a:extLst>
                </a:hlinkClick>
              </a:rPr>
              <a:t>pratul.arvind@adgitmdelhi.ac.in</a:t>
            </a:r>
            <a:r>
              <a:rPr kumimoji="0" lang="en-US" altLang="en-US" sz="2000" b="1"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rPr>
              <a:t>,</a:t>
            </a:r>
            <a:endParaRPr kumimoji="0" lang="en-US" altLang="en-US" sz="2000" b="0"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rPr>
              <a:t>9643160414, 7678471968, 9456132358</a:t>
            </a:r>
            <a:endParaRPr kumimoji="0" lang="en-US" altLang="en-US" sz="2000" b="0"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95498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CC2F5C-BFD3-CA9C-B6E8-5A2AB2082F14}"/>
              </a:ext>
            </a:extLst>
          </p:cNvPr>
          <p:cNvSpPr txBox="1"/>
          <p:nvPr/>
        </p:nvSpPr>
        <p:spPr>
          <a:xfrm>
            <a:off x="1398388" y="517270"/>
            <a:ext cx="7988499" cy="389081"/>
          </a:xfrm>
          <a:prstGeom prst="rect">
            <a:avLst/>
          </a:prstGeom>
          <a:noFill/>
        </p:spPr>
        <p:txBody>
          <a:bodyPr wrap="square">
            <a:spAutoFit/>
          </a:bodyPr>
          <a:lstStyle/>
          <a:p>
            <a:pPr marL="1998980" indent="-6350">
              <a:lnSpc>
                <a:spcPct val="120000"/>
              </a:lnSpc>
              <a:spcAft>
                <a:spcPts val="4060"/>
              </a:spcAft>
            </a:pPr>
            <a:r>
              <a:rPr lang="en-IN" sz="1800" b="1" u="sng" kern="0" dirty="0">
                <a:solidFill>
                  <a:srgbClr val="002060"/>
                </a:solidFill>
                <a:effectLst/>
                <a:uFill>
                  <a:solidFill>
                    <a:srgbClr val="0000FF"/>
                  </a:solidFill>
                </a:uFill>
                <a:latin typeface="Tahoma" panose="020B0604030504040204" pitchFamily="34" charset="0"/>
                <a:ea typeface="Tahoma" panose="020B0604030504040204" pitchFamily="34" charset="0"/>
                <a:cs typeface="Tahoma" panose="020B0604030504040204" pitchFamily="34" charset="0"/>
              </a:rPr>
              <a:t>Working of Spring Control Method</a:t>
            </a:r>
          </a:p>
        </p:txBody>
      </p:sp>
      <p:sp>
        <p:nvSpPr>
          <p:cNvPr id="9" name="TextBox 8">
            <a:extLst>
              <a:ext uri="{FF2B5EF4-FFF2-40B4-BE49-F238E27FC236}">
                <a16:creationId xmlns:a16="http://schemas.microsoft.com/office/drawing/2014/main" id="{058353C0-F9C1-5E65-F822-EFA5DC3116FE}"/>
              </a:ext>
            </a:extLst>
          </p:cNvPr>
          <p:cNvSpPr txBox="1"/>
          <p:nvPr/>
        </p:nvSpPr>
        <p:spPr>
          <a:xfrm>
            <a:off x="1291232" y="1150054"/>
            <a:ext cx="9688711" cy="923330"/>
          </a:xfrm>
          <a:prstGeom prst="rect">
            <a:avLst/>
          </a:prstGeom>
          <a:noFill/>
        </p:spPr>
        <p:txBody>
          <a:bodyPr wrap="square">
            <a:spAutoFit/>
          </a:bodyPr>
          <a:lstStyle/>
          <a:p>
            <a:pPr algn="just"/>
            <a:r>
              <a:rPr lang="en-IN" sz="1800" dirty="0">
                <a:solidFill>
                  <a:srgbClr val="002060"/>
                </a:solidFill>
                <a:effectLst/>
                <a:latin typeface="Tahoma" panose="020B0604030504040204" pitchFamily="34" charset="0"/>
                <a:ea typeface="Tahoma" panose="020B0604030504040204" pitchFamily="34" charset="0"/>
                <a:cs typeface="Tahoma" panose="020B0604030504040204" pitchFamily="34" charset="0"/>
              </a:rPr>
              <a:t>When the moving system deflected, one spring gets wounded and the other one gets unwounded. This results in controlling torque whose magnitude is directly proportional to angle of deflection</a:t>
            </a:r>
            <a:endParaRPr lang="en-IN"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8B0959FE-4E61-1EBA-F7F8-9DD503226778}"/>
              </a:ext>
            </a:extLst>
          </p:cNvPr>
          <p:cNvSpPr txBox="1"/>
          <p:nvPr/>
        </p:nvSpPr>
        <p:spPr>
          <a:xfrm>
            <a:off x="1100138" y="2317087"/>
            <a:ext cx="10901362" cy="646331"/>
          </a:xfrm>
          <a:prstGeom prst="rect">
            <a:avLst/>
          </a:prstGeom>
          <a:noFill/>
        </p:spPr>
        <p:txBody>
          <a:bodyPr wrap="square">
            <a:spAutoFit/>
          </a:bodyPr>
          <a:lstStyle/>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Td is directly proportional to current I and Tc is directly proportional to deflection angle, at final steady state Td = Tc, deflection is directly proportional to current, hence scale is linear </a:t>
            </a:r>
            <a:endParaRPr lang="en-IN"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6365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8FE5370-8A6F-EBA3-097B-20E1638798AB}"/>
              </a:ext>
            </a:extLst>
          </p:cNvPr>
          <p:cNvSpPr>
            <a:spLocks noChangeArrowheads="1"/>
          </p:cNvSpPr>
          <p:nvPr/>
        </p:nvSpPr>
        <p:spPr bwMode="auto">
          <a:xfrm>
            <a:off x="2188982" y="174700"/>
            <a:ext cx="6522692" cy="1049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794707" tIns="45720" rIns="91440" bIns="35390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rPr>
              <a:t>Gravity Control Method</a:t>
            </a:r>
            <a:endParaRPr kumimoji="0" lang="en-US" altLang="en-US" sz="2400" b="1" i="0" u="none" strike="noStrike" cap="none" normalizeH="0" baseline="0" dirty="0">
              <a:ln>
                <a:noFill/>
              </a:ln>
              <a:solidFill>
                <a:srgbClr val="002060"/>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195">
            <a:extLst>
              <a:ext uri="{FF2B5EF4-FFF2-40B4-BE49-F238E27FC236}">
                <a16:creationId xmlns:a16="http://schemas.microsoft.com/office/drawing/2014/main" id="{26202AC3-AE38-6C17-5EE6-23A27AD2C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51" y="1325896"/>
            <a:ext cx="4876800" cy="3683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7B1A400-7251-AC8F-E519-7739C62524A4}"/>
              </a:ext>
            </a:extLst>
          </p:cNvPr>
          <p:cNvSpPr txBox="1"/>
          <p:nvPr/>
        </p:nvSpPr>
        <p:spPr>
          <a:xfrm>
            <a:off x="5398889" y="1075849"/>
            <a:ext cx="6097190" cy="1477328"/>
          </a:xfrm>
          <a:prstGeom prst="rect">
            <a:avLst/>
          </a:prstGeom>
          <a:noFill/>
        </p:spPr>
        <p:txBody>
          <a:bodyPr wrap="square">
            <a:spAutoFit/>
          </a:bodyPr>
          <a:lstStyle/>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In gravity control method, a small weight is attached to the spindle of the moving system. Due to the gravitational pull, a control torque (acting in opposite direction to the deflecting torque) is produced whenever the pointer tends to move away from its initial position</a:t>
            </a:r>
            <a:endParaRPr lang="en-IN"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64D14FCE-0BEB-F93F-9906-A93116E50CBA}"/>
              </a:ext>
            </a:extLst>
          </p:cNvPr>
          <p:cNvSpPr txBox="1"/>
          <p:nvPr/>
        </p:nvSpPr>
        <p:spPr>
          <a:xfrm>
            <a:off x="5450328" y="2700249"/>
            <a:ext cx="6097190" cy="1477328"/>
          </a:xfrm>
          <a:prstGeom prst="rect">
            <a:avLst/>
          </a:prstGeom>
          <a:noFill/>
        </p:spPr>
        <p:txBody>
          <a:bodyPr wrap="square">
            <a:spAutoFit/>
          </a:bodyPr>
          <a:lstStyle/>
          <a:p>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In this case, Td is directly proportional to current I and Tc is directly proportional to sine of the  deflection angle, since Td = Tc, sine of the deflection is directly proportional to current, hence scale is non linear i.e. cramped scale.</a:t>
            </a:r>
            <a:endParaRPr lang="en-IN"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38703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EAC756-2918-84E6-DD5E-44E5BE0C4913}"/>
              </a:ext>
            </a:extLst>
          </p:cNvPr>
          <p:cNvSpPr txBox="1"/>
          <p:nvPr/>
        </p:nvSpPr>
        <p:spPr>
          <a:xfrm>
            <a:off x="1423094" y="270213"/>
            <a:ext cx="9345811" cy="2031325"/>
          </a:xfrm>
          <a:prstGeom prst="rect">
            <a:avLst/>
          </a:prstGeom>
          <a:noFill/>
        </p:spPr>
        <p:txBody>
          <a:bodyPr wrap="square">
            <a:spAutoFit/>
          </a:bodyPr>
          <a:lstStyle/>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Damping torque</a:t>
            </a:r>
          </a:p>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Damping torque minimizes the oscillations of the pointer about the final steady state deflection and makes it steady.. In the absence of this torque, pointer continues oscillating to its final position after reaching to its final position.</a:t>
            </a:r>
          </a:p>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Depending on the magnitude of damping, it can be classified as underdamped, overdamped and </a:t>
            </a:r>
            <a:r>
              <a:rPr lang="en-US" b="1" dirty="0" err="1">
                <a:solidFill>
                  <a:srgbClr val="002060"/>
                </a:solidFill>
                <a:latin typeface="Tahoma" panose="020B0604030504040204" pitchFamily="34" charset="0"/>
                <a:ea typeface="Tahoma" panose="020B0604030504040204" pitchFamily="34" charset="0"/>
                <a:cs typeface="Tahoma" panose="020B0604030504040204" pitchFamily="34" charset="0"/>
              </a:rPr>
              <a:t>critcal</a:t>
            </a: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damp </a:t>
            </a:r>
          </a:p>
        </p:txBody>
      </p:sp>
      <p:pic>
        <p:nvPicPr>
          <p:cNvPr id="10" name="Picture 9">
            <a:extLst>
              <a:ext uri="{FF2B5EF4-FFF2-40B4-BE49-F238E27FC236}">
                <a16:creationId xmlns:a16="http://schemas.microsoft.com/office/drawing/2014/main" id="{B63AB06A-D5E0-7488-0F72-205B95D6918F}"/>
              </a:ext>
            </a:extLst>
          </p:cNvPr>
          <p:cNvPicPr/>
          <p:nvPr/>
        </p:nvPicPr>
        <p:blipFill>
          <a:blip r:embed="rId2"/>
          <a:stretch>
            <a:fillRect/>
          </a:stretch>
        </p:blipFill>
        <p:spPr>
          <a:xfrm>
            <a:off x="481330" y="2241073"/>
            <a:ext cx="3914140" cy="4047490"/>
          </a:xfrm>
          <a:prstGeom prst="rect">
            <a:avLst/>
          </a:prstGeom>
        </p:spPr>
      </p:pic>
      <p:sp>
        <p:nvSpPr>
          <p:cNvPr id="12" name="TextBox 11">
            <a:extLst>
              <a:ext uri="{FF2B5EF4-FFF2-40B4-BE49-F238E27FC236}">
                <a16:creationId xmlns:a16="http://schemas.microsoft.com/office/drawing/2014/main" id="{413DA805-6587-5256-808D-4927227710A1}"/>
              </a:ext>
            </a:extLst>
          </p:cNvPr>
          <p:cNvSpPr txBox="1"/>
          <p:nvPr/>
        </p:nvSpPr>
        <p:spPr>
          <a:xfrm>
            <a:off x="4779179" y="2695157"/>
            <a:ext cx="7265183" cy="3139321"/>
          </a:xfrm>
          <a:prstGeom prst="rect">
            <a:avLst/>
          </a:prstGeom>
          <a:noFill/>
        </p:spPr>
        <p:txBody>
          <a:bodyPr wrap="square">
            <a:spAutoFit/>
          </a:bodyPr>
          <a:lstStyle/>
          <a:p>
            <a:pPr algn="just"/>
            <a:r>
              <a:rPr lang="en-IN"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rPr>
              <a:t>A light </a:t>
            </a:r>
            <a:r>
              <a:rPr lang="en-IN" sz="1800" b="1" dirty="0" err="1">
                <a:solidFill>
                  <a:srgbClr val="002060"/>
                </a:solidFill>
                <a:effectLst/>
                <a:latin typeface="Tahoma" panose="020B0604030504040204" pitchFamily="34" charset="0"/>
                <a:ea typeface="Tahoma" panose="020B0604030504040204" pitchFamily="34" charset="0"/>
                <a:cs typeface="Tahoma" panose="020B0604030504040204" pitchFamily="34" charset="0"/>
              </a:rPr>
              <a:t>aluminum</a:t>
            </a:r>
            <a:r>
              <a:rPr lang="en-IN"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rPr>
              <a:t> frame is attached to the moving system. This piston moves in an air chamber (cylinder) closed at one end. At the time of oscillation of the moving system or pointer about its final steady state, if the piston is moving into the chamber, the trapped air gets compressed and the pressure opposes the motion of the piston (and therefore the moving system or pointer). Similarly, if the piston is moving out of the chamber, the pressure in the closed chamber falls and becomes less than air pressure on the outer part of the piston. Motion is thus again opposed. Oscillations are damped</a:t>
            </a:r>
            <a:endParaRPr lang="en-IN"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7718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F67EC4-C49A-7FC2-E2D2-A1B5D93D6025}"/>
              </a:ext>
            </a:extLst>
          </p:cNvPr>
          <p:cNvPicPr/>
          <p:nvPr/>
        </p:nvPicPr>
        <p:blipFill>
          <a:blip r:embed="rId2"/>
          <a:stretch>
            <a:fillRect/>
          </a:stretch>
        </p:blipFill>
        <p:spPr>
          <a:xfrm>
            <a:off x="1933575" y="657225"/>
            <a:ext cx="7467600" cy="3100070"/>
          </a:xfrm>
          <a:prstGeom prst="rect">
            <a:avLst/>
          </a:prstGeom>
        </p:spPr>
      </p:pic>
      <p:sp>
        <p:nvSpPr>
          <p:cNvPr id="6" name="TextBox 5">
            <a:extLst>
              <a:ext uri="{FF2B5EF4-FFF2-40B4-BE49-F238E27FC236}">
                <a16:creationId xmlns:a16="http://schemas.microsoft.com/office/drawing/2014/main" id="{C9E0DBA9-60A6-446C-7D29-5F405253376A}"/>
              </a:ext>
            </a:extLst>
          </p:cNvPr>
          <p:cNvSpPr txBox="1"/>
          <p:nvPr/>
        </p:nvSpPr>
        <p:spPr>
          <a:xfrm>
            <a:off x="1734145" y="470507"/>
            <a:ext cx="6097190" cy="373436"/>
          </a:xfrm>
          <a:prstGeom prst="rect">
            <a:avLst/>
          </a:prstGeom>
          <a:noFill/>
        </p:spPr>
        <p:txBody>
          <a:bodyPr wrap="square">
            <a:spAutoFit/>
          </a:bodyPr>
          <a:lstStyle/>
          <a:p>
            <a:pPr marL="2872740" indent="-6350">
              <a:lnSpc>
                <a:spcPct val="110000"/>
              </a:lnSpc>
              <a:spcAft>
                <a:spcPts val="6110"/>
              </a:spcAft>
            </a:pPr>
            <a:r>
              <a:rPr lang="en-IN" sz="1800" b="1" u="sng" dirty="0">
                <a:solidFill>
                  <a:srgbClr val="0000FF"/>
                </a:solidFill>
                <a:effectLst/>
                <a:uFill>
                  <a:solidFill>
                    <a:srgbClr val="0000FF"/>
                  </a:solidFill>
                </a:uFill>
                <a:latin typeface="Arial" panose="020B0604020202020204" pitchFamily="34" charset="0"/>
                <a:ea typeface="Arial" panose="020B0604020202020204" pitchFamily="34" charset="0"/>
              </a:rPr>
              <a:t>Eddy current damping</a:t>
            </a:r>
            <a:endParaRPr lang="en-IN" sz="1800" b="1" dirty="0">
              <a:solidFill>
                <a:srgbClr val="0000FF"/>
              </a:solidFill>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4C064C12-4CC2-7CD2-92B2-2A844E6CD281}"/>
              </a:ext>
            </a:extLst>
          </p:cNvPr>
          <p:cNvSpPr txBox="1"/>
          <p:nvPr/>
        </p:nvSpPr>
        <p:spPr>
          <a:xfrm>
            <a:off x="1734145" y="4169450"/>
            <a:ext cx="9074349" cy="2031325"/>
          </a:xfrm>
          <a:prstGeom prst="rect">
            <a:avLst/>
          </a:prstGeom>
          <a:noFill/>
        </p:spPr>
        <p:txBody>
          <a:bodyPr wrap="square">
            <a:spAutoFit/>
          </a:bodyPr>
          <a:lstStyle/>
          <a:p>
            <a:pPr algn="just"/>
            <a:r>
              <a:rPr lang="en-IN" sz="1800" dirty="0">
                <a:solidFill>
                  <a:srgbClr val="002060"/>
                </a:solidFill>
                <a:effectLst/>
                <a:latin typeface="Tahoma" panose="020B0604030504040204" pitchFamily="34" charset="0"/>
                <a:ea typeface="Tahoma" panose="020B0604030504040204" pitchFamily="34" charset="0"/>
                <a:cs typeface="Tahoma" panose="020B0604030504040204" pitchFamily="34" charset="0"/>
              </a:rPr>
              <a:t>An </a:t>
            </a:r>
            <a:r>
              <a:rPr lang="en-IN" sz="1800" dirty="0" err="1">
                <a:solidFill>
                  <a:srgbClr val="002060"/>
                </a:solidFill>
                <a:effectLst/>
                <a:latin typeface="Tahoma" panose="020B0604030504040204" pitchFamily="34" charset="0"/>
                <a:ea typeface="Tahoma" panose="020B0604030504040204" pitchFamily="34" charset="0"/>
                <a:cs typeface="Tahoma" panose="020B0604030504040204" pitchFamily="34" charset="0"/>
              </a:rPr>
              <a:t>aluminum</a:t>
            </a:r>
            <a:r>
              <a:rPr lang="en-IN" sz="1800" dirty="0">
                <a:solidFill>
                  <a:srgbClr val="002060"/>
                </a:solidFill>
                <a:effectLst/>
                <a:latin typeface="Tahoma" panose="020B0604030504040204" pitchFamily="34" charset="0"/>
                <a:ea typeface="Tahoma" panose="020B0604030504040204" pitchFamily="34" charset="0"/>
                <a:cs typeface="Tahoma" panose="020B0604030504040204" pitchFamily="34" charset="0"/>
              </a:rPr>
              <a:t> frame or damping disc is mounted on the spindle and free to rotate in the magnetic field provided by damping magnets. Since damping disc is rotating with spindle, emf is induced in the disc according to faradays law of electromagnetic induction. Since disc is a closed circuit, eddy current in the form of concentric circles will be induced in the damping disc. Interaction between this eddy current and magnetic field develops a force on the damping disc which opposes the movement of sheet. And thus provides damping of the oscillations of the pointer</a:t>
            </a:r>
            <a:endParaRPr lang="en-IN"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98845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87C615F-2824-7292-8853-53EB734C77DC}"/>
              </a:ext>
            </a:extLst>
          </p:cNvPr>
          <p:cNvSpPr txBox="1"/>
          <p:nvPr/>
        </p:nvSpPr>
        <p:spPr>
          <a:xfrm>
            <a:off x="4398764" y="158234"/>
            <a:ext cx="6097190" cy="369332"/>
          </a:xfrm>
          <a:prstGeom prst="rect">
            <a:avLst/>
          </a:prstGeom>
          <a:noFill/>
        </p:spPr>
        <p:txBody>
          <a:bodyPr wrap="square">
            <a:spAutoFit/>
          </a:bodyPr>
          <a:lstStyle/>
          <a:p>
            <a:r>
              <a:rPr lang="en-IN" b="1" dirty="0">
                <a:solidFill>
                  <a:srgbClr val="002060"/>
                </a:solidFill>
                <a:latin typeface="Tahoma" panose="020B0604030504040204" pitchFamily="34" charset="0"/>
                <a:ea typeface="Tahoma" panose="020B0604030504040204" pitchFamily="34" charset="0"/>
                <a:cs typeface="Tahoma" panose="020B0604030504040204" pitchFamily="34" charset="0"/>
              </a:rPr>
              <a:t>Moving Iron Instruments</a:t>
            </a:r>
          </a:p>
        </p:txBody>
      </p:sp>
      <p:sp>
        <p:nvSpPr>
          <p:cNvPr id="9" name="TextBox 8">
            <a:extLst>
              <a:ext uri="{FF2B5EF4-FFF2-40B4-BE49-F238E27FC236}">
                <a16:creationId xmlns:a16="http://schemas.microsoft.com/office/drawing/2014/main" id="{08EC4621-62BD-78F1-1950-1893E86A35E0}"/>
              </a:ext>
            </a:extLst>
          </p:cNvPr>
          <p:cNvSpPr txBox="1"/>
          <p:nvPr/>
        </p:nvSpPr>
        <p:spPr>
          <a:xfrm>
            <a:off x="1069776" y="601188"/>
            <a:ext cx="10324505" cy="2198038"/>
          </a:xfrm>
          <a:prstGeom prst="rect">
            <a:avLst/>
          </a:prstGeom>
          <a:noFill/>
        </p:spPr>
        <p:txBody>
          <a:bodyPr wrap="square">
            <a:spAutoFit/>
          </a:bodyPr>
          <a:lstStyle/>
          <a:p>
            <a:pPr marL="225425" indent="-6350">
              <a:lnSpc>
                <a:spcPct val="107000"/>
              </a:lnSpc>
              <a:spcAft>
                <a:spcPts val="2380"/>
              </a:spcAft>
            </a:pPr>
            <a:r>
              <a:rPr lang="en-IN" sz="2000" b="1" dirty="0">
                <a:solidFill>
                  <a:srgbClr val="002060"/>
                </a:solidFill>
                <a:effectLst/>
                <a:latin typeface="Tahoma" panose="020B0604030504040204" pitchFamily="34" charset="0"/>
                <a:ea typeface="Tahoma" panose="020B0604030504040204" pitchFamily="34" charset="0"/>
                <a:cs typeface="Tahoma" panose="020B0604030504040204" pitchFamily="34" charset="0"/>
              </a:rPr>
              <a:t>Construction</a:t>
            </a:r>
          </a:p>
          <a:p>
            <a:pPr marL="342900" marR="2513965" lvl="0" indent="-342900" algn="just" fontAlgn="base">
              <a:lnSpc>
                <a:spcPct val="108000"/>
              </a:lnSpc>
              <a:spcAft>
                <a:spcPts val="20"/>
              </a:spcAft>
              <a:buClr>
                <a:srgbClr val="000000"/>
              </a:buClr>
              <a:buSzPts val="2000"/>
              <a:buFont typeface="+mj-lt"/>
              <a:buAutoNum type="arabicPeriod"/>
            </a:pPr>
            <a:r>
              <a:rPr lang="en-IN" sz="1800"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Instrument consists of a stationary coil in which the current to be measured is passed.</a:t>
            </a:r>
          </a:p>
          <a:p>
            <a:pPr marL="342900" marR="2513965" lvl="0" indent="-342900" algn="just" fontAlgn="base">
              <a:lnSpc>
                <a:spcPct val="108000"/>
              </a:lnSpc>
              <a:spcAft>
                <a:spcPts val="2725"/>
              </a:spcAft>
              <a:buClr>
                <a:srgbClr val="000000"/>
              </a:buClr>
              <a:buSzPts val="2000"/>
              <a:buFont typeface="+mj-lt"/>
              <a:buAutoNum type="arabicPeriod"/>
            </a:pPr>
            <a:r>
              <a:rPr lang="en-IN" sz="1800"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A piece of un-magnetized soft iron which is of oval shape is mounted rigidly on the spindle. This soft iron piece is free to move about the spindle and along with the spindle.</a:t>
            </a:r>
          </a:p>
        </p:txBody>
      </p:sp>
      <p:sp>
        <p:nvSpPr>
          <p:cNvPr id="13" name="TextBox 12">
            <a:extLst>
              <a:ext uri="{FF2B5EF4-FFF2-40B4-BE49-F238E27FC236}">
                <a16:creationId xmlns:a16="http://schemas.microsoft.com/office/drawing/2014/main" id="{E80F5818-24D0-AF27-5B31-1B8A707A091B}"/>
              </a:ext>
            </a:extLst>
          </p:cNvPr>
          <p:cNvSpPr txBox="1"/>
          <p:nvPr/>
        </p:nvSpPr>
        <p:spPr>
          <a:xfrm>
            <a:off x="1284981" y="3429000"/>
            <a:ext cx="9894094" cy="2031325"/>
          </a:xfrm>
          <a:prstGeom prst="rect">
            <a:avLst/>
          </a:prstGeom>
          <a:noFill/>
        </p:spPr>
        <p:txBody>
          <a:bodyPr wrap="square">
            <a:spAutoFit/>
          </a:bodyPr>
          <a:lstStyle/>
          <a:p>
            <a:pPr algn="just"/>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Working</a:t>
            </a:r>
          </a:p>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1.	The current to be measured is flowing in the coil, produces a magnetic field. Iron piece gets attracted towards center of the magnetic field and pointer deflects on the scale.</a:t>
            </a:r>
          </a:p>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2.	Control torque is provided either by control springs or by gravity control  </a:t>
            </a:r>
          </a:p>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method</a:t>
            </a:r>
          </a:p>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3.	Damping is provided by air friction damping</a:t>
            </a:r>
          </a:p>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4.	The scale is non-linear. Mirror is provided to avoid parallax error.</a:t>
            </a:r>
          </a:p>
        </p:txBody>
      </p:sp>
    </p:spTree>
    <p:extLst>
      <p:ext uri="{BB962C8B-B14F-4D97-AF65-F5344CB8AC3E}">
        <p14:creationId xmlns:p14="http://schemas.microsoft.com/office/powerpoint/2010/main" val="2812328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30C1F8-0B9B-4991-A5C5-205D4B3C0FA2}"/>
              </a:ext>
            </a:extLst>
          </p:cNvPr>
          <p:cNvSpPr txBox="1"/>
          <p:nvPr/>
        </p:nvSpPr>
        <p:spPr>
          <a:xfrm>
            <a:off x="2677120" y="263338"/>
            <a:ext cx="6097190" cy="373436"/>
          </a:xfrm>
          <a:prstGeom prst="rect">
            <a:avLst/>
          </a:prstGeom>
          <a:noFill/>
        </p:spPr>
        <p:txBody>
          <a:bodyPr wrap="square">
            <a:spAutoFit/>
          </a:bodyPr>
          <a:lstStyle/>
          <a:p>
            <a:pPr marL="14605" marR="4445" indent="-6350" algn="ctr">
              <a:lnSpc>
                <a:spcPct val="110000"/>
              </a:lnSpc>
              <a:spcAft>
                <a:spcPts val="410"/>
              </a:spcAft>
            </a:pPr>
            <a:r>
              <a:rPr lang="en-IN" sz="1800" b="1" u="sng" dirty="0">
                <a:solidFill>
                  <a:srgbClr val="002060"/>
                </a:solidFill>
                <a:effectLst/>
                <a:uFill>
                  <a:solidFill>
                    <a:srgbClr val="0000FF"/>
                  </a:solidFill>
                </a:uFill>
                <a:latin typeface="Tahoma" panose="020B0604030504040204" pitchFamily="34" charset="0"/>
                <a:ea typeface="Tahoma" panose="020B0604030504040204" pitchFamily="34" charset="0"/>
                <a:cs typeface="Tahoma" panose="020B0604030504040204" pitchFamily="34" charset="0"/>
              </a:rPr>
              <a:t>Attraction type M. I. Instruments</a:t>
            </a:r>
            <a:endParaRPr lang="en-IN"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082C61C2-2BA3-659D-4C15-9EEF2E0A780E}"/>
              </a:ext>
            </a:extLst>
          </p:cNvPr>
          <p:cNvPicPr/>
          <p:nvPr/>
        </p:nvPicPr>
        <p:blipFill>
          <a:blip r:embed="rId2"/>
          <a:stretch>
            <a:fillRect/>
          </a:stretch>
        </p:blipFill>
        <p:spPr>
          <a:xfrm>
            <a:off x="2754510" y="894080"/>
            <a:ext cx="6019800" cy="2534920"/>
          </a:xfrm>
          <a:prstGeom prst="rect">
            <a:avLst/>
          </a:prstGeom>
        </p:spPr>
      </p:pic>
      <p:sp>
        <p:nvSpPr>
          <p:cNvPr id="8" name="TextBox 7">
            <a:extLst>
              <a:ext uri="{FF2B5EF4-FFF2-40B4-BE49-F238E27FC236}">
                <a16:creationId xmlns:a16="http://schemas.microsoft.com/office/drawing/2014/main" id="{0DF0CCAE-145F-2C60-4733-33E80F10E8D9}"/>
              </a:ext>
            </a:extLst>
          </p:cNvPr>
          <p:cNvSpPr txBox="1"/>
          <p:nvPr/>
        </p:nvSpPr>
        <p:spPr>
          <a:xfrm>
            <a:off x="1855589" y="3990270"/>
            <a:ext cx="9452968" cy="1860125"/>
          </a:xfrm>
          <a:prstGeom prst="rect">
            <a:avLst/>
          </a:prstGeom>
          <a:noFill/>
        </p:spPr>
        <p:txBody>
          <a:bodyPr wrap="square">
            <a:spAutoFit/>
          </a:bodyPr>
          <a:lstStyle/>
          <a:p>
            <a:pPr marL="342900" marR="368300" lvl="0" indent="-342900" algn="just" fontAlgn="base">
              <a:lnSpc>
                <a:spcPct val="108000"/>
              </a:lnSpc>
              <a:spcAft>
                <a:spcPts val="20"/>
              </a:spcAft>
              <a:buClr>
                <a:srgbClr val="000000"/>
              </a:buClr>
              <a:buSzPts val="1600"/>
              <a:buFont typeface="+mj-lt"/>
              <a:buAutoNum type="arabicPeriod"/>
            </a:pPr>
            <a:r>
              <a:rPr lang="en-IN" sz="1800"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This instrument consists of stationary coil in which current I that is to be measured is passed </a:t>
            </a:r>
          </a:p>
          <a:p>
            <a:pPr marL="342900" marR="368300" lvl="0" indent="-342900" algn="just" fontAlgn="base">
              <a:lnSpc>
                <a:spcPct val="108000"/>
              </a:lnSpc>
              <a:spcAft>
                <a:spcPts val="20"/>
              </a:spcAft>
              <a:buClr>
                <a:srgbClr val="000000"/>
              </a:buClr>
              <a:buSzPts val="1600"/>
              <a:buFont typeface="+mj-lt"/>
              <a:buAutoNum type="arabicPeriod"/>
            </a:pPr>
            <a:r>
              <a:rPr lang="en-IN" sz="1800"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A piece of un-magnetised soft iron which is oval in shape is mounted rigidly on the spindle. This soft iron piece is free to move about the spindle and along with the spindle. It is placed closer to the stationary coil as shown in fig. </a:t>
            </a:r>
          </a:p>
          <a:p>
            <a:pPr marL="342900" marR="368300" lvl="0" indent="-342900" algn="just" fontAlgn="base">
              <a:lnSpc>
                <a:spcPct val="108000"/>
              </a:lnSpc>
              <a:spcAft>
                <a:spcPts val="20"/>
              </a:spcAft>
              <a:buClr>
                <a:srgbClr val="000000"/>
              </a:buClr>
              <a:buSzPts val="1600"/>
              <a:buFont typeface="+mj-lt"/>
              <a:buAutoNum type="arabicPeriod"/>
            </a:pPr>
            <a:r>
              <a:rPr lang="en-IN" sz="1800"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A pointer is fixed on the spindle.</a:t>
            </a:r>
          </a:p>
        </p:txBody>
      </p:sp>
    </p:spTree>
    <p:extLst>
      <p:ext uri="{BB962C8B-B14F-4D97-AF65-F5344CB8AC3E}">
        <p14:creationId xmlns:p14="http://schemas.microsoft.com/office/powerpoint/2010/main" val="1177053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C4EF14-914A-61A4-7E1A-B254AB6EFCF3}"/>
              </a:ext>
            </a:extLst>
          </p:cNvPr>
          <p:cNvSpPr txBox="1"/>
          <p:nvPr/>
        </p:nvSpPr>
        <p:spPr>
          <a:xfrm>
            <a:off x="1898452" y="463364"/>
            <a:ext cx="8524280" cy="368306"/>
          </a:xfrm>
          <a:prstGeom prst="rect">
            <a:avLst/>
          </a:prstGeom>
          <a:noFill/>
        </p:spPr>
        <p:txBody>
          <a:bodyPr wrap="square">
            <a:spAutoFit/>
          </a:bodyPr>
          <a:lstStyle/>
          <a:p>
            <a:pPr marL="2142490" indent="-6350">
              <a:lnSpc>
                <a:spcPct val="110000"/>
              </a:lnSpc>
            </a:pPr>
            <a:r>
              <a:rPr lang="en-IN" sz="1800" b="1" u="sng" dirty="0">
                <a:solidFill>
                  <a:srgbClr val="002060"/>
                </a:solidFill>
                <a:effectLst/>
                <a:uFill>
                  <a:solidFill>
                    <a:srgbClr val="0000FF"/>
                  </a:solidFill>
                </a:uFill>
                <a:latin typeface="Tahoma" panose="020B0604030504040204" pitchFamily="34" charset="0"/>
                <a:ea typeface="Tahoma" panose="020B0604030504040204" pitchFamily="34" charset="0"/>
                <a:cs typeface="Tahoma" panose="020B0604030504040204" pitchFamily="34" charset="0"/>
              </a:rPr>
              <a:t>Repulsion type M. I. Instruments</a:t>
            </a:r>
            <a:endParaRPr lang="en-IN"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p:txBody>
      </p:sp>
      <p:grpSp>
        <p:nvGrpSpPr>
          <p:cNvPr id="6" name="Group 5">
            <a:extLst>
              <a:ext uri="{FF2B5EF4-FFF2-40B4-BE49-F238E27FC236}">
                <a16:creationId xmlns:a16="http://schemas.microsoft.com/office/drawing/2014/main" id="{AA302A0D-A889-B2EF-FE94-498DE42FE7BB}"/>
              </a:ext>
            </a:extLst>
          </p:cNvPr>
          <p:cNvGrpSpPr/>
          <p:nvPr/>
        </p:nvGrpSpPr>
        <p:grpSpPr>
          <a:xfrm>
            <a:off x="2104071" y="965665"/>
            <a:ext cx="7840981" cy="2515870"/>
            <a:chOff x="0" y="0"/>
            <a:chExt cx="7840981" cy="2515870"/>
          </a:xfrm>
        </p:grpSpPr>
        <p:pic>
          <p:nvPicPr>
            <p:cNvPr id="7" name="Picture 6">
              <a:extLst>
                <a:ext uri="{FF2B5EF4-FFF2-40B4-BE49-F238E27FC236}">
                  <a16:creationId xmlns:a16="http://schemas.microsoft.com/office/drawing/2014/main" id="{A782AE04-0FCC-BEBC-F643-63733E356B27}"/>
                </a:ext>
              </a:extLst>
            </p:cNvPr>
            <p:cNvPicPr/>
            <p:nvPr/>
          </p:nvPicPr>
          <p:blipFill>
            <a:blip r:embed="rId2"/>
            <a:stretch>
              <a:fillRect/>
            </a:stretch>
          </p:blipFill>
          <p:spPr>
            <a:xfrm>
              <a:off x="0" y="0"/>
              <a:ext cx="2928620" cy="2480310"/>
            </a:xfrm>
            <a:prstGeom prst="rect">
              <a:avLst/>
            </a:prstGeom>
          </p:spPr>
        </p:pic>
        <p:pic>
          <p:nvPicPr>
            <p:cNvPr id="8" name="Picture 7">
              <a:extLst>
                <a:ext uri="{FF2B5EF4-FFF2-40B4-BE49-F238E27FC236}">
                  <a16:creationId xmlns:a16="http://schemas.microsoft.com/office/drawing/2014/main" id="{CA44E225-BEC7-3520-A10C-F59FAAB3A7F7}"/>
                </a:ext>
              </a:extLst>
            </p:cNvPr>
            <p:cNvPicPr/>
            <p:nvPr/>
          </p:nvPicPr>
          <p:blipFill>
            <a:blip r:embed="rId3"/>
            <a:stretch>
              <a:fillRect/>
            </a:stretch>
          </p:blipFill>
          <p:spPr>
            <a:xfrm>
              <a:off x="3352800" y="77470"/>
              <a:ext cx="4488181" cy="2438400"/>
            </a:xfrm>
            <a:prstGeom prst="rect">
              <a:avLst/>
            </a:prstGeom>
          </p:spPr>
        </p:pic>
      </p:grpSp>
      <p:sp>
        <p:nvSpPr>
          <p:cNvPr id="10" name="TextBox 9">
            <a:extLst>
              <a:ext uri="{FF2B5EF4-FFF2-40B4-BE49-F238E27FC236}">
                <a16:creationId xmlns:a16="http://schemas.microsoft.com/office/drawing/2014/main" id="{19AEC2F3-66B0-FF52-584D-77867B2389FA}"/>
              </a:ext>
            </a:extLst>
          </p:cNvPr>
          <p:cNvSpPr txBox="1"/>
          <p:nvPr/>
        </p:nvSpPr>
        <p:spPr>
          <a:xfrm>
            <a:off x="1848444" y="3968030"/>
            <a:ext cx="9181505" cy="1946687"/>
          </a:xfrm>
          <a:prstGeom prst="rect">
            <a:avLst/>
          </a:prstGeom>
          <a:noFill/>
        </p:spPr>
        <p:txBody>
          <a:bodyPr wrap="square">
            <a:spAutoFit/>
          </a:bodyPr>
          <a:lstStyle/>
          <a:p>
            <a:pPr marL="463550" indent="-6350">
              <a:lnSpc>
                <a:spcPct val="107000"/>
              </a:lnSpc>
              <a:spcAft>
                <a:spcPts val="15"/>
              </a:spcAft>
            </a:pPr>
            <a:r>
              <a:rPr lang="en-IN" b="1" dirty="0">
                <a:solidFill>
                  <a:srgbClr val="002060"/>
                </a:solidFill>
                <a:effectLst/>
                <a:latin typeface="Tahoma" panose="020B0604030504040204" pitchFamily="34" charset="0"/>
                <a:ea typeface="Tahoma" panose="020B0604030504040204" pitchFamily="34" charset="0"/>
                <a:cs typeface="Tahoma" panose="020B0604030504040204" pitchFamily="34" charset="0"/>
              </a:rPr>
              <a:t>Construction</a:t>
            </a:r>
          </a:p>
          <a:p>
            <a:pPr marL="342900" marR="2513965" lvl="0" indent="-342900" fontAlgn="base">
              <a:lnSpc>
                <a:spcPct val="108000"/>
              </a:lnSpc>
              <a:spcAft>
                <a:spcPts val="440"/>
              </a:spcAft>
              <a:buClr>
                <a:srgbClr val="000000"/>
              </a:buClr>
              <a:buSzPts val="2000"/>
              <a:buFont typeface="Arial" panose="020B0604020202020204" pitchFamily="34" charset="0"/>
              <a:buChar char="•"/>
            </a:pPr>
            <a:r>
              <a:rPr lang="en-IN"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This instrument consists of two iron vanes, one is attached to the stationary coil and other one is attached to the movable spindle.</a:t>
            </a:r>
          </a:p>
          <a:p>
            <a:pPr marL="342900" marR="2513965" lvl="0" indent="-342900" fontAlgn="base">
              <a:lnSpc>
                <a:spcPct val="108000"/>
              </a:lnSpc>
              <a:spcAft>
                <a:spcPts val="20"/>
              </a:spcAft>
              <a:buClr>
                <a:srgbClr val="000000"/>
              </a:buClr>
              <a:buSzPts val="2000"/>
              <a:buFont typeface="Arial" panose="020B0604020202020204" pitchFamily="34" charset="0"/>
              <a:buChar char="•"/>
            </a:pPr>
            <a:r>
              <a:rPr lang="en-IN"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Both vanes are surrounded by the stationary coil, current to be measured is passing thorough this coil.</a:t>
            </a:r>
          </a:p>
        </p:txBody>
      </p:sp>
    </p:spTree>
    <p:extLst>
      <p:ext uri="{BB962C8B-B14F-4D97-AF65-F5344CB8AC3E}">
        <p14:creationId xmlns:p14="http://schemas.microsoft.com/office/powerpoint/2010/main" val="141618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B54BF81-899F-563F-AD65-11F893A7BA0C}"/>
              </a:ext>
            </a:extLst>
          </p:cNvPr>
          <p:cNvSpPr txBox="1"/>
          <p:nvPr/>
        </p:nvSpPr>
        <p:spPr>
          <a:xfrm>
            <a:off x="1511710" y="792604"/>
            <a:ext cx="9379974" cy="3309047"/>
          </a:xfrm>
          <a:prstGeom prst="rect">
            <a:avLst/>
          </a:prstGeom>
          <a:noFill/>
        </p:spPr>
        <p:txBody>
          <a:bodyPr wrap="square">
            <a:spAutoFit/>
          </a:bodyPr>
          <a:lstStyle/>
          <a:p>
            <a:pPr marL="463550" indent="-6350" algn="just">
              <a:lnSpc>
                <a:spcPct val="107000"/>
              </a:lnSpc>
              <a:spcAft>
                <a:spcPts val="15"/>
              </a:spcAft>
            </a:pPr>
            <a:r>
              <a:rPr lang="en-IN" sz="2800" b="1" dirty="0">
                <a:solidFill>
                  <a:srgbClr val="002060"/>
                </a:solidFill>
                <a:effectLst/>
                <a:latin typeface="Tahoma" panose="020B0604030504040204" pitchFamily="34" charset="0"/>
                <a:ea typeface="Tahoma" panose="020B0604030504040204" pitchFamily="34" charset="0"/>
                <a:cs typeface="Tahoma" panose="020B0604030504040204" pitchFamily="34" charset="0"/>
              </a:rPr>
              <a:t>Working</a:t>
            </a:r>
          </a:p>
          <a:p>
            <a:pPr marL="342900" marR="2513965" lvl="0" indent="-342900" algn="just" fontAlgn="base">
              <a:lnSpc>
                <a:spcPct val="108000"/>
              </a:lnSpc>
              <a:spcAft>
                <a:spcPts val="20"/>
              </a:spcAft>
              <a:buClr>
                <a:srgbClr val="000000"/>
              </a:buClr>
              <a:buSzPts val="2000"/>
              <a:buFont typeface="Arial" panose="020B0604020202020204" pitchFamily="34" charset="0"/>
              <a:buChar char="•"/>
            </a:pPr>
            <a:r>
              <a:rPr lang="en-IN" sz="2400"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Current to be measured is passing thorough stationary coil produces magnetic field. Both the vanes magnetizes with similar polarities.</a:t>
            </a:r>
          </a:p>
          <a:p>
            <a:pPr marL="342900" marR="2513965" lvl="0" indent="-342900" algn="just" fontAlgn="base">
              <a:lnSpc>
                <a:spcPct val="108000"/>
              </a:lnSpc>
              <a:spcAft>
                <a:spcPts val="20"/>
              </a:spcAft>
              <a:buClr>
                <a:srgbClr val="000000"/>
              </a:buClr>
              <a:buSzPts val="2000"/>
              <a:buFont typeface="Arial" panose="020B0604020202020204" pitchFamily="34" charset="0"/>
              <a:buChar char="•"/>
            </a:pPr>
            <a:r>
              <a:rPr lang="en-IN" sz="2400"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As a result a force of repulsion is set up between two vanes.</a:t>
            </a:r>
          </a:p>
          <a:p>
            <a:pPr marL="342900" marR="2513965" lvl="0" indent="-342900" algn="just" fontAlgn="base">
              <a:lnSpc>
                <a:spcPct val="108000"/>
              </a:lnSpc>
              <a:spcAft>
                <a:spcPts val="20"/>
              </a:spcAft>
              <a:buClr>
                <a:srgbClr val="000000"/>
              </a:buClr>
              <a:buSzPts val="2000"/>
              <a:buFont typeface="Arial" panose="020B0604020202020204" pitchFamily="34" charset="0"/>
              <a:buChar char="•"/>
            </a:pPr>
            <a:r>
              <a:rPr lang="en-IN" sz="2400"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This force produces a deflecting torque on the movable vanes, gives deflection on the scale. </a:t>
            </a:r>
          </a:p>
        </p:txBody>
      </p:sp>
    </p:spTree>
    <p:extLst>
      <p:ext uri="{BB962C8B-B14F-4D97-AF65-F5344CB8AC3E}">
        <p14:creationId xmlns:p14="http://schemas.microsoft.com/office/powerpoint/2010/main" val="2881024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5FB169-82C1-896C-79A6-28083DFFAA9A}"/>
              </a:ext>
            </a:extLst>
          </p:cNvPr>
          <p:cNvSpPr txBox="1"/>
          <p:nvPr/>
        </p:nvSpPr>
        <p:spPr>
          <a:xfrm>
            <a:off x="1808521" y="545739"/>
            <a:ext cx="8825066" cy="367216"/>
          </a:xfrm>
          <a:prstGeom prst="rect">
            <a:avLst/>
          </a:prstGeom>
          <a:noFill/>
        </p:spPr>
        <p:txBody>
          <a:bodyPr wrap="square">
            <a:spAutoFit/>
          </a:bodyPr>
          <a:lstStyle/>
          <a:p>
            <a:pPr marL="307340" marR="2513965" indent="-6350" algn="ctr">
              <a:lnSpc>
                <a:spcPct val="107000"/>
              </a:lnSpc>
              <a:spcAft>
                <a:spcPts val="20"/>
              </a:spcAft>
            </a:pPr>
            <a:r>
              <a:rPr lang="en-IN" sz="1800" b="1" u="sng" dirty="0">
                <a:solidFill>
                  <a:srgbClr val="002060"/>
                </a:solidFill>
                <a:effectLst/>
                <a:uFill>
                  <a:solidFill>
                    <a:srgbClr val="0000FF"/>
                  </a:solidFill>
                </a:uFill>
                <a:latin typeface="Tahoma" panose="020B0604030504040204" pitchFamily="34" charset="0"/>
                <a:ea typeface="Tahoma" panose="020B0604030504040204" pitchFamily="34" charset="0"/>
                <a:cs typeface="Tahoma" panose="020B0604030504040204" pitchFamily="34" charset="0"/>
              </a:rPr>
              <a:t>Permanent Magnet Moving Coil Instruments</a:t>
            </a:r>
            <a:endParaRPr lang="en-IN" sz="1400"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B2E341E7-6FF5-0579-E3FE-78FD428CEE14}"/>
              </a:ext>
            </a:extLst>
          </p:cNvPr>
          <p:cNvPicPr/>
          <p:nvPr/>
        </p:nvPicPr>
        <p:blipFill>
          <a:blip r:embed="rId2"/>
          <a:stretch>
            <a:fillRect/>
          </a:stretch>
        </p:blipFill>
        <p:spPr>
          <a:xfrm>
            <a:off x="2128868" y="1145458"/>
            <a:ext cx="6801280" cy="2018071"/>
          </a:xfrm>
          <a:prstGeom prst="rect">
            <a:avLst/>
          </a:prstGeom>
        </p:spPr>
      </p:pic>
      <p:sp>
        <p:nvSpPr>
          <p:cNvPr id="8" name="TextBox 7">
            <a:extLst>
              <a:ext uri="{FF2B5EF4-FFF2-40B4-BE49-F238E27FC236}">
                <a16:creationId xmlns:a16="http://schemas.microsoft.com/office/drawing/2014/main" id="{5E16A51F-7A17-C454-FAED-6CB7E30F000F}"/>
              </a:ext>
            </a:extLst>
          </p:cNvPr>
          <p:cNvSpPr txBox="1"/>
          <p:nvPr/>
        </p:nvSpPr>
        <p:spPr>
          <a:xfrm>
            <a:off x="1313835" y="3429000"/>
            <a:ext cx="10433255" cy="2740622"/>
          </a:xfrm>
          <a:prstGeom prst="rect">
            <a:avLst/>
          </a:prstGeom>
          <a:noFill/>
        </p:spPr>
        <p:txBody>
          <a:bodyPr wrap="square">
            <a:spAutoFit/>
          </a:bodyPr>
          <a:lstStyle/>
          <a:p>
            <a:pPr marL="342900" marR="2513965" lvl="0" indent="-342900" algn="just" fontAlgn="base">
              <a:lnSpc>
                <a:spcPct val="108000"/>
              </a:lnSpc>
              <a:spcAft>
                <a:spcPts val="20"/>
              </a:spcAft>
              <a:buClr>
                <a:srgbClr val="000000"/>
              </a:buClr>
              <a:buSzPts val="2000"/>
              <a:buFont typeface="Arial" panose="020B0604020202020204" pitchFamily="34" charset="0"/>
              <a:buChar char="•"/>
            </a:pPr>
            <a:r>
              <a:rPr lang="en-IN" sz="1800"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It consists of permanent magnet which is stationary.</a:t>
            </a:r>
          </a:p>
          <a:p>
            <a:pPr marL="342900" marR="2513965" lvl="0" indent="-342900" algn="just" fontAlgn="base">
              <a:lnSpc>
                <a:spcPct val="108000"/>
              </a:lnSpc>
              <a:spcAft>
                <a:spcPts val="20"/>
              </a:spcAft>
              <a:buClr>
                <a:srgbClr val="000000"/>
              </a:buClr>
              <a:buSzPts val="2000"/>
              <a:buFont typeface="Arial" panose="020B0604020202020204" pitchFamily="34" charset="0"/>
              <a:buChar char="•"/>
            </a:pPr>
            <a:r>
              <a:rPr lang="en-IN" sz="1800"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Moving system consists of a spindle attached to a rectangular aluminium frame. A coil made up of thin copper wire is wound over the frame. The current to be measured is passed through this coil.</a:t>
            </a:r>
          </a:p>
          <a:p>
            <a:pPr marL="342900" marR="2513965" lvl="0" indent="-342900" algn="just" fontAlgn="base">
              <a:lnSpc>
                <a:spcPct val="108000"/>
              </a:lnSpc>
              <a:spcAft>
                <a:spcPts val="20"/>
              </a:spcAft>
              <a:buClr>
                <a:srgbClr val="000000"/>
              </a:buClr>
              <a:buSzPts val="2000"/>
              <a:buFont typeface="Arial" panose="020B0604020202020204" pitchFamily="34" charset="0"/>
              <a:buChar char="•"/>
            </a:pPr>
            <a:r>
              <a:rPr lang="en-IN" sz="1800"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A soft iron core is placed in the in the space within the aluminium frame. </a:t>
            </a:r>
          </a:p>
          <a:p>
            <a:pPr marL="342900" marR="2513965" lvl="0" indent="-342900" algn="just" fontAlgn="base">
              <a:lnSpc>
                <a:spcPct val="108000"/>
              </a:lnSpc>
              <a:spcAft>
                <a:spcPts val="20"/>
              </a:spcAft>
              <a:buClr>
                <a:srgbClr val="000000"/>
              </a:buClr>
              <a:buSzPts val="2000"/>
              <a:buFont typeface="Arial" panose="020B0604020202020204" pitchFamily="34" charset="0"/>
              <a:buChar char="•"/>
            </a:pPr>
            <a:r>
              <a:rPr lang="en-IN" sz="1800"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Two spiral springs are mounted on the spindle to produce control torque. Control spring also serves an additional purpose &amp; acts as control lead.</a:t>
            </a:r>
          </a:p>
          <a:p>
            <a:pPr algn="just"/>
            <a:r>
              <a:rPr lang="en-IN" sz="1800" dirty="0">
                <a:solidFill>
                  <a:srgbClr val="002060"/>
                </a:solidFill>
                <a:effectLst/>
                <a:latin typeface="Tahoma" panose="020B0604030504040204" pitchFamily="34" charset="0"/>
                <a:ea typeface="Tahoma" panose="020B0604030504040204" pitchFamily="34" charset="0"/>
                <a:cs typeface="Tahoma" panose="020B0604030504040204" pitchFamily="34" charset="0"/>
              </a:rPr>
              <a:t>Pointer is mounted on spindle. Mirror is provided below the scale to avoid parallax error. The spindle is supported by </a:t>
            </a:r>
            <a:r>
              <a:rPr lang="en-IN" sz="1800" dirty="0" err="1">
                <a:solidFill>
                  <a:srgbClr val="002060"/>
                </a:solidFill>
                <a:effectLst/>
                <a:latin typeface="Tahoma" panose="020B0604030504040204" pitchFamily="34" charset="0"/>
                <a:ea typeface="Tahoma" panose="020B0604030504040204" pitchFamily="34" charset="0"/>
                <a:cs typeface="Tahoma" panose="020B0604030504040204" pitchFamily="34" charset="0"/>
              </a:rPr>
              <a:t>jeweled</a:t>
            </a:r>
            <a:r>
              <a:rPr lang="en-IN" sz="1800" dirty="0">
                <a:solidFill>
                  <a:srgbClr val="002060"/>
                </a:solidFill>
                <a:effectLst/>
                <a:latin typeface="Tahoma" panose="020B0604030504040204" pitchFamily="34" charset="0"/>
                <a:ea typeface="Tahoma" panose="020B0604030504040204" pitchFamily="34" charset="0"/>
                <a:cs typeface="Tahoma" panose="020B0604030504040204" pitchFamily="34" charset="0"/>
              </a:rPr>
              <a:t> bearings.</a:t>
            </a:r>
            <a:endParaRPr lang="en-IN"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4895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D663B5-8017-0D67-D7A9-B5547FA97A74}"/>
              </a:ext>
            </a:extLst>
          </p:cNvPr>
          <p:cNvSpPr txBox="1"/>
          <p:nvPr/>
        </p:nvSpPr>
        <p:spPr>
          <a:xfrm>
            <a:off x="1493044" y="1176250"/>
            <a:ext cx="9379744" cy="4222310"/>
          </a:xfrm>
          <a:prstGeom prst="rect">
            <a:avLst/>
          </a:prstGeom>
          <a:noFill/>
        </p:spPr>
        <p:txBody>
          <a:bodyPr wrap="square">
            <a:spAutoFit/>
          </a:bodyPr>
          <a:lstStyle/>
          <a:p>
            <a:pPr marL="463550" indent="-6350">
              <a:lnSpc>
                <a:spcPct val="107000"/>
              </a:lnSpc>
              <a:spcAft>
                <a:spcPts val="15"/>
              </a:spcAft>
            </a:pPr>
            <a:r>
              <a:rPr lang="en-IN" b="1" dirty="0">
                <a:solidFill>
                  <a:srgbClr val="002060"/>
                </a:solidFill>
                <a:effectLst/>
                <a:latin typeface="Tahoma" panose="020B0604030504040204" pitchFamily="34" charset="0"/>
                <a:ea typeface="Tahoma" panose="020B0604030504040204" pitchFamily="34" charset="0"/>
                <a:cs typeface="Tahoma" panose="020B0604030504040204" pitchFamily="34" charset="0"/>
              </a:rPr>
              <a:t>Construction</a:t>
            </a:r>
          </a:p>
          <a:p>
            <a:pPr marL="342900" marR="2513965" lvl="0" indent="-342900" fontAlgn="base">
              <a:lnSpc>
                <a:spcPct val="108000"/>
              </a:lnSpc>
              <a:spcAft>
                <a:spcPts val="20"/>
              </a:spcAft>
              <a:buClr>
                <a:srgbClr val="000000"/>
              </a:buClr>
              <a:buSzPts val="2000"/>
              <a:buFont typeface="+mj-lt"/>
              <a:buAutoNum type="arabicPeriod"/>
            </a:pPr>
            <a:r>
              <a:rPr lang="en-IN"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It consists of permanent magnet which is stationary.</a:t>
            </a:r>
          </a:p>
          <a:p>
            <a:pPr marL="342900" marR="2513965" lvl="0" indent="-342900" fontAlgn="base">
              <a:lnSpc>
                <a:spcPct val="108000"/>
              </a:lnSpc>
              <a:spcAft>
                <a:spcPts val="20"/>
              </a:spcAft>
              <a:buClr>
                <a:srgbClr val="000000"/>
              </a:buClr>
              <a:buSzPts val="2000"/>
              <a:buFont typeface="+mj-lt"/>
              <a:buAutoNum type="arabicPeriod"/>
            </a:pPr>
            <a:r>
              <a:rPr lang="en-IN"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Moving system consists of a spindle attached to a rectangular </a:t>
            </a:r>
            <a:r>
              <a:rPr lang="en-IN" u="none" strike="noStrike" dirty="0" err="1">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aluminum</a:t>
            </a:r>
            <a:r>
              <a:rPr lang="en-IN"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 frame. A coil made up of thin copper wire is wound over the frame. The current to be measured is passed through this coil.</a:t>
            </a:r>
          </a:p>
          <a:p>
            <a:pPr marL="342900" marR="2513965" lvl="0" indent="-342900" fontAlgn="base">
              <a:lnSpc>
                <a:spcPct val="108000"/>
              </a:lnSpc>
              <a:spcAft>
                <a:spcPts val="20"/>
              </a:spcAft>
              <a:buClr>
                <a:srgbClr val="000000"/>
              </a:buClr>
              <a:buSzPts val="2000"/>
              <a:buFont typeface="+mj-lt"/>
              <a:buAutoNum type="arabicPeriod"/>
            </a:pPr>
            <a:r>
              <a:rPr lang="en-IN"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A soft iron core is placed in the in the space within the </a:t>
            </a:r>
            <a:r>
              <a:rPr lang="en-IN" u="none" strike="noStrike" dirty="0" err="1">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alluminium</a:t>
            </a:r>
            <a:r>
              <a:rPr lang="en-IN"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 frame. This core is stationary and is provided to reduce the reluctance of the magnetic path between two poles of the permanent magnet.</a:t>
            </a:r>
          </a:p>
          <a:p>
            <a:r>
              <a:rPr lang="en-IN" dirty="0">
                <a:solidFill>
                  <a:srgbClr val="002060"/>
                </a:solidFill>
                <a:effectLst/>
                <a:latin typeface="Tahoma" panose="020B0604030504040204" pitchFamily="34" charset="0"/>
                <a:ea typeface="Tahoma" panose="020B0604030504040204" pitchFamily="34" charset="0"/>
                <a:cs typeface="Tahoma" panose="020B0604030504040204" pitchFamily="34" charset="0"/>
              </a:rPr>
              <a:t>Two spiral springs are mounted on the spindle to produce control torque. The control spring also serves an additional purpose and acts as control lead. Pointer is mounted on spindle. Mirror is provided below the scale to avoid parallax error. The spindle is supported by </a:t>
            </a:r>
            <a:r>
              <a:rPr lang="en-IN" dirty="0" err="1">
                <a:solidFill>
                  <a:srgbClr val="002060"/>
                </a:solidFill>
                <a:effectLst/>
                <a:latin typeface="Tahoma" panose="020B0604030504040204" pitchFamily="34" charset="0"/>
                <a:ea typeface="Tahoma" panose="020B0604030504040204" pitchFamily="34" charset="0"/>
                <a:cs typeface="Tahoma" panose="020B0604030504040204" pitchFamily="34" charset="0"/>
              </a:rPr>
              <a:t>jeweled</a:t>
            </a:r>
            <a:r>
              <a:rPr lang="en-IN" dirty="0">
                <a:solidFill>
                  <a:srgbClr val="002060"/>
                </a:solidFill>
                <a:effectLst/>
                <a:latin typeface="Tahoma" panose="020B0604030504040204" pitchFamily="34" charset="0"/>
                <a:ea typeface="Tahoma" panose="020B0604030504040204" pitchFamily="34" charset="0"/>
                <a:cs typeface="Tahoma" panose="020B0604030504040204" pitchFamily="34" charset="0"/>
              </a:rPr>
              <a:t> bearings</a:t>
            </a:r>
            <a:endParaRPr lang="en-IN"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12320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4BC2C8-59BB-9EC4-ECD6-1B5C991B6462}"/>
              </a:ext>
            </a:extLst>
          </p:cNvPr>
          <p:cNvSpPr txBox="1"/>
          <p:nvPr/>
        </p:nvSpPr>
        <p:spPr>
          <a:xfrm>
            <a:off x="1121568" y="1471611"/>
            <a:ext cx="10258425" cy="4154984"/>
          </a:xfrm>
          <a:prstGeom prst="rect">
            <a:avLst/>
          </a:prstGeom>
          <a:noFill/>
        </p:spPr>
        <p:txBody>
          <a:bodyPr wrap="square" rtlCol="0">
            <a:spAutoFit/>
          </a:bodyPr>
          <a:lstStyle/>
          <a:p>
            <a:pPr algn="just"/>
            <a:endParaRPr lang="en-US" sz="2400" b="1" u="sng"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algn="just"/>
            <a:r>
              <a:rPr lang="en-US" sz="2400" b="1" u="sng" dirty="0">
                <a:solidFill>
                  <a:srgbClr val="C00000"/>
                </a:solidFill>
                <a:latin typeface="Tahoma" panose="020B0604030504040204" pitchFamily="34" charset="0"/>
                <a:ea typeface="Tahoma" panose="020B0604030504040204" pitchFamily="34" charset="0"/>
                <a:cs typeface="Tahoma" panose="020B0604030504040204" pitchFamily="34" charset="0"/>
              </a:rPr>
              <a:t>Transformers: </a:t>
            </a:r>
            <a:r>
              <a:rPr lang="en-US" sz="2400" b="1" dirty="0">
                <a:solidFill>
                  <a:srgbClr val="002060"/>
                </a:solidFill>
                <a:latin typeface="Tahoma" panose="020B0604030504040204" pitchFamily="34" charset="0"/>
                <a:ea typeface="Tahoma" panose="020B0604030504040204" pitchFamily="34" charset="0"/>
                <a:cs typeface="Tahoma" panose="020B0604030504040204" pitchFamily="34" charset="0"/>
              </a:rPr>
              <a:t>Construction and principle of operation, equivalent circuit, losses in transformers, regulation and efficiency. Auto-transformer and three-phase transformer connections.</a:t>
            </a:r>
          </a:p>
          <a:p>
            <a:pPr algn="just"/>
            <a:endParaRPr lang="en-US" sz="24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n-US" sz="2400" b="1" u="sng" dirty="0">
                <a:solidFill>
                  <a:srgbClr val="C00000"/>
                </a:solidFill>
                <a:latin typeface="Tahoma" panose="020B0604030504040204" pitchFamily="34" charset="0"/>
                <a:ea typeface="Tahoma" panose="020B0604030504040204" pitchFamily="34" charset="0"/>
                <a:cs typeface="Tahoma" panose="020B0604030504040204" pitchFamily="34" charset="0"/>
              </a:rPr>
              <a:t>Measuring Instruments: </a:t>
            </a:r>
            <a:r>
              <a:rPr lang="en-US" sz="2400" b="1" dirty="0">
                <a:solidFill>
                  <a:srgbClr val="002060"/>
                </a:solidFill>
                <a:latin typeface="Tahoma" panose="020B0604030504040204" pitchFamily="34" charset="0"/>
                <a:ea typeface="Tahoma" panose="020B0604030504040204" pitchFamily="34" charset="0"/>
                <a:cs typeface="Tahoma" panose="020B0604030504040204" pitchFamily="34" charset="0"/>
              </a:rPr>
              <a:t>Electromagnetism, Different Torques in Indicating instruments, </a:t>
            </a:r>
          </a:p>
          <a:p>
            <a:pPr algn="just"/>
            <a:r>
              <a:rPr lang="en-US" sz="2400" b="1" u="sng" dirty="0">
                <a:solidFill>
                  <a:srgbClr val="C00000"/>
                </a:solidFill>
                <a:latin typeface="Tahoma" panose="020B0604030504040204" pitchFamily="34" charset="0"/>
                <a:ea typeface="Tahoma" panose="020B0604030504040204" pitchFamily="34" charset="0"/>
                <a:cs typeface="Tahoma" panose="020B0604030504040204" pitchFamily="34" charset="0"/>
              </a:rPr>
              <a:t>Moving Iron Instruments: </a:t>
            </a:r>
            <a:r>
              <a:rPr lang="en-US" sz="2400" b="1" dirty="0">
                <a:solidFill>
                  <a:srgbClr val="002060"/>
                </a:solidFill>
                <a:latin typeface="Tahoma" panose="020B0604030504040204" pitchFamily="34" charset="0"/>
                <a:ea typeface="Tahoma" panose="020B0604030504040204" pitchFamily="34" charset="0"/>
                <a:cs typeface="Tahoma" panose="020B0604030504040204" pitchFamily="34" charset="0"/>
              </a:rPr>
              <a:t>Construction &amp; Principle, Attraction and Repulsion type; </a:t>
            </a:r>
          </a:p>
          <a:p>
            <a:pPr algn="just"/>
            <a:r>
              <a:rPr lang="en-US" sz="2400" b="1" u="sng" dirty="0">
                <a:solidFill>
                  <a:srgbClr val="C00000"/>
                </a:solidFill>
                <a:latin typeface="Tahoma" panose="020B0604030504040204" pitchFamily="34" charset="0"/>
                <a:ea typeface="Tahoma" panose="020B0604030504040204" pitchFamily="34" charset="0"/>
                <a:cs typeface="Tahoma" panose="020B0604030504040204" pitchFamily="34" charset="0"/>
              </a:rPr>
              <a:t>Moving Coil Instruments: </a:t>
            </a:r>
            <a:r>
              <a:rPr lang="en-US" sz="2400" b="1" dirty="0">
                <a:solidFill>
                  <a:srgbClr val="002060"/>
                </a:solidFill>
                <a:latin typeface="Tahoma" panose="020B0604030504040204" pitchFamily="34" charset="0"/>
                <a:ea typeface="Tahoma" panose="020B0604030504040204" pitchFamily="34" charset="0"/>
                <a:cs typeface="Tahoma" panose="020B0604030504040204" pitchFamily="34" charset="0"/>
              </a:rPr>
              <a:t>Permanent Magnet type; Dynamometer type Instruments.</a:t>
            </a:r>
            <a:endParaRPr lang="en-IN" sz="24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8F232504-A95F-300A-454B-99B540235E4D}"/>
              </a:ext>
            </a:extLst>
          </p:cNvPr>
          <p:cNvSpPr txBox="1"/>
          <p:nvPr/>
        </p:nvSpPr>
        <p:spPr>
          <a:xfrm>
            <a:off x="3630549" y="614363"/>
            <a:ext cx="5737468" cy="707886"/>
          </a:xfrm>
          <a:prstGeom prst="rect">
            <a:avLst/>
          </a:prstGeom>
          <a:noFill/>
        </p:spPr>
        <p:txBody>
          <a:bodyPr wrap="none" rtlCol="0">
            <a:spAutoFit/>
          </a:bodyPr>
          <a:lstStyle/>
          <a:p>
            <a:r>
              <a:rPr lang="en-IN" sz="4000" b="1" dirty="0">
                <a:solidFill>
                  <a:srgbClr val="C00000"/>
                </a:solidFill>
                <a:latin typeface="Tahoma" panose="020B0604030504040204" pitchFamily="34" charset="0"/>
                <a:ea typeface="Tahoma" panose="020B0604030504040204" pitchFamily="34" charset="0"/>
                <a:cs typeface="Tahoma" panose="020B0604030504040204" pitchFamily="34" charset="0"/>
              </a:rPr>
              <a:t>Topics to be Covered:</a:t>
            </a:r>
          </a:p>
        </p:txBody>
      </p:sp>
    </p:spTree>
    <p:extLst>
      <p:ext uri="{BB962C8B-B14F-4D97-AF65-F5344CB8AC3E}">
        <p14:creationId xmlns:p14="http://schemas.microsoft.com/office/powerpoint/2010/main" val="36087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ED5CF0A-E8C6-125B-C569-A25025DBB92E}"/>
              </a:ext>
            </a:extLst>
          </p:cNvPr>
          <p:cNvSpPr txBox="1"/>
          <p:nvPr/>
        </p:nvSpPr>
        <p:spPr>
          <a:xfrm>
            <a:off x="1234082" y="611951"/>
            <a:ext cx="10417373" cy="1754326"/>
          </a:xfrm>
          <a:prstGeom prst="rect">
            <a:avLst/>
          </a:prstGeom>
          <a:noFill/>
        </p:spPr>
        <p:txBody>
          <a:bodyPr wrap="square">
            <a:spAutoFit/>
          </a:bodyPr>
          <a:lstStyle/>
          <a:p>
            <a:pPr algn="just"/>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Working</a:t>
            </a:r>
          </a:p>
          <a:p>
            <a:pPr algn="just"/>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1.	The current to be measured is passed through moving coil via control springs.</a:t>
            </a:r>
          </a:p>
          <a:p>
            <a:pPr algn="just"/>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2.	A current carrying moving coil is now in a magnetic field. According to Flemings left hand rule, torque is produced on the coil and coil moves, pointer deflects.</a:t>
            </a:r>
          </a:p>
          <a:p>
            <a:pPr algn="just"/>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3.	Damping torque is provided by eddy current damping method.</a:t>
            </a:r>
          </a:p>
          <a:p>
            <a:pPr algn="just"/>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Torque equation-    Deflection is proportional to current</a:t>
            </a:r>
          </a:p>
        </p:txBody>
      </p:sp>
      <p:sp>
        <p:nvSpPr>
          <p:cNvPr id="9" name="TextBox 8">
            <a:extLst>
              <a:ext uri="{FF2B5EF4-FFF2-40B4-BE49-F238E27FC236}">
                <a16:creationId xmlns:a16="http://schemas.microsoft.com/office/drawing/2014/main" id="{53524D92-035A-DAE4-AFF2-97A40B4805F1}"/>
              </a:ext>
            </a:extLst>
          </p:cNvPr>
          <p:cNvSpPr txBox="1"/>
          <p:nvPr/>
        </p:nvSpPr>
        <p:spPr>
          <a:xfrm>
            <a:off x="1012626" y="2451287"/>
            <a:ext cx="9588699" cy="1200329"/>
          </a:xfrm>
          <a:prstGeom prst="rect">
            <a:avLst/>
          </a:prstGeom>
          <a:noFill/>
        </p:spPr>
        <p:txBody>
          <a:bodyPr wrap="square">
            <a:spAutoFit/>
          </a:bodyPr>
          <a:lstStyle/>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Errors in PMMC Instruments</a:t>
            </a:r>
          </a:p>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Weakening of permanent magnet due to ageing and temperature effects</a:t>
            </a:r>
          </a:p>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Weakening of springs due to ageing and temperature effects</a:t>
            </a:r>
          </a:p>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Change of resistance of moving coil with temperature.</a:t>
            </a:r>
          </a:p>
        </p:txBody>
      </p:sp>
      <p:sp>
        <p:nvSpPr>
          <p:cNvPr id="15" name="TextBox 14">
            <a:extLst>
              <a:ext uri="{FF2B5EF4-FFF2-40B4-BE49-F238E27FC236}">
                <a16:creationId xmlns:a16="http://schemas.microsoft.com/office/drawing/2014/main" id="{8AC851E8-05CE-45BF-BE46-7D1A96455AFE}"/>
              </a:ext>
            </a:extLst>
          </p:cNvPr>
          <p:cNvSpPr txBox="1"/>
          <p:nvPr/>
        </p:nvSpPr>
        <p:spPr>
          <a:xfrm>
            <a:off x="962619" y="3798064"/>
            <a:ext cx="11074599" cy="2308324"/>
          </a:xfrm>
          <a:prstGeom prst="rect">
            <a:avLst/>
          </a:prstGeom>
          <a:noFill/>
        </p:spPr>
        <p:txBody>
          <a:bodyPr wrap="square">
            <a:spAutoFit/>
          </a:bodyPr>
          <a:lstStyle/>
          <a:p>
            <a:pPr algn="just"/>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Merits</a:t>
            </a:r>
          </a:p>
          <a:p>
            <a:pPr algn="just"/>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Uniform scale for the instrument</a:t>
            </a:r>
          </a:p>
          <a:p>
            <a:pPr algn="just"/>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Power consumption is very low</a:t>
            </a:r>
          </a:p>
          <a:p>
            <a:pPr algn="just"/>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A single instrument can be used for different current and voltage ranges</a:t>
            </a:r>
          </a:p>
          <a:p>
            <a:pPr algn="just"/>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The toque-weight ratio is high gives higher accuracy.</a:t>
            </a:r>
          </a:p>
          <a:p>
            <a:pPr algn="just"/>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Demerits</a:t>
            </a:r>
          </a:p>
          <a:p>
            <a:pPr algn="just"/>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This instrument can be used only on DC supply</a:t>
            </a:r>
          </a:p>
          <a:p>
            <a:pPr algn="just"/>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The cost of the instrument is more than M.I. Instruments</a:t>
            </a:r>
          </a:p>
        </p:txBody>
      </p:sp>
    </p:spTree>
    <p:extLst>
      <p:ext uri="{BB962C8B-B14F-4D97-AF65-F5344CB8AC3E}">
        <p14:creationId xmlns:p14="http://schemas.microsoft.com/office/powerpoint/2010/main" val="3651357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729F8A9-E120-1702-F07B-76D8EB0F2D56}"/>
              </a:ext>
            </a:extLst>
          </p:cNvPr>
          <p:cNvGrpSpPr/>
          <p:nvPr/>
        </p:nvGrpSpPr>
        <p:grpSpPr>
          <a:xfrm>
            <a:off x="2243138" y="1112679"/>
            <a:ext cx="6543675" cy="2387759"/>
            <a:chOff x="0" y="0"/>
            <a:chExt cx="7848600" cy="3275330"/>
          </a:xfrm>
        </p:grpSpPr>
        <p:pic>
          <p:nvPicPr>
            <p:cNvPr id="5" name="Picture 4">
              <a:extLst>
                <a:ext uri="{FF2B5EF4-FFF2-40B4-BE49-F238E27FC236}">
                  <a16:creationId xmlns:a16="http://schemas.microsoft.com/office/drawing/2014/main" id="{D477E31B-6D65-A1E3-AC93-98E910FCE36B}"/>
                </a:ext>
              </a:extLst>
            </p:cNvPr>
            <p:cNvPicPr/>
            <p:nvPr/>
          </p:nvPicPr>
          <p:blipFill>
            <a:blip r:embed="rId2"/>
            <a:stretch>
              <a:fillRect/>
            </a:stretch>
          </p:blipFill>
          <p:spPr>
            <a:xfrm>
              <a:off x="0" y="0"/>
              <a:ext cx="3374390" cy="3275330"/>
            </a:xfrm>
            <a:prstGeom prst="rect">
              <a:avLst/>
            </a:prstGeom>
          </p:spPr>
        </p:pic>
        <p:pic>
          <p:nvPicPr>
            <p:cNvPr id="6" name="Picture 5">
              <a:extLst>
                <a:ext uri="{FF2B5EF4-FFF2-40B4-BE49-F238E27FC236}">
                  <a16:creationId xmlns:a16="http://schemas.microsoft.com/office/drawing/2014/main" id="{65181D8C-2E91-7079-B11E-C6818D05816F}"/>
                </a:ext>
              </a:extLst>
            </p:cNvPr>
            <p:cNvPicPr/>
            <p:nvPr/>
          </p:nvPicPr>
          <p:blipFill>
            <a:blip r:embed="rId3"/>
            <a:stretch>
              <a:fillRect/>
            </a:stretch>
          </p:blipFill>
          <p:spPr>
            <a:xfrm>
              <a:off x="4038600" y="152400"/>
              <a:ext cx="3810000" cy="2080260"/>
            </a:xfrm>
            <a:prstGeom prst="rect">
              <a:avLst/>
            </a:prstGeom>
          </p:spPr>
        </p:pic>
      </p:grpSp>
      <p:sp>
        <p:nvSpPr>
          <p:cNvPr id="8" name="TextBox 7">
            <a:extLst>
              <a:ext uri="{FF2B5EF4-FFF2-40B4-BE49-F238E27FC236}">
                <a16:creationId xmlns:a16="http://schemas.microsoft.com/office/drawing/2014/main" id="{2654915B-655C-6E80-062B-8AF7B9F70F25}"/>
              </a:ext>
            </a:extLst>
          </p:cNvPr>
          <p:cNvSpPr txBox="1"/>
          <p:nvPr/>
        </p:nvSpPr>
        <p:spPr>
          <a:xfrm>
            <a:off x="2568933" y="341919"/>
            <a:ext cx="6097190" cy="398892"/>
          </a:xfrm>
          <a:prstGeom prst="rect">
            <a:avLst/>
          </a:prstGeom>
          <a:noFill/>
        </p:spPr>
        <p:txBody>
          <a:bodyPr wrap="square">
            <a:spAutoFit/>
          </a:bodyPr>
          <a:lstStyle/>
          <a:p>
            <a:pPr marL="14605" marR="1905" indent="-6350" algn="ctr">
              <a:lnSpc>
                <a:spcPct val="110000"/>
              </a:lnSpc>
              <a:spcAft>
                <a:spcPts val="0"/>
              </a:spcAft>
            </a:pPr>
            <a:r>
              <a:rPr lang="en-IN" sz="2000" b="1" u="sng" dirty="0">
                <a:solidFill>
                  <a:srgbClr val="002060"/>
                </a:solidFill>
                <a:effectLst/>
                <a:uFill>
                  <a:solidFill>
                    <a:srgbClr val="0000FF"/>
                  </a:solidFill>
                </a:uFill>
                <a:latin typeface="Tahoma" panose="020B0604030504040204" pitchFamily="34" charset="0"/>
                <a:ea typeface="Tahoma" panose="020B0604030504040204" pitchFamily="34" charset="0"/>
                <a:cs typeface="Tahoma" panose="020B0604030504040204" pitchFamily="34" charset="0"/>
              </a:rPr>
              <a:t>Electrodynamic Instruments</a:t>
            </a:r>
            <a:endParaRPr lang="en-IN" sz="2000" b="1"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5049B869-9894-33E3-AACC-3B1E56F10342}"/>
              </a:ext>
            </a:extLst>
          </p:cNvPr>
          <p:cNvSpPr txBox="1"/>
          <p:nvPr/>
        </p:nvSpPr>
        <p:spPr>
          <a:xfrm>
            <a:off x="1855589" y="3653759"/>
            <a:ext cx="8588574" cy="2862322"/>
          </a:xfrm>
          <a:prstGeom prst="rect">
            <a:avLst/>
          </a:prstGeom>
          <a:noFill/>
        </p:spPr>
        <p:txBody>
          <a:bodyPr wrap="square">
            <a:spAutoFit/>
          </a:bodyPr>
          <a:lstStyle/>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Construction</a:t>
            </a:r>
          </a:p>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Stationary part consists of two fixed coils connected in series as shown in fig. so that they carry same current.</a:t>
            </a:r>
          </a:p>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The moving system consists of a coil mounted on the spindle which is free to rotate in the space between the two fixed coils. The coil is made up of thin copper wire and is air cored to avoid </a:t>
            </a:r>
            <a:r>
              <a:rPr lang="en-US" b="1" dirty="0" err="1">
                <a:solidFill>
                  <a:srgbClr val="002060"/>
                </a:solidFill>
                <a:latin typeface="Tahoma" panose="020B0604030504040204" pitchFamily="34" charset="0"/>
                <a:ea typeface="Tahoma" panose="020B0604030504040204" pitchFamily="34" charset="0"/>
                <a:cs typeface="Tahoma" panose="020B0604030504040204" pitchFamily="34" charset="0"/>
              </a:rPr>
              <a:t>hysterisis</a:t>
            </a: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a:t>
            </a:r>
          </a:p>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Control torque provided by two spiral springs. They also act as connecting leads for the moving coil. Pointer is mounted on the spindle.</a:t>
            </a:r>
          </a:p>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Mirror is provided to avoid parallax error. 	 </a:t>
            </a:r>
          </a:p>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Damping is provided by air friction damping.</a:t>
            </a:r>
          </a:p>
        </p:txBody>
      </p:sp>
    </p:spTree>
    <p:extLst>
      <p:ext uri="{BB962C8B-B14F-4D97-AF65-F5344CB8AC3E}">
        <p14:creationId xmlns:p14="http://schemas.microsoft.com/office/powerpoint/2010/main" val="3482971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2F58891-7516-AD9E-9031-55FEB49AE006}"/>
              </a:ext>
            </a:extLst>
          </p:cNvPr>
          <p:cNvSpPr txBox="1"/>
          <p:nvPr/>
        </p:nvSpPr>
        <p:spPr>
          <a:xfrm>
            <a:off x="1355525" y="800597"/>
            <a:ext cx="10295931" cy="1882375"/>
          </a:xfrm>
          <a:prstGeom prst="rect">
            <a:avLst/>
          </a:prstGeom>
          <a:noFill/>
        </p:spPr>
        <p:txBody>
          <a:bodyPr wrap="square">
            <a:spAutoFit/>
          </a:bodyPr>
          <a:lstStyle/>
          <a:p>
            <a:pPr marL="342900" marR="2513965" lvl="0" indent="-342900" algn="just" fontAlgn="base">
              <a:lnSpc>
                <a:spcPct val="107000"/>
              </a:lnSpc>
              <a:spcAft>
                <a:spcPts val="300"/>
              </a:spcAft>
              <a:buClr>
                <a:srgbClr val="000000"/>
              </a:buClr>
              <a:buSzPts val="2400"/>
              <a:buFont typeface="Arial" panose="020B0604020202020204" pitchFamily="34" charset="0"/>
              <a:buChar char="•"/>
            </a:pPr>
            <a:r>
              <a:rPr lang="en-IN" b="1"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Current to be measured is passed through two stationary coils which are connected in series, forms magnetic field.</a:t>
            </a:r>
          </a:p>
          <a:p>
            <a:pPr marL="342900" marR="2513965" lvl="0" indent="-342900" algn="just" fontAlgn="base">
              <a:lnSpc>
                <a:spcPct val="107000"/>
              </a:lnSpc>
              <a:spcAft>
                <a:spcPts val="300"/>
              </a:spcAft>
              <a:buClr>
                <a:srgbClr val="000000"/>
              </a:buClr>
              <a:buSzPts val="2400"/>
              <a:buFont typeface="Arial" panose="020B0604020202020204" pitchFamily="34" charset="0"/>
              <a:buChar char="•"/>
            </a:pPr>
            <a:r>
              <a:rPr lang="en-US" b="1"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Current to be measured is also passed through moving coil via control springs. Now current carrying moving coil is placed in magnetic field. According to Flemings left hand rule, force is experienced on the moving coil, gives deflection of the pointer</a:t>
            </a:r>
            <a:endParaRPr lang="en-IN" b="1"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endParaRPr>
          </a:p>
        </p:txBody>
      </p:sp>
      <p:sp>
        <p:nvSpPr>
          <p:cNvPr id="23" name="TextBox 22">
            <a:extLst>
              <a:ext uri="{FF2B5EF4-FFF2-40B4-BE49-F238E27FC236}">
                <a16:creationId xmlns:a16="http://schemas.microsoft.com/office/drawing/2014/main" id="{A1A2E55A-493B-C881-B2BE-5F047822DF81}"/>
              </a:ext>
            </a:extLst>
          </p:cNvPr>
          <p:cNvSpPr txBox="1"/>
          <p:nvPr/>
        </p:nvSpPr>
        <p:spPr>
          <a:xfrm>
            <a:off x="1269800" y="2868930"/>
            <a:ext cx="8995767" cy="1680717"/>
          </a:xfrm>
          <a:prstGeom prst="rect">
            <a:avLst/>
          </a:prstGeom>
          <a:noFill/>
        </p:spPr>
        <p:txBody>
          <a:bodyPr wrap="square">
            <a:spAutoFit/>
          </a:bodyPr>
          <a:lstStyle/>
          <a:p>
            <a:pPr marL="463550" indent="-6350">
              <a:lnSpc>
                <a:spcPct val="107000"/>
              </a:lnSpc>
            </a:pPr>
            <a:r>
              <a:rPr lang="en-IN" b="1" dirty="0">
                <a:solidFill>
                  <a:srgbClr val="002060"/>
                </a:solidFill>
                <a:effectLst/>
                <a:latin typeface="Tahoma" panose="020B0604030504040204" pitchFamily="34" charset="0"/>
                <a:ea typeface="Tahoma" panose="020B0604030504040204" pitchFamily="34" charset="0"/>
                <a:cs typeface="Tahoma" panose="020B0604030504040204" pitchFamily="34" charset="0"/>
              </a:rPr>
              <a:t>Merits</a:t>
            </a:r>
          </a:p>
          <a:p>
            <a:pPr marL="342900" marR="2513965" lvl="0" indent="-342900" fontAlgn="base">
              <a:lnSpc>
                <a:spcPct val="108000"/>
              </a:lnSpc>
              <a:spcAft>
                <a:spcPts val="525"/>
              </a:spcAft>
              <a:buClr>
                <a:srgbClr val="000000"/>
              </a:buClr>
              <a:buSzPts val="2000"/>
              <a:buFont typeface="Arial" panose="020B0604020202020204" pitchFamily="34" charset="0"/>
              <a:buChar char="–"/>
            </a:pPr>
            <a:r>
              <a:rPr lang="en-IN" b="1"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It can be used on </a:t>
            </a:r>
            <a:r>
              <a:rPr lang="en-IN" b="1" u="none" strike="noStrike" dirty="0" err="1">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a.c</a:t>
            </a:r>
            <a:r>
              <a:rPr lang="en-IN" b="1"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 as well as </a:t>
            </a:r>
            <a:r>
              <a:rPr lang="en-IN" b="1" u="none" strike="noStrike" dirty="0" err="1">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d.c.</a:t>
            </a:r>
            <a:endParaRPr lang="en-IN" b="1"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endParaRPr>
          </a:p>
          <a:p>
            <a:pPr marL="342900" marR="2513965" lvl="0" indent="-342900" fontAlgn="base">
              <a:lnSpc>
                <a:spcPct val="107000"/>
              </a:lnSpc>
              <a:spcAft>
                <a:spcPts val="535"/>
              </a:spcAft>
              <a:buClr>
                <a:srgbClr val="000000"/>
              </a:buClr>
              <a:buSzPts val="2000"/>
              <a:buFont typeface="Arial" panose="020B0604020202020204" pitchFamily="34" charset="0"/>
              <a:buChar char="–"/>
            </a:pPr>
            <a:r>
              <a:rPr lang="en-IN" b="1"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It can be used as ammeter voltmeter and wattmeter</a:t>
            </a:r>
          </a:p>
          <a:p>
            <a:pPr marL="342900" marR="2513965" lvl="0" indent="-342900" fontAlgn="base">
              <a:lnSpc>
                <a:spcPct val="108000"/>
              </a:lnSpc>
              <a:spcAft>
                <a:spcPts val="4885"/>
              </a:spcAft>
              <a:buClr>
                <a:srgbClr val="000000"/>
              </a:buClr>
              <a:buSzPts val="2000"/>
              <a:buFont typeface="Arial" panose="020B0604020202020204" pitchFamily="34" charset="0"/>
              <a:buChar char="–"/>
            </a:pPr>
            <a:r>
              <a:rPr lang="en-IN" b="1" u="none" strike="noStrike" dirty="0">
                <a:solidFill>
                  <a:srgbClr val="00206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it is also called as dynamometer instruments</a:t>
            </a:r>
          </a:p>
        </p:txBody>
      </p:sp>
      <p:sp>
        <p:nvSpPr>
          <p:cNvPr id="25" name="TextBox 24">
            <a:extLst>
              <a:ext uri="{FF2B5EF4-FFF2-40B4-BE49-F238E27FC236}">
                <a16:creationId xmlns:a16="http://schemas.microsoft.com/office/drawing/2014/main" id="{34A832D1-84F8-C18F-A38E-5DCDB7CB6F82}"/>
              </a:ext>
            </a:extLst>
          </p:cNvPr>
          <p:cNvSpPr txBox="1"/>
          <p:nvPr/>
        </p:nvSpPr>
        <p:spPr>
          <a:xfrm>
            <a:off x="1491258" y="4633436"/>
            <a:ext cx="6097190" cy="1477328"/>
          </a:xfrm>
          <a:prstGeom prst="rect">
            <a:avLst/>
          </a:prstGeom>
          <a:noFill/>
        </p:spPr>
        <p:txBody>
          <a:bodyPr wrap="square">
            <a:spAutoFit/>
          </a:bodyPr>
          <a:lstStyle/>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Demerits</a:t>
            </a:r>
          </a:p>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Low torque to weight ratio</a:t>
            </a:r>
          </a:p>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More expensive</a:t>
            </a:r>
          </a:p>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Weak magnetic field</a:t>
            </a:r>
          </a:p>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Scale is non-uniform</a:t>
            </a:r>
          </a:p>
        </p:txBody>
      </p:sp>
    </p:spTree>
    <p:extLst>
      <p:ext uri="{BB962C8B-B14F-4D97-AF65-F5344CB8AC3E}">
        <p14:creationId xmlns:p14="http://schemas.microsoft.com/office/powerpoint/2010/main" val="56413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715210-013B-00E1-5DC9-2E09EBF25678}"/>
              </a:ext>
            </a:extLst>
          </p:cNvPr>
          <p:cNvSpPr txBox="1"/>
          <p:nvPr/>
        </p:nvSpPr>
        <p:spPr>
          <a:xfrm>
            <a:off x="885826" y="671870"/>
            <a:ext cx="10651331" cy="2031325"/>
          </a:xfrm>
          <a:prstGeom prst="rect">
            <a:avLst/>
          </a:prstGeom>
          <a:noFill/>
        </p:spPr>
        <p:txBody>
          <a:bodyPr wrap="square">
            <a:spAutoFit/>
          </a:bodyPr>
          <a:lstStyle/>
          <a:p>
            <a:pPr algn="just"/>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Indicating instruments are those which indicate the value of the quantity that is being measured at the time at which it is measured. Such instruments consist essentially of a pointer which moves over a calibrated scale and which is attached to a moving system pivoted in jeweled bearings. The moving system is subjected to the following three torques :</a:t>
            </a:r>
          </a:p>
          <a:p>
            <a:pPr algn="just"/>
            <a:r>
              <a:rPr lang="en-US" b="1"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1.Deflecting Torque</a:t>
            </a:r>
            <a:endPar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p>
            <a:pPr algn="just"/>
            <a:r>
              <a:rPr lang="en-US" b="1"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2.Controlling Torque</a:t>
            </a:r>
            <a:endPar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p>
            <a:pPr algn="just"/>
            <a:r>
              <a:rPr lang="en-US" b="1"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3.Damping Torque</a:t>
            </a:r>
            <a:endPar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C1482D80-D7B6-BF73-5E56-E451E3E15AB3}"/>
              </a:ext>
            </a:extLst>
          </p:cNvPr>
          <p:cNvSpPr txBox="1"/>
          <p:nvPr/>
        </p:nvSpPr>
        <p:spPr>
          <a:xfrm>
            <a:off x="807244" y="2828836"/>
            <a:ext cx="10372725" cy="1754326"/>
          </a:xfrm>
          <a:prstGeom prst="rect">
            <a:avLst/>
          </a:prstGeom>
          <a:noFill/>
        </p:spPr>
        <p:txBody>
          <a:bodyPr wrap="square">
            <a:spAutoFit/>
          </a:bodyPr>
          <a:lstStyle/>
          <a:p>
            <a:pPr algn="just"/>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The </a:t>
            </a:r>
            <a:r>
              <a:rPr lang="en-US" b="1"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deflecting torque </a:t>
            </a:r>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or operating force is required for moving the pointer from its zero position. The system producing the deflecting force is called “</a:t>
            </a:r>
            <a:r>
              <a:rPr lang="en-US" b="1"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Deflecting system </a:t>
            </a:r>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or Moving System”. The </a:t>
            </a:r>
            <a:r>
              <a:rPr lang="en-US" b="0" i="1" dirty="0">
                <a:solidFill>
                  <a:srgbClr val="002060"/>
                </a:solidFill>
                <a:effectLst/>
                <a:latin typeface="Tahoma" panose="020B0604030504040204" pitchFamily="34" charset="0"/>
                <a:ea typeface="Tahoma" panose="020B0604030504040204" pitchFamily="34" charset="0"/>
                <a:cs typeface="Tahoma" panose="020B0604030504040204" pitchFamily="34" charset="0"/>
              </a:rPr>
              <a:t>deflecting torque</a:t>
            </a:r>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can be produced by </a:t>
            </a:r>
            <a:r>
              <a:rPr lang="en-US" b="0" i="0" dirty="0" err="1">
                <a:solidFill>
                  <a:srgbClr val="002060"/>
                </a:solidFill>
                <a:effectLst/>
                <a:latin typeface="Tahoma" panose="020B0604030504040204" pitchFamily="34" charset="0"/>
                <a:ea typeface="Tahoma" panose="020B0604030504040204" pitchFamily="34" charset="0"/>
                <a:cs typeface="Tahoma" panose="020B0604030504040204" pitchFamily="34" charset="0"/>
              </a:rPr>
              <a:t>utilising</a:t>
            </a:r>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any of the effects mentioned </a:t>
            </a:r>
            <a:r>
              <a:rPr lang="en-US" b="0" i="0" dirty="0" err="1">
                <a:solidFill>
                  <a:srgbClr val="002060"/>
                </a:solidFill>
                <a:effectLst/>
                <a:latin typeface="Tahoma" panose="020B0604030504040204" pitchFamily="34" charset="0"/>
                <a:ea typeface="Tahoma" panose="020B0604030504040204" pitchFamily="34" charset="0"/>
                <a:cs typeface="Tahoma" panose="020B0604030504040204" pitchFamily="34" charset="0"/>
              </a:rPr>
              <a:t>earlier.Thus</a:t>
            </a:r>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the deflecting system of an instrument converts the electric current or potential into a mechanical force called </a:t>
            </a:r>
            <a:r>
              <a:rPr lang="en-US" b="1"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deflecting </a:t>
            </a:r>
            <a:r>
              <a:rPr lang="en-US" b="1" i="0" dirty="0" err="1">
                <a:solidFill>
                  <a:srgbClr val="002060"/>
                </a:solidFill>
                <a:effectLst/>
                <a:latin typeface="Tahoma" panose="020B0604030504040204" pitchFamily="34" charset="0"/>
                <a:ea typeface="Tahoma" panose="020B0604030504040204" pitchFamily="34" charset="0"/>
                <a:cs typeface="Tahoma" panose="020B0604030504040204" pitchFamily="34" charset="0"/>
              </a:rPr>
              <a:t>torque</a:t>
            </a:r>
            <a:r>
              <a:rPr lang="en-US" b="0" i="0" dirty="0" err="1">
                <a:solidFill>
                  <a:srgbClr val="002060"/>
                </a:solidFill>
                <a:effectLst/>
                <a:latin typeface="Tahoma" panose="020B0604030504040204" pitchFamily="34" charset="0"/>
                <a:ea typeface="Tahoma" panose="020B0604030504040204" pitchFamily="34" charset="0"/>
                <a:cs typeface="Tahoma" panose="020B0604030504040204" pitchFamily="34" charset="0"/>
              </a:rPr>
              <a:t>.The</a:t>
            </a:r>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a:t>
            </a:r>
            <a:r>
              <a:rPr lang="en-US" b="1"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deflecting system</a:t>
            </a:r>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thus acts as the prime mover responsible for deflection of the pointer.</a:t>
            </a:r>
            <a:endParaRPr lang="en-IN"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6230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BA519D-FC22-4465-68CA-B70C7A7D71AC}"/>
              </a:ext>
            </a:extLst>
          </p:cNvPr>
          <p:cNvSpPr txBox="1"/>
          <p:nvPr/>
        </p:nvSpPr>
        <p:spPr>
          <a:xfrm>
            <a:off x="1007268" y="889843"/>
            <a:ext cx="10308431" cy="4524315"/>
          </a:xfrm>
          <a:prstGeom prst="rect">
            <a:avLst/>
          </a:prstGeom>
          <a:noFill/>
        </p:spPr>
        <p:txBody>
          <a:bodyPr wrap="square">
            <a:spAutoFit/>
          </a:bodyPr>
          <a:lstStyle/>
          <a:p>
            <a:pPr algn="just"/>
            <a:r>
              <a:rPr lang="en-US" b="1"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Constructional details of Deflecting or Moving system:</a:t>
            </a:r>
            <a:endPar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p>
            <a:pPr algn="just"/>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The requirements of a deflecting system are : </a:t>
            </a:r>
          </a:p>
          <a:p>
            <a:pPr algn="just"/>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a:t>
            </a:r>
            <a:r>
              <a:rPr lang="en-US" b="0" i="0" dirty="0" err="1">
                <a:solidFill>
                  <a:srgbClr val="002060"/>
                </a:solidFill>
                <a:effectLst/>
                <a:latin typeface="Tahoma" panose="020B0604030504040204" pitchFamily="34" charset="0"/>
                <a:ea typeface="Tahoma" panose="020B0604030504040204" pitchFamily="34" charset="0"/>
                <a:cs typeface="Tahoma" panose="020B0604030504040204" pitchFamily="34" charset="0"/>
              </a:rPr>
              <a:t>i</a:t>
            </a:r>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The moving parts should be light</a:t>
            </a:r>
          </a:p>
          <a:p>
            <a:pPr algn="just"/>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(ii) The frictional forces should be minimum. </a:t>
            </a:r>
          </a:p>
          <a:p>
            <a:pPr algn="just"/>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These requirements should be fulfilled in order that power required by the instrument for its operation is small.(The power expenditure is proportional to the weight of the moving parts and the frictional forces opposing the movement).The </a:t>
            </a:r>
            <a:r>
              <a:rPr lang="en-US" b="1"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deflecting system</a:t>
            </a:r>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can be made light by using </a:t>
            </a:r>
            <a:r>
              <a:rPr lang="en-US" b="0" i="0" dirty="0" err="1">
                <a:solidFill>
                  <a:srgbClr val="002060"/>
                </a:solidFill>
                <a:effectLst/>
                <a:latin typeface="Tahoma" panose="020B0604030504040204" pitchFamily="34" charset="0"/>
                <a:ea typeface="Tahoma" panose="020B0604030504040204" pitchFamily="34" charset="0"/>
                <a:cs typeface="Tahoma" panose="020B0604030504040204" pitchFamily="34" charset="0"/>
              </a:rPr>
              <a:t>aluminium</a:t>
            </a:r>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as far as </a:t>
            </a:r>
            <a:r>
              <a:rPr lang="en-US" b="0" i="0" dirty="0" err="1">
                <a:solidFill>
                  <a:srgbClr val="002060"/>
                </a:solidFill>
                <a:effectLst/>
                <a:latin typeface="Tahoma" panose="020B0604030504040204" pitchFamily="34" charset="0"/>
                <a:ea typeface="Tahoma" panose="020B0604030504040204" pitchFamily="34" charset="0"/>
                <a:cs typeface="Tahoma" panose="020B0604030504040204" pitchFamily="34" charset="0"/>
              </a:rPr>
              <a:t>possible.The</a:t>
            </a:r>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frictional forces are reduced by using a spindle mounted between jewel bearings and by carefully balancing the system. Supporting the moving element.</a:t>
            </a:r>
          </a:p>
          <a:p>
            <a:pPr algn="just"/>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The force or torque developed by the moving element of an electrical instrument is necessarily small in order that the power consumption of the instrument be kept low so that the introduction of the instrument into a circuit may cause a minimum change in the existing circuit conditions. Because of low power levels, the consideration of various methods of supporting moving element becomes of vital importance. With the operating forces being small, the frictional forces must be kept to a minimum in order that the instrument reads correctly and is not erratic in action and is reliable</a:t>
            </a:r>
          </a:p>
        </p:txBody>
      </p:sp>
    </p:spTree>
    <p:extLst>
      <p:ext uri="{BB962C8B-B14F-4D97-AF65-F5344CB8AC3E}">
        <p14:creationId xmlns:p14="http://schemas.microsoft.com/office/powerpoint/2010/main" val="366891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71D72E-1CE3-CE6E-7BB9-8ADA727E33A2}"/>
              </a:ext>
            </a:extLst>
          </p:cNvPr>
          <p:cNvSpPr txBox="1"/>
          <p:nvPr/>
        </p:nvSpPr>
        <p:spPr>
          <a:xfrm>
            <a:off x="1069776" y="488901"/>
            <a:ext cx="10088761" cy="2031325"/>
          </a:xfrm>
          <a:prstGeom prst="rect">
            <a:avLst/>
          </a:prstGeom>
          <a:noFill/>
        </p:spPr>
        <p:txBody>
          <a:bodyPr wrap="square">
            <a:spAutoFit/>
          </a:bodyPr>
          <a:lstStyle/>
          <a:p>
            <a:pPr algn="just"/>
            <a:r>
              <a:rPr lang="en-US" b="1" i="0" dirty="0">
                <a:solidFill>
                  <a:srgbClr val="002060"/>
                </a:solidFill>
                <a:effectLst/>
                <a:latin typeface="Mulish"/>
              </a:rPr>
              <a:t>Types of Supports:</a:t>
            </a:r>
            <a:endParaRPr lang="en-US" b="0" i="0" dirty="0">
              <a:solidFill>
                <a:srgbClr val="002060"/>
              </a:solidFill>
              <a:effectLst/>
              <a:latin typeface="Mulish"/>
            </a:endParaRPr>
          </a:p>
          <a:p>
            <a:pPr algn="just"/>
            <a:r>
              <a:rPr lang="en-US" b="0" i="0" dirty="0">
                <a:solidFill>
                  <a:srgbClr val="002060"/>
                </a:solidFill>
                <a:effectLst/>
                <a:latin typeface="verdana" panose="020B0604030504040204" pitchFamily="34" charset="0"/>
              </a:rPr>
              <a:t>                  Several types of supports are used, depending upon the sensitivity required and the operating conditions to be met. Supports may be of the following types :</a:t>
            </a:r>
            <a:endParaRPr lang="en-US" b="0" i="0" dirty="0">
              <a:solidFill>
                <a:srgbClr val="002060"/>
              </a:solidFill>
              <a:effectLst/>
              <a:latin typeface="Mulish"/>
            </a:endParaRPr>
          </a:p>
          <a:p>
            <a:pPr algn="just"/>
            <a:r>
              <a:rPr lang="en-US" b="0" i="0" dirty="0">
                <a:solidFill>
                  <a:srgbClr val="002060"/>
                </a:solidFill>
                <a:effectLst/>
                <a:latin typeface="verdana" panose="020B0604030504040204" pitchFamily="34" charset="0"/>
              </a:rPr>
              <a:t>♦ Suspension</a:t>
            </a:r>
            <a:endParaRPr lang="en-US" b="0" i="0" dirty="0">
              <a:solidFill>
                <a:srgbClr val="002060"/>
              </a:solidFill>
              <a:effectLst/>
              <a:latin typeface="Mulish"/>
            </a:endParaRPr>
          </a:p>
          <a:p>
            <a:pPr algn="just"/>
            <a:r>
              <a:rPr lang="en-US" b="0" i="0" dirty="0">
                <a:solidFill>
                  <a:srgbClr val="002060"/>
                </a:solidFill>
                <a:effectLst/>
                <a:latin typeface="verdana" panose="020B0604030504040204" pitchFamily="34" charset="0"/>
              </a:rPr>
              <a:t>♦ Taut Suspension</a:t>
            </a:r>
            <a:endParaRPr lang="en-US" b="0" i="0" dirty="0">
              <a:solidFill>
                <a:srgbClr val="002060"/>
              </a:solidFill>
              <a:effectLst/>
              <a:latin typeface="Mulish"/>
            </a:endParaRPr>
          </a:p>
          <a:p>
            <a:pPr algn="just"/>
            <a:r>
              <a:rPr lang="en-US" b="0" i="0" dirty="0">
                <a:solidFill>
                  <a:srgbClr val="002060"/>
                </a:solidFill>
                <a:effectLst/>
                <a:latin typeface="verdana" panose="020B0604030504040204" pitchFamily="34" charset="0"/>
              </a:rPr>
              <a:t>♦ Pivot and jewel bearings (double)</a:t>
            </a:r>
            <a:endParaRPr lang="en-US" b="0" i="0" dirty="0">
              <a:solidFill>
                <a:srgbClr val="002060"/>
              </a:solidFill>
              <a:effectLst/>
              <a:latin typeface="Mulish"/>
            </a:endParaRPr>
          </a:p>
        </p:txBody>
      </p:sp>
      <p:sp>
        <p:nvSpPr>
          <p:cNvPr id="7" name="TextBox 6">
            <a:extLst>
              <a:ext uri="{FF2B5EF4-FFF2-40B4-BE49-F238E27FC236}">
                <a16:creationId xmlns:a16="http://schemas.microsoft.com/office/drawing/2014/main" id="{131156F2-BD2A-CB34-9A8B-2B4F13D4CE49}"/>
              </a:ext>
            </a:extLst>
          </p:cNvPr>
          <p:cNvSpPr txBox="1"/>
          <p:nvPr/>
        </p:nvSpPr>
        <p:spPr>
          <a:xfrm>
            <a:off x="1069776" y="3075831"/>
            <a:ext cx="9974462" cy="3139321"/>
          </a:xfrm>
          <a:prstGeom prst="rect">
            <a:avLst/>
          </a:prstGeom>
          <a:noFill/>
        </p:spPr>
        <p:txBody>
          <a:bodyPr wrap="square">
            <a:spAutoFit/>
          </a:bodyPr>
          <a:lstStyle/>
          <a:p>
            <a:pPr algn="l"/>
            <a:r>
              <a:rPr lang="en-US" b="1" i="0" dirty="0">
                <a:solidFill>
                  <a:srgbClr val="990000"/>
                </a:solidFill>
                <a:effectLst/>
                <a:latin typeface="Tahoma" panose="020B0604030504040204" pitchFamily="34" charset="0"/>
                <a:ea typeface="Tahoma" panose="020B0604030504040204" pitchFamily="34" charset="0"/>
                <a:cs typeface="Tahoma" panose="020B0604030504040204" pitchFamily="34" charset="0"/>
              </a:rPr>
              <a:t>Suspension:</a:t>
            </a:r>
            <a:r>
              <a:rPr lang="en-US" b="0" i="0" dirty="0">
                <a:solidFill>
                  <a:srgbClr val="212121"/>
                </a:solidFill>
                <a:effectLst/>
                <a:latin typeface="Tahoma" panose="020B0604030504040204" pitchFamily="34" charset="0"/>
                <a:ea typeface="Tahoma" panose="020B0604030504040204" pitchFamily="34" charset="0"/>
                <a:cs typeface="Tahoma" panose="020B0604030504040204" pitchFamily="34" charset="0"/>
              </a:rPr>
              <a:t> </a:t>
            </a:r>
          </a:p>
          <a:p>
            <a:pPr algn="just"/>
            <a:r>
              <a:rPr lang="en-US" b="0" i="0" dirty="0">
                <a:solidFill>
                  <a:srgbClr val="002060"/>
                </a:solidFill>
                <a:effectLst/>
                <a:latin typeface="verdana" panose="020B0604030504040204" pitchFamily="34" charset="0"/>
              </a:rPr>
              <a:t>              It consists of a fine, ribbon shaped metal filament for the upper suspension and coil of fine wire for the lower </a:t>
            </a:r>
            <a:r>
              <a:rPr lang="en-US" b="0" i="0" dirty="0" err="1">
                <a:solidFill>
                  <a:srgbClr val="002060"/>
                </a:solidFill>
                <a:effectLst/>
                <a:latin typeface="verdana" panose="020B0604030504040204" pitchFamily="34" charset="0"/>
              </a:rPr>
              <a:t>part.The</a:t>
            </a:r>
            <a:r>
              <a:rPr lang="en-US" b="0" i="0" dirty="0">
                <a:solidFill>
                  <a:srgbClr val="002060"/>
                </a:solidFill>
                <a:effectLst/>
                <a:latin typeface="verdana" panose="020B0604030504040204" pitchFamily="34" charset="0"/>
              </a:rPr>
              <a:t> ribbon is made of a spring material like beryllium copper or phosphor </a:t>
            </a:r>
            <a:r>
              <a:rPr lang="en-US" b="0" i="0" dirty="0" err="1">
                <a:solidFill>
                  <a:srgbClr val="002060"/>
                </a:solidFill>
                <a:effectLst/>
                <a:latin typeface="verdana" panose="020B0604030504040204" pitchFamily="34" charset="0"/>
              </a:rPr>
              <a:t>bronze.This</a:t>
            </a:r>
            <a:r>
              <a:rPr lang="en-US" b="0" i="0" dirty="0">
                <a:solidFill>
                  <a:srgbClr val="002060"/>
                </a:solidFill>
                <a:effectLst/>
                <a:latin typeface="verdana" panose="020B0604030504040204" pitchFamily="34" charset="0"/>
              </a:rPr>
              <a:t> coiling of the lower part of the suspension is done in order to give negligible restraint on the </a:t>
            </a:r>
            <a:r>
              <a:rPr lang="en-US" b="0" i="1" dirty="0">
                <a:solidFill>
                  <a:srgbClr val="002060"/>
                </a:solidFill>
                <a:effectLst/>
                <a:latin typeface="verdana" panose="020B0604030504040204" pitchFamily="34" charset="0"/>
              </a:rPr>
              <a:t>deflecting </a:t>
            </a:r>
            <a:r>
              <a:rPr lang="en-US" b="0" i="1" dirty="0" err="1">
                <a:solidFill>
                  <a:srgbClr val="002060"/>
                </a:solidFill>
                <a:effectLst/>
                <a:latin typeface="verdana" panose="020B0604030504040204" pitchFamily="34" charset="0"/>
              </a:rPr>
              <a:t>system</a:t>
            </a:r>
            <a:r>
              <a:rPr lang="en-US" b="0" i="0" dirty="0" err="1">
                <a:solidFill>
                  <a:srgbClr val="002060"/>
                </a:solidFill>
                <a:effectLst/>
                <a:latin typeface="verdana" panose="020B0604030504040204" pitchFamily="34" charset="0"/>
              </a:rPr>
              <a:t>.The</a:t>
            </a:r>
            <a:r>
              <a:rPr lang="en-US" b="0" i="0" dirty="0">
                <a:solidFill>
                  <a:srgbClr val="002060"/>
                </a:solidFill>
                <a:effectLst/>
                <a:latin typeface="verdana" panose="020B0604030504040204" pitchFamily="34" charset="0"/>
              </a:rPr>
              <a:t> type of suspension requires careful levelling of the instrument so that the moving system hangs in correct vertical position. </a:t>
            </a:r>
            <a:endParaRPr lang="en-US" b="0" i="0" dirty="0">
              <a:solidFill>
                <a:srgbClr val="002060"/>
              </a:solidFill>
              <a:effectLst/>
              <a:latin typeface="Mulish"/>
            </a:endParaRPr>
          </a:p>
          <a:p>
            <a:pPr algn="just"/>
            <a:r>
              <a:rPr lang="en-US" b="0" i="0" dirty="0">
                <a:solidFill>
                  <a:srgbClr val="002060"/>
                </a:solidFill>
                <a:effectLst/>
                <a:latin typeface="verdana" panose="020B0604030504040204" pitchFamily="34" charset="0"/>
              </a:rPr>
              <a:t>               This construction is, therefore, not suited to field use and is employed only in those laboratory applications in which very great sensitivity is required. In order to prevent shocks to the suspension during transit etc. a clamping arrangement is employed for supporting the </a:t>
            </a:r>
            <a:r>
              <a:rPr lang="en-US" b="0" i="1" dirty="0">
                <a:solidFill>
                  <a:srgbClr val="002060"/>
                </a:solidFill>
                <a:effectLst/>
                <a:latin typeface="verdana" panose="020B0604030504040204" pitchFamily="34" charset="0"/>
              </a:rPr>
              <a:t>deflecting system</a:t>
            </a:r>
            <a:r>
              <a:rPr lang="en-US" b="0" i="0" dirty="0">
                <a:solidFill>
                  <a:srgbClr val="002060"/>
                </a:solidFill>
                <a:effectLst/>
                <a:latin typeface="verdana" panose="020B0604030504040204" pitchFamily="34" charset="0"/>
              </a:rPr>
              <a:t>.</a:t>
            </a:r>
            <a:endParaRPr lang="en-US" b="0" i="0" dirty="0">
              <a:solidFill>
                <a:srgbClr val="002060"/>
              </a:solidFill>
              <a:effectLst/>
              <a:latin typeface="Mulish"/>
            </a:endParaRPr>
          </a:p>
        </p:txBody>
      </p:sp>
    </p:spTree>
    <p:extLst>
      <p:ext uri="{BB962C8B-B14F-4D97-AF65-F5344CB8AC3E}">
        <p14:creationId xmlns:p14="http://schemas.microsoft.com/office/powerpoint/2010/main" val="77772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60EDA0-D39A-BE08-8748-BA5FF1779688}"/>
              </a:ext>
            </a:extLst>
          </p:cNvPr>
          <p:cNvPicPr>
            <a:picLocks noChangeAspect="1"/>
          </p:cNvPicPr>
          <p:nvPr/>
        </p:nvPicPr>
        <p:blipFill>
          <a:blip r:embed="rId2"/>
          <a:stretch>
            <a:fillRect/>
          </a:stretch>
        </p:blipFill>
        <p:spPr>
          <a:xfrm>
            <a:off x="3576637" y="623887"/>
            <a:ext cx="5038725" cy="5610225"/>
          </a:xfrm>
          <a:prstGeom prst="rect">
            <a:avLst/>
          </a:prstGeom>
        </p:spPr>
      </p:pic>
    </p:spTree>
    <p:extLst>
      <p:ext uri="{BB962C8B-B14F-4D97-AF65-F5344CB8AC3E}">
        <p14:creationId xmlns:p14="http://schemas.microsoft.com/office/powerpoint/2010/main" val="414261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32D676-24E2-8F47-2A07-4DB6011CE5F6}"/>
              </a:ext>
            </a:extLst>
          </p:cNvPr>
          <p:cNvSpPr txBox="1"/>
          <p:nvPr/>
        </p:nvSpPr>
        <p:spPr>
          <a:xfrm>
            <a:off x="814387" y="466309"/>
            <a:ext cx="10765631" cy="2031325"/>
          </a:xfrm>
          <a:prstGeom prst="rect">
            <a:avLst/>
          </a:prstGeom>
          <a:noFill/>
        </p:spPr>
        <p:txBody>
          <a:bodyPr wrap="square">
            <a:spAutoFit/>
          </a:bodyPr>
          <a:lstStyle/>
          <a:p>
            <a:pPr algn="just"/>
            <a:r>
              <a:rPr lang="en-US" b="1"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2.Taut suspension:</a:t>
            </a:r>
            <a:endPar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p>
            <a:pPr algn="just"/>
            <a:br>
              <a:rPr lang="en-US" b="1" i="0" dirty="0">
                <a:solidFill>
                  <a:srgbClr val="002060"/>
                </a:solidFill>
                <a:effectLst/>
                <a:latin typeface="Tahoma" panose="020B0604030504040204" pitchFamily="34" charset="0"/>
                <a:ea typeface="Tahoma" panose="020B0604030504040204" pitchFamily="34" charset="0"/>
                <a:cs typeface="Tahoma" panose="020B0604030504040204" pitchFamily="34" charset="0"/>
              </a:rPr>
            </a:br>
            <a:endPar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p>
            <a:pPr algn="just"/>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Suspension type of </a:t>
            </a:r>
            <a:r>
              <a:rPr lang="en-US" b="0" i="0" u="none" strike="noStrike" dirty="0">
                <a:solidFill>
                  <a:srgbClr val="002060"/>
                </a:solidFill>
                <a:effectLst/>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measuring instruments</a:t>
            </a:r>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can only be used in a vertical </a:t>
            </a:r>
            <a:r>
              <a:rPr lang="en-US" b="0" i="0" dirty="0" err="1">
                <a:solidFill>
                  <a:srgbClr val="002060"/>
                </a:solidFill>
                <a:effectLst/>
                <a:latin typeface="Tahoma" panose="020B0604030504040204" pitchFamily="34" charset="0"/>
                <a:ea typeface="Tahoma" panose="020B0604030504040204" pitchFamily="34" charset="0"/>
                <a:cs typeface="Tahoma" panose="020B0604030504040204" pitchFamily="34" charset="0"/>
              </a:rPr>
              <a:t>position.The</a:t>
            </a:r>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a:t>
            </a:r>
            <a:r>
              <a:rPr lang="en-US" b="1"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taut suspension</a:t>
            </a:r>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has a flat ribbon suspension both above and below the moving element, with suspension kept under tension by a spring </a:t>
            </a:r>
            <a:r>
              <a:rPr lang="en-US" b="0" i="0" dirty="0" err="1">
                <a:solidFill>
                  <a:srgbClr val="002060"/>
                </a:solidFill>
                <a:effectLst/>
                <a:latin typeface="Tahoma" panose="020B0604030504040204" pitchFamily="34" charset="0"/>
                <a:ea typeface="Tahoma" panose="020B0604030504040204" pitchFamily="34" charset="0"/>
                <a:cs typeface="Tahoma" panose="020B0604030504040204" pitchFamily="34" charset="0"/>
              </a:rPr>
              <a:t>arrangement.The</a:t>
            </a:r>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advantage of this suspension is that exact levelling is not required if the moving element is properly balanced.</a:t>
            </a:r>
          </a:p>
        </p:txBody>
      </p:sp>
      <p:pic>
        <p:nvPicPr>
          <p:cNvPr id="10" name="Picture 9">
            <a:extLst>
              <a:ext uri="{FF2B5EF4-FFF2-40B4-BE49-F238E27FC236}">
                <a16:creationId xmlns:a16="http://schemas.microsoft.com/office/drawing/2014/main" id="{EE86E5FD-F968-9FCE-8D2D-7FA7998C5F29}"/>
              </a:ext>
            </a:extLst>
          </p:cNvPr>
          <p:cNvPicPr>
            <a:picLocks noChangeAspect="1"/>
          </p:cNvPicPr>
          <p:nvPr/>
        </p:nvPicPr>
        <p:blipFill>
          <a:blip r:embed="rId3"/>
          <a:stretch>
            <a:fillRect/>
          </a:stretch>
        </p:blipFill>
        <p:spPr>
          <a:xfrm>
            <a:off x="528638" y="3235967"/>
            <a:ext cx="3990050" cy="3440907"/>
          </a:xfrm>
          <a:prstGeom prst="rect">
            <a:avLst/>
          </a:prstGeom>
        </p:spPr>
      </p:pic>
      <p:sp>
        <p:nvSpPr>
          <p:cNvPr id="12" name="TextBox 11">
            <a:extLst>
              <a:ext uri="{FF2B5EF4-FFF2-40B4-BE49-F238E27FC236}">
                <a16:creationId xmlns:a16="http://schemas.microsoft.com/office/drawing/2014/main" id="{28DA34CF-A4D1-2FE9-8A2A-B443922F6B85}"/>
              </a:ext>
            </a:extLst>
          </p:cNvPr>
          <p:cNvSpPr txBox="1"/>
          <p:nvPr/>
        </p:nvSpPr>
        <p:spPr>
          <a:xfrm>
            <a:off x="528638" y="2589636"/>
            <a:ext cx="6538316" cy="646331"/>
          </a:xfrm>
          <a:prstGeom prst="rect">
            <a:avLst/>
          </a:prstGeom>
          <a:noFill/>
        </p:spPr>
        <p:txBody>
          <a:bodyPr wrap="square">
            <a:spAutoFit/>
          </a:bodyPr>
          <a:lstStyle/>
          <a:p>
            <a:r>
              <a:rPr lang="en-IN" b="1" dirty="0">
                <a:solidFill>
                  <a:srgbClr val="002060"/>
                </a:solidFill>
                <a:latin typeface="Tahoma" panose="020B0604030504040204" pitchFamily="34" charset="0"/>
                <a:ea typeface="Tahoma" panose="020B0604030504040204" pitchFamily="34" charset="0"/>
                <a:cs typeface="Tahoma" panose="020B0604030504040204" pitchFamily="34" charset="0"/>
              </a:rPr>
              <a:t>3. Pivot and jewel bearings:</a:t>
            </a:r>
          </a:p>
          <a:p>
            <a:endParaRPr lang="en-IN" dirty="0"/>
          </a:p>
        </p:txBody>
      </p:sp>
      <p:sp>
        <p:nvSpPr>
          <p:cNvPr id="14" name="TextBox 13">
            <a:extLst>
              <a:ext uri="{FF2B5EF4-FFF2-40B4-BE49-F238E27FC236}">
                <a16:creationId xmlns:a16="http://schemas.microsoft.com/office/drawing/2014/main" id="{D6EE30AE-27A0-E25F-11CA-F130FAAB32E0}"/>
              </a:ext>
            </a:extLst>
          </p:cNvPr>
          <p:cNvSpPr txBox="1"/>
          <p:nvPr/>
        </p:nvSpPr>
        <p:spPr>
          <a:xfrm>
            <a:off x="4420195" y="2718145"/>
            <a:ext cx="7009805" cy="2031325"/>
          </a:xfrm>
          <a:prstGeom prst="rect">
            <a:avLst/>
          </a:prstGeom>
          <a:noFill/>
        </p:spPr>
        <p:txBody>
          <a:bodyPr wrap="square">
            <a:spAutoFit/>
          </a:bodyPr>
          <a:lstStyle/>
          <a:p>
            <a:pPr algn="just"/>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The </a:t>
            </a:r>
            <a:r>
              <a:rPr lang="en-US" b="1"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deflecting system</a:t>
            </a:r>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is mounted on a spindle made of hardened steel. The two ends of the spindle are made conical and then polished to form </a:t>
            </a:r>
            <a:r>
              <a:rPr lang="en-US" b="0" i="0" dirty="0" err="1">
                <a:solidFill>
                  <a:srgbClr val="002060"/>
                </a:solidFill>
                <a:effectLst/>
                <a:latin typeface="Tahoma" panose="020B0604030504040204" pitchFamily="34" charset="0"/>
                <a:ea typeface="Tahoma" panose="020B0604030504040204" pitchFamily="34" charset="0"/>
                <a:cs typeface="Tahoma" panose="020B0604030504040204" pitchFamily="34" charset="0"/>
              </a:rPr>
              <a:t>pivots.These</a:t>
            </a:r>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ends fit conical holes in jewels located in the fixed parts of instruments as shown </a:t>
            </a:r>
            <a:r>
              <a:rPr lang="en-US" b="0" i="0" dirty="0" err="1">
                <a:solidFill>
                  <a:srgbClr val="002060"/>
                </a:solidFill>
                <a:effectLst/>
                <a:latin typeface="Tahoma" panose="020B0604030504040204" pitchFamily="34" charset="0"/>
                <a:ea typeface="Tahoma" panose="020B0604030504040204" pitchFamily="34" charset="0"/>
                <a:cs typeface="Tahoma" panose="020B0604030504040204" pitchFamily="34" charset="0"/>
              </a:rPr>
              <a:t>below.These</a:t>
            </a:r>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jewels, which are preferably made of sapphire from the </a:t>
            </a:r>
            <a:r>
              <a:rPr lang="en-US" b="0" i="0" dirty="0" err="1">
                <a:solidFill>
                  <a:srgbClr val="002060"/>
                </a:solidFill>
                <a:effectLst/>
                <a:latin typeface="Tahoma" panose="020B0604030504040204" pitchFamily="34" charset="0"/>
                <a:ea typeface="Tahoma" panose="020B0604030504040204" pitchFamily="34" charset="0"/>
                <a:cs typeface="Tahoma" panose="020B0604030504040204" pitchFamily="34" charset="0"/>
              </a:rPr>
              <a:t>bearings.Originally</a:t>
            </a:r>
            <a:r>
              <a:rPr lang="en-US" b="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 natural sapphire was used but now synthetic sapphire is being used. The combination of gives lowest friction.</a:t>
            </a:r>
            <a:endParaRPr lang="en-IN"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16" name="TextBox 15">
            <a:extLst>
              <a:ext uri="{FF2B5EF4-FFF2-40B4-BE49-F238E27FC236}">
                <a16:creationId xmlns:a16="http://schemas.microsoft.com/office/drawing/2014/main" id="{E62FA87C-B14B-7731-1193-90C8E42E9689}"/>
              </a:ext>
            </a:extLst>
          </p:cNvPr>
          <p:cNvSpPr txBox="1"/>
          <p:nvPr/>
        </p:nvSpPr>
        <p:spPr>
          <a:xfrm>
            <a:off x="4596143" y="4877979"/>
            <a:ext cx="7433931" cy="1477328"/>
          </a:xfrm>
          <a:prstGeom prst="rect">
            <a:avLst/>
          </a:prstGeom>
          <a:noFill/>
        </p:spPr>
        <p:txBody>
          <a:bodyPr wrap="square">
            <a:spAutoFit/>
          </a:bodyPr>
          <a:lstStyle/>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It has been found that the frictional torque, for jewel bearings, is proportional to the area of tact between the pivot and </a:t>
            </a:r>
            <a:r>
              <a:rPr lang="en-US" dirty="0" err="1">
                <a:solidFill>
                  <a:srgbClr val="002060"/>
                </a:solidFill>
                <a:latin typeface="Tahoma" panose="020B0604030504040204" pitchFamily="34" charset="0"/>
                <a:ea typeface="Tahoma" panose="020B0604030504040204" pitchFamily="34" charset="0"/>
                <a:cs typeface="Tahoma" panose="020B0604030504040204" pitchFamily="34" charset="0"/>
              </a:rPr>
              <a:t>jewel.Thus</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 the contact area between pivot and jewel should be </a:t>
            </a:r>
            <a:r>
              <a:rPr lang="en-US" dirty="0" err="1">
                <a:solidFill>
                  <a:srgbClr val="002060"/>
                </a:solidFill>
                <a:latin typeface="Tahoma" panose="020B0604030504040204" pitchFamily="34" charset="0"/>
                <a:ea typeface="Tahoma" panose="020B0604030504040204" pitchFamily="34" charset="0"/>
                <a:cs typeface="Tahoma" panose="020B0604030504040204" pitchFamily="34" charset="0"/>
              </a:rPr>
              <a:t>small.The</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 pivot is ground to a cone and its tip is rounded to a hemispherical surface of the small </a:t>
            </a:r>
            <a:r>
              <a:rPr lang="en-US" dirty="0" err="1">
                <a:solidFill>
                  <a:srgbClr val="002060"/>
                </a:solidFill>
                <a:latin typeface="Tahoma" panose="020B0604030504040204" pitchFamily="34" charset="0"/>
                <a:ea typeface="Tahoma" panose="020B0604030504040204" pitchFamily="34" charset="0"/>
                <a:cs typeface="Tahoma" panose="020B0604030504040204" pitchFamily="34" charset="0"/>
              </a:rPr>
              <a:t>area.The</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 jewel is ground to a cone of somewhat larger angle.</a:t>
            </a:r>
            <a:endParaRPr lang="en-IN"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75617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B84ECF-47E5-2447-BBD3-004A7326DF3B}"/>
              </a:ext>
            </a:extLst>
          </p:cNvPr>
          <p:cNvSpPr txBox="1"/>
          <p:nvPr/>
        </p:nvSpPr>
        <p:spPr>
          <a:xfrm>
            <a:off x="569714" y="415409"/>
            <a:ext cx="6097190" cy="369332"/>
          </a:xfrm>
          <a:prstGeom prst="rect">
            <a:avLst/>
          </a:prstGeom>
          <a:noFill/>
        </p:spPr>
        <p:txBody>
          <a:bodyPr wrap="square">
            <a:spAutoFit/>
          </a:bodyPr>
          <a:lstStyle/>
          <a:p>
            <a:r>
              <a:rPr lang="en-IN" b="1" dirty="0">
                <a:solidFill>
                  <a:srgbClr val="002060"/>
                </a:solidFill>
                <a:latin typeface="Tahoma" panose="020B0604030504040204" pitchFamily="34" charset="0"/>
                <a:ea typeface="Tahoma" panose="020B0604030504040204" pitchFamily="34" charset="0"/>
                <a:cs typeface="Tahoma" panose="020B0604030504040204" pitchFamily="34" charset="0"/>
              </a:rPr>
              <a:t>Balancing:</a:t>
            </a:r>
          </a:p>
        </p:txBody>
      </p:sp>
      <p:pic>
        <p:nvPicPr>
          <p:cNvPr id="6" name="Picture 5">
            <a:extLst>
              <a:ext uri="{FF2B5EF4-FFF2-40B4-BE49-F238E27FC236}">
                <a16:creationId xmlns:a16="http://schemas.microsoft.com/office/drawing/2014/main" id="{DB591925-527F-9A86-C122-23253C6967E8}"/>
              </a:ext>
            </a:extLst>
          </p:cNvPr>
          <p:cNvPicPr>
            <a:picLocks noChangeAspect="1"/>
          </p:cNvPicPr>
          <p:nvPr/>
        </p:nvPicPr>
        <p:blipFill>
          <a:blip r:embed="rId2"/>
          <a:stretch>
            <a:fillRect/>
          </a:stretch>
        </p:blipFill>
        <p:spPr>
          <a:xfrm>
            <a:off x="6326144" y="678655"/>
            <a:ext cx="4068011" cy="4887741"/>
          </a:xfrm>
          <a:prstGeom prst="rect">
            <a:avLst/>
          </a:prstGeom>
        </p:spPr>
      </p:pic>
      <p:sp>
        <p:nvSpPr>
          <p:cNvPr id="8" name="TextBox 7">
            <a:extLst>
              <a:ext uri="{FF2B5EF4-FFF2-40B4-BE49-F238E27FC236}">
                <a16:creationId xmlns:a16="http://schemas.microsoft.com/office/drawing/2014/main" id="{0869DE75-B24C-8BEB-32B0-25857F66D638}"/>
              </a:ext>
            </a:extLst>
          </p:cNvPr>
          <p:cNvSpPr txBox="1"/>
          <p:nvPr/>
        </p:nvSpPr>
        <p:spPr>
          <a:xfrm>
            <a:off x="634007" y="1047987"/>
            <a:ext cx="5811441" cy="5078313"/>
          </a:xfrm>
          <a:prstGeom prst="rect">
            <a:avLst/>
          </a:prstGeom>
          <a:noFill/>
        </p:spPr>
        <p:txBody>
          <a:bodyPr wrap="square">
            <a:spAutoFit/>
          </a:bodyPr>
          <a:lstStyle/>
          <a:p>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In order that the wear on the bearings becomes uniform and symmetrical, the </a:t>
            </a:r>
            <a:r>
              <a:rPr lang="en-US" dirty="0" err="1">
                <a:solidFill>
                  <a:srgbClr val="002060"/>
                </a:solidFill>
                <a:latin typeface="Tahoma" panose="020B0604030504040204" pitchFamily="34" charset="0"/>
                <a:ea typeface="Tahoma" panose="020B0604030504040204" pitchFamily="34" charset="0"/>
                <a:cs typeface="Tahoma" panose="020B0604030504040204" pitchFamily="34" charset="0"/>
              </a:rPr>
              <a:t>centre</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 of gravity of weight of moving parts should coincide with the axis of the spindle for all positions of the pointer and there are no out of balance </a:t>
            </a:r>
            <a:r>
              <a:rPr lang="en-US" dirty="0" err="1">
                <a:solidFill>
                  <a:srgbClr val="002060"/>
                </a:solidFill>
                <a:latin typeface="Tahoma" panose="020B0604030504040204" pitchFamily="34" charset="0"/>
                <a:ea typeface="Tahoma" panose="020B0604030504040204" pitchFamily="34" charset="0"/>
                <a:cs typeface="Tahoma" panose="020B0604030504040204" pitchFamily="34" charset="0"/>
              </a:rPr>
              <a:t>forces.This</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 also ensures that the deflection is unaffected by the position of the pointer and there are no reading </a:t>
            </a:r>
            <a:r>
              <a:rPr lang="en-US" dirty="0" err="1">
                <a:solidFill>
                  <a:srgbClr val="002060"/>
                </a:solidFill>
                <a:latin typeface="Tahoma" panose="020B0604030504040204" pitchFamily="34" charset="0"/>
                <a:ea typeface="Tahoma" panose="020B0604030504040204" pitchFamily="34" charset="0"/>
                <a:cs typeface="Tahoma" panose="020B0604030504040204" pitchFamily="34" charset="0"/>
              </a:rPr>
              <a:t>errors.The</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 balance can be achieved by using balance weights carried on arms attached to the deflecting system. </a:t>
            </a:r>
          </a:p>
          <a:p>
            <a:endParaRPr lang="en-US" dirty="0">
              <a:solidFill>
                <a:srgbClr val="002060"/>
              </a:solidFill>
              <a:latin typeface="Tahoma" panose="020B0604030504040204" pitchFamily="34" charset="0"/>
              <a:ea typeface="Tahoma" panose="020B0604030504040204" pitchFamily="34" charset="0"/>
              <a:cs typeface="Tahoma" panose="020B0604030504040204" pitchFamily="34" charset="0"/>
            </a:endParaRPr>
          </a:p>
          <a:p>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                The use of balance weights is illustrated in the below figure “control weights“. The balance weight whose position is adjustable compensates for the weight of pointer and any other part attached to the deflecting system. A cheaper method is to replace balance weights by a wire wound round and soldered to the balance arm. Once fixed, the degree of balance is not adjustable in this case</a:t>
            </a:r>
            <a:endParaRPr lang="en-IN"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06490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149FF9-5266-72CB-015D-AEEEE8604266}"/>
              </a:ext>
            </a:extLst>
          </p:cNvPr>
          <p:cNvSpPr txBox="1"/>
          <p:nvPr/>
        </p:nvSpPr>
        <p:spPr>
          <a:xfrm>
            <a:off x="698301" y="542836"/>
            <a:ext cx="10695980" cy="923330"/>
          </a:xfrm>
          <a:prstGeom prst="rect">
            <a:avLst/>
          </a:prstGeom>
          <a:noFill/>
        </p:spPr>
        <p:txBody>
          <a:bodyPr wrap="square">
            <a:spAutoFit/>
          </a:bodyPr>
          <a:lstStyle/>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Controlling Torque • </a:t>
            </a:r>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Controlling torque limits the movement of pointer and ensures that the magnitude of deflection is unique and is always same for the given value of electrical quantity to be measured. </a:t>
            </a:r>
            <a:endParaRPr lang="en-IN"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34FE3A56-9868-6F64-BEFD-2A3B14AD57C1}"/>
              </a:ext>
            </a:extLst>
          </p:cNvPr>
          <p:cNvSpPr txBox="1"/>
          <p:nvPr/>
        </p:nvSpPr>
        <p:spPr>
          <a:xfrm>
            <a:off x="841175" y="1752897"/>
            <a:ext cx="10445949" cy="923330"/>
          </a:xfrm>
          <a:prstGeom prst="rect">
            <a:avLst/>
          </a:prstGeom>
          <a:noFill/>
        </p:spPr>
        <p:txBody>
          <a:bodyPr wrap="square">
            <a:spAutoFit/>
          </a:bodyPr>
          <a:lstStyle/>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Two methods of controlling Torque</a:t>
            </a:r>
          </a:p>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rgbClr val="002060"/>
                </a:solidFill>
                <a:latin typeface="Tahoma" panose="020B0604030504040204" pitchFamily="34" charset="0"/>
                <a:ea typeface="Tahoma" panose="020B0604030504040204" pitchFamily="34" charset="0"/>
                <a:cs typeface="Tahoma" panose="020B0604030504040204" pitchFamily="34" charset="0"/>
              </a:rPr>
              <a:t>i</a:t>
            </a: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Spring Control method</a:t>
            </a:r>
          </a:p>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ii Gravity control method</a:t>
            </a:r>
            <a:endParaRPr lang="en-IN"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4E82A6EA-29D8-3EC7-58CC-38D9F821F850}"/>
              </a:ext>
            </a:extLst>
          </p:cNvPr>
          <p:cNvSpPr txBox="1"/>
          <p:nvPr/>
        </p:nvSpPr>
        <p:spPr>
          <a:xfrm>
            <a:off x="6291858" y="2502991"/>
            <a:ext cx="5202435" cy="3139321"/>
          </a:xfrm>
          <a:prstGeom prst="rect">
            <a:avLst/>
          </a:prstGeom>
          <a:noFill/>
        </p:spPr>
        <p:txBody>
          <a:bodyPr wrap="square">
            <a:spAutoFit/>
          </a:bodyPr>
          <a:lstStyle/>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Spring Control method</a:t>
            </a:r>
          </a:p>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1. Two phosphor bronze hair </a:t>
            </a:r>
          </a:p>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springs of spiral shapes </a:t>
            </a:r>
          </a:p>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are attached to the spindle </a:t>
            </a:r>
          </a:p>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of the moving system of </a:t>
            </a:r>
          </a:p>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the instrument. </a:t>
            </a:r>
          </a:p>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2. They are wound in </a:t>
            </a:r>
          </a:p>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opposite direction</a:t>
            </a:r>
          </a:p>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3. Pointer is attached to the </a:t>
            </a:r>
          </a:p>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spindle of the moving </a:t>
            </a:r>
          </a:p>
          <a:p>
            <a:pPr algn="just"/>
            <a:r>
              <a:rPr lang="en-US" dirty="0">
                <a:solidFill>
                  <a:srgbClr val="002060"/>
                </a:solidFill>
                <a:latin typeface="Tahoma" panose="020B0604030504040204" pitchFamily="34" charset="0"/>
                <a:ea typeface="Tahoma" panose="020B0604030504040204" pitchFamily="34" charset="0"/>
                <a:cs typeface="Tahoma" panose="020B0604030504040204" pitchFamily="34" charset="0"/>
              </a:rPr>
              <a:t>system</a:t>
            </a:r>
            <a:endParaRPr lang="en-IN"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pic>
        <p:nvPicPr>
          <p:cNvPr id="12" name="Picture 11">
            <a:extLst>
              <a:ext uri="{FF2B5EF4-FFF2-40B4-BE49-F238E27FC236}">
                <a16:creationId xmlns:a16="http://schemas.microsoft.com/office/drawing/2014/main" id="{4E1C6A2E-A4B6-F947-2880-B2907945AA91}"/>
              </a:ext>
            </a:extLst>
          </p:cNvPr>
          <p:cNvPicPr/>
          <p:nvPr/>
        </p:nvPicPr>
        <p:blipFill>
          <a:blip r:embed="rId2"/>
          <a:stretch>
            <a:fillRect/>
          </a:stretch>
        </p:blipFill>
        <p:spPr>
          <a:xfrm>
            <a:off x="1612106" y="2757486"/>
            <a:ext cx="3295650" cy="3743325"/>
          </a:xfrm>
          <a:prstGeom prst="rect">
            <a:avLst/>
          </a:prstGeom>
        </p:spPr>
      </p:pic>
    </p:spTree>
    <p:extLst>
      <p:ext uri="{BB962C8B-B14F-4D97-AF65-F5344CB8AC3E}">
        <p14:creationId xmlns:p14="http://schemas.microsoft.com/office/powerpoint/2010/main" val="1481720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2666</Words>
  <Application>Microsoft Office PowerPoint</Application>
  <PresentationFormat>Widescreen</PresentationFormat>
  <Paragraphs>142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Mulish</vt:lpstr>
      <vt:lpstr>Tahoma</vt:lpstr>
      <vt:lpstr>Verdana</vt:lpstr>
      <vt:lpstr>Office Theme</vt:lpstr>
      <vt:lpstr>ES – 107: ELECTRICAL SCIENCE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 – 107: ELECTRICAL SCIENCE</dc:title>
  <dc:creator>Pratul Arvind</dc:creator>
  <cp:lastModifiedBy>Pratul Arvind</cp:lastModifiedBy>
  <cp:revision>2</cp:revision>
  <dcterms:created xsi:type="dcterms:W3CDTF">2023-02-19T02:45:19Z</dcterms:created>
  <dcterms:modified xsi:type="dcterms:W3CDTF">2023-02-19T03:59:59Z</dcterms:modified>
</cp:coreProperties>
</file>