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8325debf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8325debf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325debf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8325debf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8325debf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8325debf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325debf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8325debf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325debf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325debf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325debf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8325debf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8325debf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8325debf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8325deb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8325deb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8325debf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8325deb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8325debf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8325debf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325de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8325de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8325debf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8325debf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8325debf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8325debf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8325debf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8325debf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325debf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325debf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Create DTO classes because we don't want to expose the model directly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Auto mapper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8325debf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8325debf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Create DTO classes because we don't want to expose the model directly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Auto mapper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325debf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8325debf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8325debf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8325debf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8325debf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8325debf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8325debf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8325debf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325debf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8325debf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8325deb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8325deb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8325debf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8325debf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325deb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8325deb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325debf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8325debf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325debf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8325debf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325debf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8325debf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325deb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8325deb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docs.microsoft.com/en-us/azure/devops/pipelines/process/approvals?view=azure-devops&amp;tabs=check-pass" TargetMode="External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Grade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Kubilay Kara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Administrator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enters filter values and clicks a button to list exams.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System returns exam definitions in a list.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selects  an exam definition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may change </a:t>
            </a:r>
            <a:r>
              <a:rPr b="0" lang="en-GB" sz="1300" u="sng"/>
              <a:t>startTime</a:t>
            </a:r>
            <a:r>
              <a:rPr b="0" lang="en-GB" sz="1300"/>
              <a:t>, </a:t>
            </a:r>
            <a:r>
              <a:rPr b="0" lang="en-GB" sz="1300" u="sng"/>
              <a:t>endTime </a:t>
            </a:r>
            <a:r>
              <a:rPr b="0" lang="en-GB" sz="1300"/>
              <a:t>or </a:t>
            </a:r>
            <a:r>
              <a:rPr b="0" lang="en-GB" sz="1300" u="sng"/>
              <a:t>grade</a:t>
            </a:r>
            <a:endParaRPr b="0" sz="1300" u="sng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may remove or add new questions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may select a question a changes it's </a:t>
            </a:r>
            <a:r>
              <a:rPr b="0" lang="en-GB" sz="1300" u="sng"/>
              <a:t>description</a:t>
            </a:r>
            <a:r>
              <a:rPr b="0" lang="en-GB" sz="1300"/>
              <a:t>, </a:t>
            </a:r>
            <a:r>
              <a:rPr b="0" lang="en-GB" sz="1300" u="sng"/>
              <a:t>order </a:t>
            </a:r>
            <a:r>
              <a:rPr b="0" lang="en-GB" sz="1300"/>
              <a:t>or </a:t>
            </a:r>
            <a:r>
              <a:rPr b="0" lang="en-GB" sz="1300" u="sng"/>
              <a:t>maxPoint</a:t>
            </a:r>
            <a:endParaRPr b="0" sz="1300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3.a</a:t>
            </a:r>
            <a:r>
              <a:rPr b="0" lang="en-GB" sz="1300"/>
              <a:t> User selects sealed (already completed) exam.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System pops an alert message</a:t>
            </a:r>
            <a:endParaRPr b="0" sz="1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6.a</a:t>
            </a:r>
            <a:r>
              <a:rPr b="0" lang="en-GB" sz="1300"/>
              <a:t> User selects a multi value question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User may remove or add new choices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User may select a choice a changes it's </a:t>
            </a:r>
            <a:r>
              <a:rPr b="0" lang="en-GB" sz="1300" u="sng"/>
              <a:t>detail</a:t>
            </a:r>
            <a:r>
              <a:rPr b="0" lang="en-GB" sz="1300"/>
              <a:t>, </a:t>
            </a:r>
            <a:r>
              <a:rPr b="0" lang="en-GB" sz="1300" u="sng"/>
              <a:t>order </a:t>
            </a:r>
            <a:r>
              <a:rPr b="0" lang="en-GB" sz="1300"/>
              <a:t>or </a:t>
            </a:r>
            <a:r>
              <a:rPr b="0" lang="en-GB" sz="1300" u="sng"/>
              <a:t>mark</a:t>
            </a:r>
            <a:r>
              <a:rPr b="0" lang="en-GB" sz="1300"/>
              <a:t>.</a:t>
            </a:r>
            <a:endParaRPr b="0" sz="13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</a:t>
            </a:r>
            <a:r>
              <a:rPr lang="en-GB" sz="2761"/>
              <a:t>(4) </a:t>
            </a:r>
            <a:r>
              <a:rPr lang="en-GB" sz="2761"/>
              <a:t>Update Exam Definition</a:t>
            </a:r>
            <a:endParaRPr sz="276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Student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shows a “start” button for available test for student ( according to </a:t>
            </a:r>
            <a:r>
              <a:rPr b="0" lang="en-GB" sz="1200" u="sng"/>
              <a:t>grade</a:t>
            </a:r>
            <a:r>
              <a:rPr b="0" lang="en-GB" sz="1200"/>
              <a:t> and </a:t>
            </a:r>
            <a:r>
              <a:rPr b="0" lang="en-GB" sz="1200" u="sng"/>
              <a:t>date</a:t>
            </a:r>
            <a:r>
              <a:rPr b="0" lang="en-GB" sz="1200"/>
              <a:t>).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clicks the button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creates an exam with </a:t>
            </a:r>
            <a:r>
              <a:rPr b="0" lang="en-GB" sz="1200" u="sng"/>
              <a:t>studentId </a:t>
            </a:r>
            <a:r>
              <a:rPr b="0" lang="en-GB" sz="1200"/>
              <a:t>and exam </a:t>
            </a:r>
            <a:r>
              <a:rPr b="0" lang="en-GB" sz="1200" u="sng"/>
              <a:t>definitonId</a:t>
            </a:r>
            <a:r>
              <a:rPr b="0" lang="en-GB" sz="1200"/>
              <a:t>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creates empty answers for every question.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returns </a:t>
            </a:r>
            <a:r>
              <a:rPr b="0" lang="en-GB" sz="1200" u="sng"/>
              <a:t>exemId </a:t>
            </a:r>
            <a:r>
              <a:rPr b="0" lang="en-GB" sz="1200"/>
              <a:t>and questionCount.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can move back and forth between the questions.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returns selected answer by </a:t>
            </a:r>
            <a:r>
              <a:rPr b="0" lang="en-GB" sz="1200" u="sng"/>
              <a:t>answerId</a:t>
            </a:r>
            <a:endParaRPr b="0" sz="1200" u="sng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enters or selects a value and clicks save button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updates the answer.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1</a:t>
            </a:r>
            <a:r>
              <a:rPr lang="en-GB" sz="1300"/>
              <a:t>.a</a:t>
            </a:r>
            <a:r>
              <a:rPr b="0" lang="en-GB" sz="1300"/>
              <a:t> </a:t>
            </a:r>
            <a:r>
              <a:rPr b="0" lang="en-GB" sz="1200"/>
              <a:t>There is no </a:t>
            </a:r>
            <a:r>
              <a:rPr b="0" lang="en-GB" sz="1200"/>
              <a:t>available</a:t>
            </a:r>
            <a:r>
              <a:rPr b="0" lang="en-GB" sz="1200"/>
              <a:t> test for the student.</a:t>
            </a:r>
            <a:endParaRPr b="0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	An information message is shown.</a:t>
            </a:r>
            <a:endParaRPr b="0" sz="1200"/>
          </a:p>
        </p:txBody>
      </p:sp>
      <p:sp>
        <p:nvSpPr>
          <p:cNvPr id="143" name="Google Shape;143;p23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(5) Take an Exam</a:t>
            </a:r>
            <a:endParaRPr sz="30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Teacher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clicks a button to list answers which can be evaluated by the user.</a:t>
            </a:r>
            <a:br>
              <a:rPr b="0" lang="en-GB" sz="1200"/>
            </a:br>
            <a:r>
              <a:rPr b="0" lang="en-GB" sz="1200"/>
              <a:t>(related students)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returns a summarised list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selects an  answer form list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returns related question and current answers by </a:t>
            </a:r>
            <a:r>
              <a:rPr b="0" lang="en-GB" sz="1200" u="sng"/>
              <a:t>answerId</a:t>
            </a:r>
            <a:endParaRPr b="0" sz="1200" u="sng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The teacher gives a score which she deems appropriate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saves the </a:t>
            </a:r>
            <a:r>
              <a:rPr b="0" lang="en-GB" sz="1200" u="sng"/>
              <a:t>score</a:t>
            </a:r>
            <a:r>
              <a:rPr b="0" lang="en-GB" sz="1200"/>
              <a:t> for selected </a:t>
            </a:r>
            <a:r>
              <a:rPr b="0" lang="en-GB" sz="1200" u="sng"/>
              <a:t>answerId</a:t>
            </a:r>
            <a:endParaRPr b="0" sz="1200" u="sng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2</a:t>
            </a:r>
            <a:r>
              <a:rPr lang="en-GB" sz="1300"/>
              <a:t>.a</a:t>
            </a:r>
            <a:r>
              <a:rPr b="0" lang="en-GB" sz="1300"/>
              <a:t> </a:t>
            </a:r>
            <a:r>
              <a:rPr b="0" lang="en-GB" sz="1200"/>
              <a:t>User selects an already evaluated answer</a:t>
            </a:r>
            <a:endParaRPr b="0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	System updates answer </a:t>
            </a:r>
            <a:r>
              <a:rPr b="0" lang="en-GB" sz="1200"/>
              <a:t>with</a:t>
            </a:r>
            <a:r>
              <a:rPr b="0" lang="en-GB" sz="1200"/>
              <a:t> the new </a:t>
            </a:r>
            <a:r>
              <a:rPr b="0" lang="en-GB" sz="1200" u="sng"/>
              <a:t>score</a:t>
            </a:r>
            <a:endParaRPr b="0" sz="1200" u="sng"/>
          </a:p>
        </p:txBody>
      </p:sp>
      <p:sp>
        <p:nvSpPr>
          <p:cNvPr id="150" name="Google Shape;150;p24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(6) Evaluate Answer</a:t>
            </a:r>
            <a:endParaRPr sz="30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-none-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Scheduler triggers Automatic evaluation process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collects related exams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put exams to queue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Evaluator instances works on exams one by one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2.a</a:t>
            </a:r>
            <a:r>
              <a:rPr b="0" lang="en-GB" sz="1300"/>
              <a:t> </a:t>
            </a:r>
            <a:r>
              <a:rPr b="0" lang="en-GB" sz="1200"/>
              <a:t>All answers already evaluated</a:t>
            </a:r>
            <a:endParaRPr b="0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	Operation ends.</a:t>
            </a:r>
            <a:endParaRPr b="0" sz="1200"/>
          </a:p>
        </p:txBody>
      </p:sp>
      <p:sp>
        <p:nvSpPr>
          <p:cNvPr id="157" name="Google Shape;157;p25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</a:t>
            </a:r>
            <a:r>
              <a:rPr lang="en-GB" sz="2888"/>
              <a:t>(7) Auto Evaluate Answers</a:t>
            </a:r>
            <a:endParaRPr sz="2888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Administrator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selects enters filter values and  clicks a button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collects the data by </a:t>
            </a:r>
            <a:r>
              <a:rPr b="0" lang="en-GB" sz="1200" u="sng"/>
              <a:t>date</a:t>
            </a:r>
            <a:r>
              <a:rPr b="0" lang="en-GB" sz="1200"/>
              <a:t>, </a:t>
            </a:r>
            <a:r>
              <a:rPr b="0" lang="en-GB" sz="1200" u="sng"/>
              <a:t>school</a:t>
            </a:r>
            <a:r>
              <a:rPr b="0" lang="en-GB" sz="1200"/>
              <a:t>, </a:t>
            </a:r>
            <a:r>
              <a:rPr b="0" lang="en-GB" sz="1200" u="sng"/>
              <a:t>grade</a:t>
            </a:r>
            <a:r>
              <a:rPr b="0" lang="en-GB" sz="1200"/>
              <a:t>, </a:t>
            </a:r>
            <a:r>
              <a:rPr b="0" lang="en-GB" sz="1200" u="sng"/>
              <a:t>teacher</a:t>
            </a:r>
            <a:r>
              <a:rPr b="0" lang="en-GB" sz="1200"/>
              <a:t>, </a:t>
            </a:r>
            <a:r>
              <a:rPr b="0" lang="en-GB" sz="1200" u="sng"/>
              <a:t>student </a:t>
            </a:r>
            <a:r>
              <a:rPr b="0" lang="en-GB" sz="1200"/>
              <a:t>and </a:t>
            </a:r>
            <a:r>
              <a:rPr b="0" lang="en-GB" sz="1200" u="sng"/>
              <a:t>score</a:t>
            </a:r>
            <a:endParaRPr b="0" sz="1200" u="sng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returns the collected data as a table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64" name="Google Shape;164;p26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</a:t>
            </a:r>
            <a:r>
              <a:rPr lang="en-GB" sz="2888"/>
              <a:t>(8) Report Results</a:t>
            </a:r>
            <a:endParaRPr sz="2888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Sign-In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Log-In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Take Exam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Text based questions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Multichoice questions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Evaluation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Manual </a:t>
            </a:r>
            <a:r>
              <a:rPr lang="en-GB" sz="1400"/>
              <a:t>evaluation</a:t>
            </a:r>
            <a:r>
              <a:rPr lang="en-GB" sz="1400"/>
              <a:t> for text based answers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Automatic</a:t>
            </a:r>
            <a:r>
              <a:rPr lang="en-GB" sz="1400"/>
              <a:t> </a:t>
            </a:r>
            <a:r>
              <a:rPr lang="en-GB" sz="1400"/>
              <a:t>evaluation for multichoice answers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Exam Definition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Text based question definitions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Multichoice questions definitions</a:t>
            </a:r>
            <a:endParaRPr b="0" sz="1200"/>
          </a:p>
        </p:txBody>
      </p:sp>
      <p:sp>
        <p:nvSpPr>
          <p:cNvPr id="171" name="Google Shape;171;p27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Deliverables/Milestones</a:t>
            </a:r>
            <a:endParaRPr sz="2888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Context Diagram</a:t>
            </a:r>
            <a:endParaRPr sz="30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025" y="924625"/>
            <a:ext cx="3419612" cy="376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Container </a:t>
            </a:r>
            <a:r>
              <a:rPr lang="en-GB" sz="3000"/>
              <a:t>Diagram</a:t>
            </a:r>
            <a:endParaRPr sz="30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100" y="956375"/>
            <a:ext cx="2692619" cy="3725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Component </a:t>
            </a:r>
            <a:r>
              <a:rPr lang="en-GB" sz="3000"/>
              <a:t>Diagram</a:t>
            </a:r>
            <a:endParaRPr sz="30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6600" y="1019100"/>
            <a:ext cx="7108131" cy="366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Class Diagram- Data Layer</a:t>
            </a:r>
            <a:endParaRPr sz="30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950" y="875400"/>
            <a:ext cx="5995717" cy="380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GB" sz="1400"/>
              <a:t>A very large and populous state would like a new system to support standardized testing across all public school systems grades 3-12.</a:t>
            </a:r>
            <a:endParaRPr sz="1400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88"/>
              <a:t>Users: 40,000+ students, 2000 graders, 50 administrators.</a:t>
            </a:r>
            <a:endParaRPr sz="1288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88"/>
              <a:t>Requirements: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Students will only be able to use the application within testing centers around the state, most of these will be in the schools, but not all of them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Students should be able to take a test, and the results eventually consolidated to a single location representing all of the test scores across the state (by school, teacher, and student).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Tests will be multiple choice, short answer, and essay.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The system should have a reporting system to know which students have taken the tests and what score they received.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Short answer and essay questions will be manually graded by teachers, who will then add the essay grades to the system.</a:t>
            </a:r>
            <a:endParaRPr sz="1288"/>
          </a:p>
          <a:p>
            <a:pPr indent="-3022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88"/>
              <a:t>Additional Context: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A change approval processes involving three different government agencies is required for changes to the way student grades are kept to ensure security.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The state does not own its hosting center, but outsources it to a third party.</a:t>
            </a:r>
            <a:endParaRPr sz="1288"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88"/>
              <a:t>Project must defend its budget each fiscal year.</a:t>
            </a:r>
            <a:endParaRPr sz="12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4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About The Problem</a:t>
            </a:r>
            <a:endParaRPr sz="3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Class Diagram- Handlers</a:t>
            </a:r>
            <a:endParaRPr sz="30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100" y="870650"/>
            <a:ext cx="3562517" cy="380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Api Design</a:t>
            </a:r>
            <a:endParaRPr sz="300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938" y="1127113"/>
            <a:ext cx="71532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Api Design</a:t>
            </a:r>
            <a:endParaRPr sz="3000"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575" y="875413"/>
            <a:ext cx="4203769" cy="3804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5937250" y="1634938"/>
            <a:ext cx="3000000" cy="25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Response</a:t>
            </a:r>
            <a:endParaRPr b="1" sz="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{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  "isSuccess": </a:t>
            </a:r>
            <a:r>
              <a:rPr lang="en-GB" sz="1000">
                <a:solidFill>
                  <a:srgbClr val="FDD1A8"/>
                </a:solidFill>
                <a:highlight>
                  <a:srgbClr val="333333"/>
                </a:highlight>
              </a:rPr>
              <a:t>true</a:t>
            </a: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  "result": {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	"startTime": </a:t>
            </a:r>
            <a:r>
              <a:rPr lang="en-GB" sz="1000">
                <a:solidFill>
                  <a:srgbClr val="A2FCA2"/>
                </a:solidFill>
                <a:highlight>
                  <a:srgbClr val="333333"/>
                </a:highlight>
              </a:rPr>
              <a:t>"2022-08-22T22:38:48.720Z"</a:t>
            </a: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	"endTime": </a:t>
            </a:r>
            <a:r>
              <a:rPr lang="en-GB" sz="1000">
                <a:solidFill>
                  <a:srgbClr val="A2FCA2"/>
                </a:solidFill>
                <a:highlight>
                  <a:srgbClr val="333333"/>
                </a:highlight>
              </a:rPr>
              <a:t>"2022-08-22T22:38:48.720Z"</a:t>
            </a: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	"grade": </a:t>
            </a:r>
            <a:r>
              <a:rPr lang="en-GB" sz="1000">
                <a:solidFill>
                  <a:srgbClr val="F3D3D3"/>
                </a:solidFill>
                <a:highlight>
                  <a:srgbClr val="333333"/>
                </a:highlight>
              </a:rPr>
              <a:t>3</a:t>
            </a:r>
            <a:endParaRPr sz="1000">
              <a:solidFill>
                <a:srgbClr val="F3D3D3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},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  "displayMessage": </a:t>
            </a:r>
            <a:r>
              <a:rPr lang="en-GB" sz="1000">
                <a:solidFill>
                  <a:srgbClr val="A2FCA2"/>
                </a:solidFill>
                <a:highlight>
                  <a:srgbClr val="333333"/>
                </a:highlight>
              </a:rPr>
              <a:t>"string"</a:t>
            </a: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  "errorMessages": [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	</a:t>
            </a:r>
            <a:r>
              <a:rPr lang="en-GB" sz="1000">
                <a:solidFill>
                  <a:srgbClr val="A2FCA2"/>
                </a:solidFill>
                <a:highlight>
                  <a:srgbClr val="333333"/>
                </a:highlight>
              </a:rPr>
              <a:t>"string"</a:t>
            </a:r>
            <a:endParaRPr sz="1000">
              <a:solidFill>
                <a:srgbClr val="A2FCA2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]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endParaRPr sz="1000">
              <a:solidFill>
                <a:srgbClr val="FFFFFF"/>
              </a:solidFill>
              <a:highlight>
                <a:srgbClr val="333333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Class Diagram- Controllers</a:t>
            </a:r>
            <a:endParaRPr sz="300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80225"/>
            <a:ext cx="8839198" cy="26552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type="ctrTitle"/>
          </p:nvPr>
        </p:nvSpPr>
        <p:spPr>
          <a:xfrm>
            <a:off x="2173975" y="4094289"/>
            <a:ext cx="65478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Controllers returns DTO classes to avoid exposing models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We can use automapper 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General Architecture</a:t>
            </a:r>
            <a:endParaRPr sz="3000"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>
            <p:ph type="ctrTitle"/>
          </p:nvPr>
        </p:nvSpPr>
        <p:spPr>
          <a:xfrm>
            <a:off x="2173975" y="4094289"/>
            <a:ext cx="65478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We should use cloud service like AWS, Azure or Google Cloud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We can use Kubernetes or Open Shift as Container Platform</a:t>
            </a:r>
            <a:endParaRPr sz="14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725" y="1114700"/>
            <a:ext cx="4661575" cy="291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Entity Framework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Back of the envelope estimation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Multi Choice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1 byte x100 = 100 byte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Short Answers</a:t>
            </a:r>
            <a:br>
              <a:rPr lang="en-GB" sz="1400"/>
            </a:br>
            <a:r>
              <a:rPr lang="en-GB" sz="1400"/>
              <a:t>	 200 byte x50 = 5000 byte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Assays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2000 byte x5 = 10.000 byte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Per exam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15.100 byte  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Student per year</a:t>
            </a:r>
            <a:endParaRPr sz="1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15.100 byte x10= 150.000 byte</a:t>
            </a:r>
            <a:endParaRPr sz="1400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Grand Total per year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	150.000 byte x40.000	= 6.000.000.000 byte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					= 6000 mb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					= 6 gigabytes</a:t>
            </a:r>
            <a:endParaRPr sz="1400"/>
          </a:p>
        </p:txBody>
      </p:sp>
      <p:sp>
        <p:nvSpPr>
          <p:cNvPr id="244" name="Google Shape;244;p37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Modelling</a:t>
            </a:r>
            <a:endParaRPr sz="300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ctrTitle"/>
          </p:nvPr>
        </p:nvSpPr>
        <p:spPr>
          <a:xfrm>
            <a:off x="2447850" y="103325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Vulnerability scanner tools can be integrated to deployment pipeline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Snyk Security Scan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Trivy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Cloud services offers </a:t>
            </a:r>
            <a:r>
              <a:rPr lang="en-GB" sz="1400"/>
              <a:t>integrated</a:t>
            </a:r>
            <a:r>
              <a:rPr lang="en-GB" sz="1400"/>
              <a:t> </a:t>
            </a:r>
            <a:r>
              <a:rPr lang="en-GB" sz="1400"/>
              <a:t>change approval systems</a:t>
            </a:r>
            <a:endParaRPr sz="1400"/>
          </a:p>
        </p:txBody>
      </p:sp>
      <p:sp>
        <p:nvSpPr>
          <p:cNvPr id="251" name="Google Shape;251;p38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Security</a:t>
            </a:r>
            <a:endParaRPr sz="3000"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ctrTitle"/>
          </p:nvPr>
        </p:nvSpPr>
        <p:spPr>
          <a:xfrm>
            <a:off x="2447850" y="103325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1" lang="en-GB" sz="1400"/>
              <a:t>“A change approval processes involving three different government agencies is required for changes to the way student grades are kept to ensure security.”</a:t>
            </a:r>
            <a:endParaRPr b="0" i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can use approvals, checks &amp; gates for </a:t>
            </a:r>
            <a:r>
              <a:rPr lang="en-GB" sz="1400"/>
              <a:t>Azure Pipeline </a:t>
            </a:r>
            <a:br>
              <a:rPr lang="en-GB" sz="1400"/>
            </a:br>
            <a:r>
              <a:rPr lang="en-GB" sz="1400" u="sng">
                <a:solidFill>
                  <a:schemeClr val="hlink"/>
                </a:solidFill>
                <a:hlinkClick r:id="rId4"/>
              </a:rPr>
              <a:t>https://docs.microsoft.com/en-us/azure/devops/pipelines/process/approvals?view=azure-devops&amp;tabs=check-pass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8" name="Google Shape;258;p39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Regulatory Considerations</a:t>
            </a:r>
            <a:endParaRPr sz="3000"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Disaster Recovery / Data Replication</a:t>
            </a:r>
            <a:endParaRPr sz="3000"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200" y="1004000"/>
            <a:ext cx="2008895" cy="26550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1175" y="1445335"/>
            <a:ext cx="1987449" cy="2655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1860" y="1786624"/>
            <a:ext cx="1953464" cy="26550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425" y="878200"/>
            <a:ext cx="5105836" cy="338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Architectural Diagrams (e.g. C4, UML)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API Design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 Modeling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Security Considerations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Regulatory Considerations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Disaster Recovery / Data Replication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Key Points</a:t>
            </a:r>
            <a:endParaRPr sz="30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/>
            </a:pPr>
            <a:r>
              <a:rPr lang="en-GB" sz="1330"/>
              <a:t>How can users sign students in?</a:t>
            </a:r>
            <a:endParaRPr sz="133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30"/>
              <a:t>There is a verified mobile contact number and an email address for each student, grader and administrator.</a:t>
            </a:r>
            <a:br>
              <a:rPr lang="en-GB" sz="1330"/>
            </a:br>
            <a:r>
              <a:rPr b="0" lang="en-GB" sz="1330"/>
              <a:t>We can send OTP to this number.</a:t>
            </a:r>
            <a:endParaRPr b="0"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/>
            </a:pPr>
            <a:r>
              <a:rPr lang="en-GB" sz="1330"/>
              <a:t>What is the maximum number of questions for a test?</a:t>
            </a:r>
            <a:endParaRPr sz="133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30"/>
              <a:t>Each test can have;</a:t>
            </a:r>
            <a:endParaRPr b="0" sz="1330"/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SzPts val="1330"/>
              <a:buChar char="■"/>
            </a:pPr>
            <a:r>
              <a:rPr b="0" lang="en-GB" sz="1330"/>
              <a:t>100 multiple choice questions 5 choices for each question</a:t>
            </a:r>
            <a:endParaRPr b="0" sz="1330"/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SzPts val="1330"/>
              <a:buChar char="■"/>
            </a:pPr>
            <a:r>
              <a:rPr b="0" lang="en-GB" sz="1330"/>
              <a:t>ii. 50 short answer questions, 200 characters for each question</a:t>
            </a:r>
            <a:endParaRPr b="0" sz="1330"/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SzPts val="1330"/>
              <a:buChar char="■"/>
            </a:pPr>
            <a:r>
              <a:rPr b="0" lang="en-GB" sz="1330"/>
              <a:t>5 essay, 2000 characters for each essay at max.</a:t>
            </a:r>
            <a:endParaRPr b="0"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/>
            </a:pPr>
            <a:r>
              <a:rPr lang="en-GB" sz="1330"/>
              <a:t>How many test does a student take per year</a:t>
            </a:r>
            <a:endParaRPr sz="133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30"/>
              <a:t>Max 10</a:t>
            </a:r>
            <a:endParaRPr b="0"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/>
            </a:pPr>
            <a:r>
              <a:rPr lang="en-GB" sz="1330"/>
              <a:t>Do tests have a </a:t>
            </a:r>
            <a:r>
              <a:rPr lang="en-GB" sz="1330"/>
              <a:t>predetermined</a:t>
            </a:r>
            <a:r>
              <a:rPr lang="en-GB" sz="1330"/>
              <a:t> date and time?</a:t>
            </a:r>
            <a:endParaRPr sz="133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30"/>
              <a:t> Yes, tests are done simultaneously for each grade and students can access and submit tests between the start and end times.</a:t>
            </a:r>
            <a:r>
              <a:rPr lang="en-GB" sz="1330"/>
              <a:t>	</a:t>
            </a:r>
            <a:endParaRPr sz="133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AutoNum type="arabicPeriod"/>
            </a:pPr>
            <a:r>
              <a:rPr lang="en-GB" sz="1330"/>
              <a:t>Can students take a test afterwards if they have a valid excuse?</a:t>
            </a:r>
            <a:endParaRPr sz="13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30"/>
              <a:t>No, a test can be valid only once. </a:t>
            </a:r>
            <a:endParaRPr sz="13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60"/>
          </a:p>
        </p:txBody>
      </p:sp>
      <p:sp>
        <p:nvSpPr>
          <p:cNvPr id="94" name="Google Shape;94;p16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Questions &amp; Assumptions</a:t>
            </a:r>
            <a:endParaRPr sz="27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Some possible areas are left out of the scope for sake of simplicity and time constraints.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/>
            </a:br>
            <a:r>
              <a:rPr lang="en-GB" sz="1400"/>
              <a:t>These ara;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UI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Messaging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 Exam reminder messages to students</a:t>
            </a:r>
            <a:endParaRPr b="0"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-GB" sz="1400"/>
              <a:t> Evaluation reminder messages to teachers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7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Scope</a:t>
            </a:r>
            <a:endParaRPr sz="3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Administrators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Manages the exam </a:t>
            </a:r>
            <a:r>
              <a:rPr b="0" lang="en-GB" sz="1400"/>
              <a:t>definitions.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</a:t>
            </a:r>
            <a:r>
              <a:rPr lang="en-GB" sz="1400"/>
              <a:t>eachers (Graders)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Evaluates text based answers.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Students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Takes exams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Actors</a:t>
            </a:r>
            <a:endParaRPr sz="30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Administrator, </a:t>
            </a:r>
            <a:r>
              <a:rPr b="0" lang="en-GB" sz="1400"/>
              <a:t>Grader</a:t>
            </a:r>
            <a:r>
              <a:rPr b="0" lang="en-GB" sz="1400"/>
              <a:t>, Student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enters her </a:t>
            </a:r>
            <a:r>
              <a:rPr b="0" lang="en-GB" sz="1200" u="sng"/>
              <a:t>name</a:t>
            </a:r>
            <a:r>
              <a:rPr b="0" lang="en-GB" sz="1200"/>
              <a:t>, </a:t>
            </a:r>
            <a:r>
              <a:rPr b="0" lang="en-GB" sz="1200" u="sng"/>
              <a:t>phoneNumber </a:t>
            </a:r>
            <a:r>
              <a:rPr b="0" lang="en-GB" sz="1200"/>
              <a:t>and</a:t>
            </a:r>
            <a:r>
              <a:rPr b="0" lang="en-GB" sz="1200" u="sng"/>
              <a:t> e-mail</a:t>
            </a:r>
            <a:r>
              <a:rPr b="0" lang="en-GB" sz="1200"/>
              <a:t>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checks the information with the user records.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Sends an OTP to stored phone number.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enters the </a:t>
            </a:r>
            <a:r>
              <a:rPr b="0" lang="en-GB" sz="1200" u="sng"/>
              <a:t>password </a:t>
            </a:r>
            <a:r>
              <a:rPr b="0" lang="en-GB" sz="1200"/>
              <a:t>to the system in 3 minutes.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asks a permanent password from the user.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User enters new </a:t>
            </a:r>
            <a:r>
              <a:rPr b="0" lang="en-GB" sz="1200" u="sng"/>
              <a:t>password</a:t>
            </a:r>
            <a:r>
              <a:rPr b="0" lang="en-GB" sz="1200"/>
              <a:t>.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2.a</a:t>
            </a:r>
            <a:r>
              <a:rPr b="0" lang="en-GB" sz="1200"/>
              <a:t> User information is not matched with any of the user records.</a:t>
            </a:r>
            <a:endParaRPr b="0" sz="12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System pops an information message.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3.a</a:t>
            </a:r>
            <a:r>
              <a:rPr b="0" lang="en-GB" sz="1200"/>
              <a:t> User fails to enter the password</a:t>
            </a:r>
            <a:endParaRPr b="0" sz="12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A "resend" button is shown to the user.</a:t>
            </a:r>
            <a:endParaRPr b="0"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19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(1) Sign-In</a:t>
            </a:r>
            <a:endParaRPr sz="30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Administrator, Teacher, Student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 User enters e-mail or phone number and password</a:t>
            </a:r>
            <a:endParaRPr b="0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0" lang="en-GB" sz="1200"/>
              <a:t>System checks the information and grands access. 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2.a</a:t>
            </a:r>
            <a:r>
              <a:rPr b="0" lang="en-GB" sz="1200"/>
              <a:t> </a:t>
            </a:r>
            <a:r>
              <a:rPr b="0" lang="en-GB" sz="1200"/>
              <a:t>Credentials are not valid. </a:t>
            </a:r>
            <a:endParaRPr b="0" sz="12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-GB" sz="1200"/>
              <a:t>System pops an information message.</a:t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0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(2) Log-In</a:t>
            </a:r>
            <a:endParaRPr sz="3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2447850" y="1001500"/>
            <a:ext cx="65478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Actor(s)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/>
              <a:t>Administrator</a:t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Basic Flow</a:t>
            </a:r>
            <a:endParaRPr sz="14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selects  </a:t>
            </a:r>
            <a:r>
              <a:rPr b="0" lang="en-GB" sz="1300" u="sng"/>
              <a:t>grade</a:t>
            </a:r>
            <a:r>
              <a:rPr b="0" lang="en-GB" sz="1300"/>
              <a:t>, </a:t>
            </a:r>
            <a:r>
              <a:rPr b="0" lang="en-GB" sz="1300" u="sng"/>
              <a:t>startTime</a:t>
            </a:r>
            <a:r>
              <a:rPr b="0" lang="en-GB" sz="1300"/>
              <a:t> and </a:t>
            </a:r>
            <a:r>
              <a:rPr b="0" lang="en-GB" sz="1300" u="sng"/>
              <a:t>endTime</a:t>
            </a:r>
            <a:endParaRPr b="0" sz="1300" u="sng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System creates a new exam definition and returns id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adds questions with </a:t>
            </a:r>
            <a:r>
              <a:rPr b="0" lang="en-GB" sz="1300" u="sng"/>
              <a:t>questionType</a:t>
            </a:r>
            <a:r>
              <a:rPr b="0" lang="en-GB" sz="1300"/>
              <a:t>, </a:t>
            </a:r>
            <a:r>
              <a:rPr b="0" lang="en-GB" sz="1300" u="sng"/>
              <a:t>description</a:t>
            </a:r>
            <a:r>
              <a:rPr b="0" lang="en-GB" sz="1300"/>
              <a:t>, </a:t>
            </a:r>
            <a:r>
              <a:rPr b="0" lang="en-GB" sz="1300" u="sng"/>
              <a:t>order </a:t>
            </a:r>
            <a:r>
              <a:rPr b="0" lang="en-GB" sz="1300"/>
              <a:t>and </a:t>
            </a:r>
            <a:r>
              <a:rPr b="0" lang="en-GB" sz="1300" u="sng"/>
              <a:t>maxPoints</a:t>
            </a:r>
            <a:r>
              <a:rPr b="0" lang="en-GB" sz="1300"/>
              <a:t>.</a:t>
            </a:r>
            <a:endParaRPr b="0" sz="1300"/>
          </a:p>
          <a:p>
            <a:pPr indent="-3028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lang="en-GB" sz="1300"/>
              <a:t>User enters every question by repeating step 3</a:t>
            </a:r>
            <a:endParaRPr b="0" sz="1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Alternative Flow(s)</a:t>
            </a:r>
            <a:endParaRPr b="0" sz="12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lang="en-GB" sz="1300"/>
              <a:t>2.a</a:t>
            </a:r>
            <a:r>
              <a:rPr b="0" lang="en-GB" sz="1300"/>
              <a:t> User selects a multi choice question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i) User enter a choice with choice </a:t>
            </a:r>
            <a:r>
              <a:rPr b="0" lang="en-GB" sz="1300" u="sng"/>
              <a:t>detail</a:t>
            </a:r>
            <a:r>
              <a:rPr b="0" lang="en-GB" sz="1300"/>
              <a:t>, </a:t>
            </a:r>
            <a:r>
              <a:rPr b="0" lang="en-GB" sz="1300" u="sng"/>
              <a:t>order</a:t>
            </a:r>
            <a:r>
              <a:rPr b="0" lang="en-GB" sz="1300"/>
              <a:t>, </a:t>
            </a:r>
            <a:r>
              <a:rPr b="0" lang="en-GB" sz="1300" u="sng"/>
              <a:t>mark</a:t>
            </a:r>
            <a:r>
              <a:rPr b="0" lang="en-GB" sz="1300"/>
              <a:t>.</a:t>
            </a:r>
            <a:endParaRPr b="0" sz="1300"/>
          </a:p>
          <a:p>
            <a:pPr indent="-30289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-GB" sz="1300"/>
              <a:t>User selects an existing mark</a:t>
            </a:r>
            <a:endParaRPr b="0" sz="1300"/>
          </a:p>
          <a:p>
            <a:pPr indent="-302895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-GB" sz="1300"/>
              <a:t>System pops an error message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ii) User enters every choice by repeating step (i)</a:t>
            </a:r>
            <a:endParaRPr b="0" sz="13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2.b </a:t>
            </a:r>
            <a:r>
              <a:rPr b="0" lang="en-GB" sz="1300"/>
              <a:t>User wants to remove a entered question</a:t>
            </a:r>
            <a:endParaRPr b="0" sz="1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/>
              <a:t>System deletes associated question and its choices</a:t>
            </a:r>
            <a:endParaRPr b="0" sz="13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1"/>
          <p:cNvSpPr txBox="1"/>
          <p:nvPr>
            <p:ph type="ctrTitle"/>
          </p:nvPr>
        </p:nvSpPr>
        <p:spPr>
          <a:xfrm>
            <a:off x="2390275" y="338400"/>
            <a:ext cx="6331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Uses Cases: </a:t>
            </a:r>
            <a:r>
              <a:rPr lang="en-GB" sz="2888"/>
              <a:t>(3) </a:t>
            </a:r>
            <a:r>
              <a:rPr lang="en-GB" sz="2888"/>
              <a:t>Create Exam Definition</a:t>
            </a:r>
            <a:endParaRPr sz="2888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4827275"/>
            <a:ext cx="137025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