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  <p:sldId id="267" r:id="rId13"/>
    <p:sldId id="269" r:id="rId14"/>
    <p:sldId id="274" r:id="rId15"/>
    <p:sldId id="268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6CAF5-AC3B-4459-B92C-119D96AD5429}" type="datetimeFigureOut">
              <a:rPr lang="tr-TR" smtClean="0"/>
              <a:t>8.10.2018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1C21D-7D97-4F9C-ABFA-0FB1B290EA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90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6FED6-1EC9-42D5-B901-1BC0E261A679}" type="slidenum">
              <a:rPr lang="en-US"/>
              <a:pPr/>
              <a:t>23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CF9CF-C0FA-46F0-8734-F77ED6EA46D4}" type="slidenum">
              <a:rPr lang="en-US"/>
              <a:pPr/>
              <a:t>24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Simple CLI provides a commandline interface to weka’s routines</a:t>
            </a:r>
          </a:p>
          <a:p>
            <a:pPr>
              <a:buFontTx/>
              <a:buChar char="•"/>
            </a:pPr>
            <a:r>
              <a:rPr lang="en-US"/>
              <a:t>Explorer interface provides a graphical front end to weka’s routines and components</a:t>
            </a:r>
          </a:p>
          <a:p>
            <a:pPr>
              <a:buFontTx/>
              <a:buChar char="•"/>
            </a:pPr>
            <a:r>
              <a:rPr lang="en-US"/>
              <a:t>Experimenter allows you to build classification experiments</a:t>
            </a:r>
          </a:p>
          <a:p>
            <a:pPr>
              <a:buFontTx/>
              <a:buChar char="•"/>
            </a:pPr>
            <a:r>
              <a:rPr lang="en-US"/>
              <a:t>KnowledgeFlow provides an alternative to the Explorer as a graphical front end to Weka's core algorithms. </a:t>
            </a:r>
          </a:p>
        </p:txBody>
      </p:sp>
    </p:spTree>
    <p:extLst>
      <p:ext uri="{BB962C8B-B14F-4D97-AF65-F5344CB8AC3E}">
        <p14:creationId xmlns:p14="http://schemas.microsoft.com/office/powerpoint/2010/main" val="36079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8.10.2018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sula.beykent.edu.tr/" TargetMode="External"/><Relationship Id="rId2" Type="http://schemas.openxmlformats.org/officeDocument/2006/relationships/hyperlink" Target="mailto:cengizorencik@beykent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download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/>
              <a:t>Veri</a:t>
            </a:r>
            <a:r>
              <a:rPr lang="en-US" sz="5400" dirty="0" smtClean="0"/>
              <a:t> </a:t>
            </a:r>
            <a:r>
              <a:rPr lang="en-US" sz="5400" dirty="0" err="1" smtClean="0"/>
              <a:t>Madenciliği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01504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Giriş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veri</a:t>
            </a:r>
            <a:r>
              <a:rPr lang="en-US" sz="3600" dirty="0" smtClean="0"/>
              <a:t> </a:t>
            </a:r>
            <a:r>
              <a:rPr lang="en-US" sz="3600" dirty="0" err="1" smtClean="0"/>
              <a:t>madenciliği</a:t>
            </a:r>
            <a:r>
              <a:rPr lang="en-US" sz="3600" dirty="0" smtClean="0"/>
              <a:t> </a:t>
            </a:r>
            <a:r>
              <a:rPr lang="en-US" sz="3600" dirty="0" err="1" smtClean="0"/>
              <a:t>daha</a:t>
            </a:r>
            <a:r>
              <a:rPr lang="en-US" sz="3600" dirty="0" smtClean="0"/>
              <a:t> </a:t>
            </a:r>
            <a:r>
              <a:rPr lang="en-US" sz="3600" u="sng" dirty="0" err="1" smtClean="0">
                <a:solidFill>
                  <a:srgbClr val="FF0000"/>
                </a:solidFill>
              </a:rPr>
              <a:t>önceden</a:t>
            </a:r>
            <a:r>
              <a:rPr lang="en-US" sz="3600" u="sng" dirty="0" smtClean="0">
                <a:solidFill>
                  <a:srgbClr val="FF0000"/>
                </a:solidFill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</a:rPr>
              <a:t>bilinmeyen</a:t>
            </a:r>
            <a:r>
              <a:rPr lang="en-US" sz="3600" dirty="0" smtClean="0"/>
              <a:t>, </a:t>
            </a:r>
            <a:r>
              <a:rPr lang="en-US" sz="3600" dirty="0" err="1" smtClean="0"/>
              <a:t>geçerli</a:t>
            </a:r>
            <a:r>
              <a:rPr lang="en-US" sz="3600" dirty="0" smtClean="0"/>
              <a:t> </a:t>
            </a:r>
            <a:r>
              <a:rPr lang="en-US" sz="3600" dirty="0" err="1" smtClean="0"/>
              <a:t>ve</a:t>
            </a:r>
            <a:r>
              <a:rPr lang="en-US" sz="3600" dirty="0" smtClean="0"/>
              <a:t> </a:t>
            </a:r>
            <a:r>
              <a:rPr lang="en-US" sz="3600" dirty="0" err="1" smtClean="0"/>
              <a:t>uygulanabilir</a:t>
            </a:r>
            <a:r>
              <a:rPr lang="en-US" sz="3600" dirty="0" smtClean="0"/>
              <a:t> </a:t>
            </a:r>
            <a:r>
              <a:rPr lang="en-US" sz="3600" dirty="0" err="1" smtClean="0"/>
              <a:t>bilgilerin</a:t>
            </a:r>
            <a:r>
              <a:rPr lang="en-US" sz="3600" dirty="0" smtClean="0"/>
              <a:t> </a:t>
            </a:r>
            <a:r>
              <a:rPr lang="en-US" sz="3600" dirty="0" err="1" smtClean="0"/>
              <a:t>geniş</a:t>
            </a:r>
            <a:r>
              <a:rPr lang="en-US" sz="3600" dirty="0" smtClean="0"/>
              <a:t> </a:t>
            </a:r>
            <a:r>
              <a:rPr lang="en-US" sz="3600" dirty="0" err="1" smtClean="0"/>
              <a:t>veritabanlarından</a:t>
            </a:r>
            <a:r>
              <a:rPr lang="en-US" sz="3600" dirty="0" smtClean="0"/>
              <a:t> </a:t>
            </a:r>
            <a:r>
              <a:rPr lang="en-US" sz="3600" dirty="0" err="1" smtClean="0"/>
              <a:t>elde</a:t>
            </a:r>
            <a:r>
              <a:rPr lang="en-US" sz="3600" dirty="0" smtClean="0"/>
              <a:t> </a:t>
            </a:r>
            <a:r>
              <a:rPr lang="en-US" sz="3600" dirty="0" err="1" smtClean="0"/>
              <a:t>edilmesi</a:t>
            </a:r>
            <a:r>
              <a:rPr lang="en-US" sz="3600" dirty="0" smtClean="0"/>
              <a:t> </a:t>
            </a:r>
            <a:r>
              <a:rPr lang="en-US" sz="3600" dirty="0" err="1" smtClean="0"/>
              <a:t>ve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bilgilerin</a:t>
            </a:r>
            <a:r>
              <a:rPr lang="en-US" sz="3600" dirty="0" smtClean="0"/>
              <a:t> </a:t>
            </a:r>
            <a:r>
              <a:rPr lang="en-US" sz="3600" dirty="0" err="1" smtClean="0"/>
              <a:t>işletme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kararları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verilirken</a:t>
            </a:r>
            <a:r>
              <a:rPr lang="en-US" sz="3600" dirty="0" smtClean="0"/>
              <a:t> </a:t>
            </a:r>
            <a:r>
              <a:rPr lang="en-US" sz="3600" dirty="0" err="1" smtClean="0"/>
              <a:t>kullanılmasıdır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Tanım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Önceden</a:t>
            </a:r>
            <a:r>
              <a:rPr lang="en-US" dirty="0" smtClean="0"/>
              <a:t> </a:t>
            </a:r>
            <a:r>
              <a:rPr lang="en-US" dirty="0" err="1" smtClean="0"/>
              <a:t>bilinmeyen</a:t>
            </a:r>
            <a:endParaRPr lang="en-US" dirty="0" smtClean="0"/>
          </a:p>
          <a:p>
            <a:pPr lvl="1"/>
            <a:r>
              <a:rPr lang="en-US" dirty="0" err="1" smtClean="0"/>
              <a:t>Öngörülebilir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gereksiz</a:t>
            </a:r>
            <a:r>
              <a:rPr lang="en-US" dirty="0" smtClean="0"/>
              <a:t> </a:t>
            </a:r>
            <a:r>
              <a:rPr lang="en-US" dirty="0" err="1" smtClean="0"/>
              <a:t>maaliyet</a:t>
            </a:r>
            <a:endParaRPr lang="en-US" dirty="0" smtClean="0"/>
          </a:p>
          <a:p>
            <a:pPr lvl="1"/>
            <a:r>
              <a:rPr lang="en-US" dirty="0" err="1" smtClean="0"/>
              <a:t>Bilinen</a:t>
            </a:r>
            <a:r>
              <a:rPr lang="en-US" dirty="0" smtClean="0"/>
              <a:t> </a:t>
            </a:r>
            <a:r>
              <a:rPr lang="en-US" dirty="0" err="1" smtClean="0"/>
              <a:t>sonucun</a:t>
            </a:r>
            <a:r>
              <a:rPr lang="en-US" dirty="0" smtClean="0"/>
              <a:t> </a:t>
            </a:r>
            <a:r>
              <a:rPr lang="en-US" dirty="0" err="1" smtClean="0"/>
              <a:t>ispatı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kullanılmaz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bezi</a:t>
            </a:r>
            <a:r>
              <a:rPr lang="en-US" dirty="0" smtClean="0"/>
              <a:t> – </a:t>
            </a:r>
            <a:r>
              <a:rPr lang="en-US" dirty="0" err="1" smtClean="0"/>
              <a:t>bira</a:t>
            </a:r>
            <a:r>
              <a:rPr lang="en-US" dirty="0" smtClean="0"/>
              <a:t> </a:t>
            </a:r>
            <a:r>
              <a:rPr lang="en-US" dirty="0" err="1" smtClean="0"/>
              <a:t>ilişkisi</a:t>
            </a:r>
            <a:endParaRPr lang="en-US" dirty="0" smtClean="0"/>
          </a:p>
          <a:p>
            <a:r>
              <a:rPr lang="en-US" dirty="0" err="1" smtClean="0"/>
              <a:t>Geniş</a:t>
            </a:r>
            <a:r>
              <a:rPr lang="en-US" dirty="0" smtClean="0"/>
              <a:t> </a:t>
            </a:r>
            <a:r>
              <a:rPr lang="en-US" dirty="0" err="1" smtClean="0"/>
              <a:t>veritabanı</a:t>
            </a:r>
            <a:endParaRPr lang="en-US" dirty="0" smtClean="0"/>
          </a:p>
          <a:p>
            <a:pPr lvl="1"/>
            <a:r>
              <a:rPr lang="en-US" dirty="0" err="1" smtClean="0"/>
              <a:t>Geçerlilik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baska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veri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kümelerinde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nasıl</a:t>
            </a:r>
            <a:endParaRPr lang="en-US" dirty="0" smtClean="0"/>
          </a:p>
          <a:p>
            <a:r>
              <a:rPr lang="en-US" dirty="0" err="1" smtClean="0"/>
              <a:t>Uygulanabilirlik</a:t>
            </a:r>
            <a:endParaRPr lang="en-US" dirty="0" smtClean="0"/>
          </a:p>
          <a:p>
            <a:pPr lvl="1"/>
            <a:r>
              <a:rPr lang="en-US" dirty="0" err="1" smtClean="0"/>
              <a:t>Karar</a:t>
            </a:r>
            <a:r>
              <a:rPr lang="en-US" dirty="0" smtClean="0"/>
              <a:t> alma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Tanım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tabanları</a:t>
            </a:r>
            <a:r>
              <a:rPr lang="en-US" dirty="0" smtClean="0"/>
              <a:t> –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Veritabanı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Sorgulama</a:t>
            </a:r>
            <a:endParaRPr lang="en-US" dirty="0" smtClean="0"/>
          </a:p>
          <a:p>
            <a:pPr lvl="1"/>
            <a:r>
              <a:rPr lang="en-US" dirty="0" err="1" smtClean="0"/>
              <a:t>Uygun</a:t>
            </a:r>
            <a:endParaRPr lang="en-US" dirty="0" smtClean="0"/>
          </a:p>
          <a:p>
            <a:pPr lvl="2"/>
            <a:r>
              <a:rPr lang="en-US" dirty="0" smtClean="0"/>
              <a:t>SQL – </a:t>
            </a:r>
            <a:r>
              <a:rPr lang="en-US" dirty="0" err="1" smtClean="0"/>
              <a:t>ilişkisel</a:t>
            </a:r>
            <a:r>
              <a:rPr lang="en-US" dirty="0" smtClean="0"/>
              <a:t> VT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Veri</a:t>
            </a:r>
            <a:endParaRPr lang="en-US" dirty="0" smtClean="0"/>
          </a:p>
          <a:p>
            <a:pPr lvl="1"/>
            <a:r>
              <a:rPr lang="en-US" dirty="0" err="1" smtClean="0"/>
              <a:t>Dinamik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Çıktı</a:t>
            </a:r>
            <a:endParaRPr lang="en-US" dirty="0" smtClean="0"/>
          </a:p>
          <a:p>
            <a:pPr lvl="1"/>
            <a:r>
              <a:rPr lang="en-US" dirty="0" err="1" smtClean="0"/>
              <a:t>Belirli</a:t>
            </a:r>
            <a:endParaRPr lang="en-US" dirty="0" smtClean="0"/>
          </a:p>
          <a:p>
            <a:pPr lvl="1"/>
            <a:r>
              <a:rPr lang="en-US" dirty="0" err="1" smtClean="0"/>
              <a:t>Verinin</a:t>
            </a:r>
            <a:r>
              <a:rPr lang="en-US" dirty="0" smtClean="0"/>
              <a:t> alt </a:t>
            </a:r>
            <a:r>
              <a:rPr lang="en-US" dirty="0" err="1" smtClean="0"/>
              <a:t>kümesi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Sorgulama</a:t>
            </a:r>
            <a:endParaRPr lang="en-US" dirty="0" smtClean="0"/>
          </a:p>
          <a:p>
            <a:pPr lvl="1"/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endParaRPr lang="en-US" dirty="0" smtClean="0"/>
          </a:p>
          <a:p>
            <a:pPr lvl="1"/>
            <a:r>
              <a:rPr lang="en-US" dirty="0" smtClean="0"/>
              <a:t>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dil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Veri</a:t>
            </a:r>
            <a:endParaRPr lang="en-US" dirty="0" smtClean="0"/>
          </a:p>
          <a:p>
            <a:pPr lvl="1"/>
            <a:r>
              <a:rPr lang="en-US" dirty="0" err="1" smtClean="0"/>
              <a:t>Statik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Çıktı</a:t>
            </a:r>
            <a:endParaRPr lang="en-US" dirty="0" smtClean="0"/>
          </a:p>
          <a:p>
            <a:pPr lvl="1"/>
            <a:r>
              <a:rPr lang="en-US" dirty="0" smtClean="0"/>
              <a:t>Belli </a:t>
            </a:r>
            <a:r>
              <a:rPr lang="en-US" dirty="0" err="1" smtClean="0"/>
              <a:t>değil</a:t>
            </a:r>
            <a:endParaRPr lang="en-US" dirty="0" smtClean="0"/>
          </a:p>
          <a:p>
            <a:pPr lvl="1"/>
            <a:r>
              <a:rPr lang="en-US" dirty="0" err="1" smtClean="0"/>
              <a:t>Verinin</a:t>
            </a:r>
            <a:r>
              <a:rPr lang="en-US" dirty="0" smtClean="0"/>
              <a:t> alt </a:t>
            </a:r>
            <a:r>
              <a:rPr lang="en-US" dirty="0" err="1" smtClean="0"/>
              <a:t>kümesi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Veritabanı</a:t>
            </a:r>
            <a:r>
              <a:rPr lang="en-US" dirty="0" smtClean="0"/>
              <a:t> </a:t>
            </a:r>
            <a:r>
              <a:rPr lang="en-US" dirty="0" err="1" smtClean="0"/>
              <a:t>sorguları</a:t>
            </a:r>
            <a:endParaRPr lang="en-US" dirty="0" smtClean="0"/>
          </a:p>
          <a:p>
            <a:pPr lvl="1"/>
            <a:r>
              <a:rPr lang="en-US" dirty="0" err="1" smtClean="0"/>
              <a:t>Kalamış</a:t>
            </a:r>
            <a:r>
              <a:rPr lang="en-US" dirty="0" smtClean="0"/>
              <a:t> </a:t>
            </a:r>
            <a:r>
              <a:rPr lang="en-US" dirty="0" err="1" smtClean="0"/>
              <a:t>marinada</a:t>
            </a:r>
            <a:r>
              <a:rPr lang="en-US" dirty="0" smtClean="0"/>
              <a:t> </a:t>
            </a:r>
            <a:r>
              <a:rPr lang="en-US" dirty="0" err="1" smtClean="0"/>
              <a:t>teknesi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, </a:t>
            </a:r>
            <a:r>
              <a:rPr lang="en-US" dirty="0" err="1" smtClean="0"/>
              <a:t>ahmet</a:t>
            </a:r>
            <a:r>
              <a:rPr lang="en-US" dirty="0" smtClean="0"/>
              <a:t>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kişilerin</a:t>
            </a:r>
            <a:r>
              <a:rPr lang="en-US" dirty="0" smtClean="0"/>
              <a:t> </a:t>
            </a:r>
            <a:r>
              <a:rPr lang="en-US" dirty="0" err="1" smtClean="0"/>
              <a:t>listesi</a:t>
            </a:r>
            <a:endParaRPr lang="en-US" dirty="0" smtClean="0"/>
          </a:p>
          <a:p>
            <a:pPr lvl="1"/>
            <a:r>
              <a:rPr lang="en-US" dirty="0" err="1" smtClean="0"/>
              <a:t>Aylık</a:t>
            </a:r>
            <a:r>
              <a:rPr lang="en-US" dirty="0" smtClean="0"/>
              <a:t> kart </a:t>
            </a:r>
            <a:r>
              <a:rPr lang="en-US" dirty="0" err="1" smtClean="0"/>
              <a:t>harcaması</a:t>
            </a:r>
            <a:r>
              <a:rPr lang="en-US" dirty="0" smtClean="0"/>
              <a:t> 5000+ </a:t>
            </a:r>
            <a:r>
              <a:rPr lang="en-US" dirty="0" err="1" smtClean="0"/>
              <a:t>olan</a:t>
            </a:r>
            <a:r>
              <a:rPr lang="en-US" dirty="0" smtClean="0"/>
              <a:t> 30 </a:t>
            </a:r>
            <a:r>
              <a:rPr lang="en-US" dirty="0" err="1" smtClean="0"/>
              <a:t>yaş</a:t>
            </a:r>
            <a:r>
              <a:rPr lang="en-US" dirty="0" smtClean="0"/>
              <a:t> </a:t>
            </a:r>
            <a:r>
              <a:rPr lang="en-US" dirty="0" err="1" smtClean="0"/>
              <a:t>altı</a:t>
            </a:r>
            <a:r>
              <a:rPr lang="en-US" dirty="0" smtClean="0"/>
              <a:t> kart </a:t>
            </a:r>
            <a:r>
              <a:rPr lang="en-US" dirty="0" err="1" smtClean="0"/>
              <a:t>sahipleri</a:t>
            </a:r>
            <a:endParaRPr lang="en-US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sorguları</a:t>
            </a:r>
            <a:endParaRPr lang="en-US" dirty="0" smtClean="0"/>
          </a:p>
          <a:p>
            <a:pPr lvl="1"/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 smtClean="0"/>
              <a:t>riskli</a:t>
            </a:r>
            <a:r>
              <a:rPr lang="en-US" dirty="0" smtClean="0"/>
              <a:t> </a:t>
            </a:r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başvurularını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r>
              <a:rPr lang="en-US" dirty="0" smtClean="0"/>
              <a:t> (</a:t>
            </a:r>
            <a:r>
              <a:rPr lang="en-US" dirty="0" err="1" smtClean="0"/>
              <a:t>sınıflandırma</a:t>
            </a:r>
            <a:r>
              <a:rPr lang="en-US" dirty="0" smtClean="0"/>
              <a:t>- </a:t>
            </a:r>
            <a:r>
              <a:rPr lang="en-US" dirty="0" err="1" smtClean="0"/>
              <a:t>clasifiction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Benzer</a:t>
            </a:r>
            <a:r>
              <a:rPr lang="en-US" dirty="0" smtClean="0"/>
              <a:t> </a:t>
            </a:r>
            <a:r>
              <a:rPr lang="en-US" dirty="0" err="1" smtClean="0"/>
              <a:t>harcama</a:t>
            </a:r>
            <a:r>
              <a:rPr lang="en-US" dirty="0" smtClean="0"/>
              <a:t> </a:t>
            </a:r>
            <a:r>
              <a:rPr lang="en-US" dirty="0" err="1" smtClean="0"/>
              <a:t>alışkanlıkları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kart </a:t>
            </a:r>
            <a:r>
              <a:rPr lang="en-US" dirty="0" err="1" smtClean="0"/>
              <a:t>sahiplerini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r>
              <a:rPr lang="en-US" dirty="0" smtClean="0"/>
              <a:t> (</a:t>
            </a:r>
            <a:r>
              <a:rPr lang="tr-TR" dirty="0" smtClean="0"/>
              <a:t>demet</a:t>
            </a:r>
            <a:r>
              <a:rPr lang="en-US" dirty="0" err="1" smtClean="0"/>
              <a:t>leme</a:t>
            </a:r>
            <a:r>
              <a:rPr lang="en-US" dirty="0" smtClean="0"/>
              <a:t> - clustering)</a:t>
            </a:r>
          </a:p>
          <a:p>
            <a:pPr lvl="1"/>
            <a:r>
              <a:rPr lang="en-US" dirty="0" smtClean="0"/>
              <a:t>PS4 </a:t>
            </a:r>
            <a:r>
              <a:rPr lang="en-US" dirty="0" err="1" smtClean="0"/>
              <a:t>oyunu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sık</a:t>
            </a:r>
            <a:r>
              <a:rPr lang="en-US" dirty="0" smtClean="0"/>
              <a:t> </a:t>
            </a:r>
            <a:r>
              <a:rPr lang="en-US" dirty="0" err="1" smtClean="0"/>
              <a:t>alınan</a:t>
            </a:r>
            <a:r>
              <a:rPr lang="en-US" dirty="0" smtClean="0"/>
              <a:t> </a:t>
            </a:r>
            <a:r>
              <a:rPr lang="en-US" dirty="0" err="1" smtClean="0"/>
              <a:t>ürünleri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r>
              <a:rPr lang="en-US" dirty="0" smtClean="0"/>
              <a:t> (</a:t>
            </a:r>
            <a:r>
              <a:rPr lang="en-US" dirty="0" err="1" smtClean="0"/>
              <a:t>ilişkilendirme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 – association rules)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Sorgulama</a:t>
            </a:r>
            <a:r>
              <a:rPr lang="en-US" dirty="0" smtClean="0"/>
              <a:t> </a:t>
            </a:r>
            <a:r>
              <a:rPr lang="en-US" dirty="0" err="1" smtClean="0"/>
              <a:t>Örnekleri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tr-TR" dirty="0" smtClean="0"/>
              <a:t>Verinin içeriğini anla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Veri tabanı yarat</a:t>
            </a:r>
          </a:p>
          <a:p>
            <a:pPr marL="880110" lvl="1" indent="-514350"/>
            <a:r>
              <a:rPr lang="tr-TR" dirty="0" smtClean="0"/>
              <a:t>İlginç nitelikleri seç</a:t>
            </a:r>
          </a:p>
          <a:p>
            <a:pPr marL="880110" lvl="1" indent="-514350"/>
            <a:r>
              <a:rPr lang="tr-TR" dirty="0" smtClean="0"/>
              <a:t>Veri temizleme ve önişleme uygula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Uygun veri madenciliği algoritma ve yöntemlerini seç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Sonuçları yorumla, gerekirse 2’ye geri dön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Madenciliği İşleyişi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Keşfetme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-180528" y="1340768"/>
            <a:ext cx="8640960" cy="5430217"/>
            <a:chOff x="-108520" y="1556792"/>
            <a:chExt cx="8640960" cy="5430217"/>
          </a:xfrm>
        </p:grpSpPr>
        <p:grpSp>
          <p:nvGrpSpPr>
            <p:cNvPr id="27" name="Group 26"/>
            <p:cNvGrpSpPr/>
            <p:nvPr/>
          </p:nvGrpSpPr>
          <p:grpSpPr>
            <a:xfrm>
              <a:off x="-108520" y="1556792"/>
              <a:ext cx="8640960" cy="2590547"/>
              <a:chOff x="-1188640" y="4293096"/>
              <a:chExt cx="8640960" cy="259054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-108520" y="644404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Veritabanları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51720" y="5517232"/>
                <a:ext cx="1174948" cy="131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cengizo\AppData\Local\Microsoft\Windows\INetCache\IE\JYUOG5K0\Database_icon_simple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59832" y="4653136"/>
                <a:ext cx="1648658" cy="1648658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563888" y="6237312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Ambarı</a:t>
                </a:r>
                <a:endParaRPr lang="en-US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-1188640" y="4293096"/>
                <a:ext cx="3234308" cy="2211610"/>
                <a:chOff x="-1188640" y="4725144"/>
                <a:chExt cx="3234308" cy="2211610"/>
              </a:xfrm>
            </p:grpSpPr>
            <p:pic>
              <p:nvPicPr>
                <p:cNvPr id="1027" name="Picture 3" descr="C:\Users\cengizo\AppData\Local\Microsoft\Windows\INetCache\IE\UDIJZD10\large-Database-symbol-0-16315[1]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684584" y="4725144"/>
                  <a:ext cx="2425452" cy="175441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3" descr="C:\Users\cengizo\AppData\Local\Microsoft\Windows\INetCache\IE\UDIJZD10\large-Database-symbol-0-16315[1]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188640" y="4877544"/>
                  <a:ext cx="2425452" cy="175441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" name="Picture 3" descr="C:\Users\cengizo\AppData\Local\Microsoft\Windows\INetCache\IE\UDIJZD10\large-Database-symbol-0-16315[1]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379784" y="5029944"/>
                  <a:ext cx="2425452" cy="175441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" name="Picture 3" descr="C:\Users\cengizo\AppData\Local\Microsoft\Windows\INetCache\IE\UDIJZD10\large-Database-symbol-0-16315[1]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900608" y="5182344"/>
                  <a:ext cx="2425452" cy="175441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29" name="Picture 5" descr="C:\Users\cengizo\AppData\Local\Microsoft\Windows\INetCache\IE\NCJF3902\images[1]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31540" y="4869160"/>
                <a:ext cx="1576764" cy="1116136"/>
              </a:xfrm>
              <a:prstGeom prst="rect">
                <a:avLst/>
              </a:prstGeom>
              <a:noFill/>
            </p:spPr>
          </p:pic>
          <p:cxnSp>
            <p:nvCxnSpPr>
              <p:cNvPr id="22" name="Straight Arrow Connector 21"/>
              <p:cNvCxnSpPr/>
              <p:nvPr/>
            </p:nvCxnSpPr>
            <p:spPr>
              <a:xfrm flipV="1">
                <a:off x="4572000" y="5517232"/>
                <a:ext cx="122413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868144" y="5949280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Veri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Madenciliği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7668344" y="4149080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C:\Users\cengizo\AppData\Local\Microsoft\Windows\INetCache\IE\CL8WTM21\chart-35773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4288" y="5157192"/>
              <a:ext cx="1247800" cy="1080127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6948264" y="6309320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Örüntü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(patterns)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292080" y="5949280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1" name="Picture 7" descr="C:\Users\cengizo\AppData\Local\Microsoft\Windows\INetCache\IE\CL8WTM21\bg[1]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59832" y="4797152"/>
              <a:ext cx="1850891" cy="1704683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635896" y="6525344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Bilgi</a:t>
              </a:r>
              <a:endParaRPr lang="en-US" sz="24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15816" y="263691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Temizleme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80112" y="27089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Seçim</a:t>
            </a:r>
            <a:endParaRPr lang="en-US" dirty="0" smtClean="0"/>
          </a:p>
          <a:p>
            <a:r>
              <a:rPr lang="en-US" dirty="0" err="1" smtClean="0"/>
              <a:t>dönüşüm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537321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Değerlendirme</a:t>
            </a:r>
            <a:endParaRPr lang="en-US" dirty="0"/>
          </a:p>
        </p:txBody>
      </p:sp>
      <p:cxnSp>
        <p:nvCxnSpPr>
          <p:cNvPr id="3" name="Düz Ok Bağlayıcısı 2"/>
          <p:cNvCxnSpPr/>
          <p:nvPr/>
        </p:nvCxnSpPr>
        <p:spPr>
          <a:xfrm flipH="1" flipV="1">
            <a:off x="5436096" y="3491716"/>
            <a:ext cx="1656184" cy="180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/>
          <p:cNvSpPr txBox="1"/>
          <p:nvPr/>
        </p:nvSpPr>
        <p:spPr>
          <a:xfrm>
            <a:off x="5796136" y="422108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Tekrar et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58924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toplama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birleştirme</a:t>
            </a:r>
            <a:endParaRPr lang="en-US" dirty="0" smtClean="0"/>
          </a:p>
          <a:p>
            <a:r>
              <a:rPr lang="en-US" dirty="0" err="1" smtClean="0"/>
              <a:t>Amaca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</a:t>
            </a:r>
            <a:r>
              <a:rPr lang="en-US" dirty="0" err="1" smtClean="0"/>
              <a:t>oluşturma</a:t>
            </a:r>
            <a:r>
              <a:rPr lang="en-US" dirty="0" smtClean="0"/>
              <a:t>: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seçme</a:t>
            </a:r>
            <a:endParaRPr lang="en-US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ayıklama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önişleme</a:t>
            </a:r>
            <a:endParaRPr lang="en-US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azaltma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dönüşümü</a:t>
            </a:r>
            <a:endParaRPr lang="en-US" dirty="0" smtClean="0"/>
          </a:p>
          <a:p>
            <a:pPr lvl="1"/>
            <a:r>
              <a:rPr lang="en-US" dirty="0" err="1" smtClean="0"/>
              <a:t>incelemede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boyutları</a:t>
            </a:r>
            <a:r>
              <a:rPr lang="en-US" dirty="0" smtClean="0"/>
              <a:t> (</a:t>
            </a:r>
            <a:r>
              <a:rPr lang="en-US" dirty="0" err="1" smtClean="0"/>
              <a:t>özellikleri</a:t>
            </a:r>
            <a:r>
              <a:rPr lang="en-US" dirty="0" smtClean="0"/>
              <a:t>) </a:t>
            </a:r>
            <a:r>
              <a:rPr lang="en-US" dirty="0" err="1" smtClean="0"/>
              <a:t>seçme</a:t>
            </a:r>
            <a:r>
              <a:rPr lang="en-US" dirty="0" smtClean="0"/>
              <a:t>, </a:t>
            </a:r>
            <a:r>
              <a:rPr lang="en-US" dirty="0" err="1" smtClean="0"/>
              <a:t>boyutlar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ilişkiyi</a:t>
            </a:r>
            <a:r>
              <a:rPr lang="en-US" dirty="0" smtClean="0"/>
              <a:t> </a:t>
            </a:r>
            <a:r>
              <a:rPr lang="en-US" dirty="0" err="1" smtClean="0"/>
              <a:t>belirleme</a:t>
            </a:r>
            <a:r>
              <a:rPr lang="en-US" dirty="0" smtClean="0"/>
              <a:t>, </a:t>
            </a:r>
            <a:r>
              <a:rPr lang="en-US" dirty="0" err="1" smtClean="0"/>
              <a:t>boyut</a:t>
            </a:r>
            <a:r>
              <a:rPr lang="en-US" dirty="0" smtClean="0"/>
              <a:t> </a:t>
            </a:r>
            <a:r>
              <a:rPr lang="en-US" dirty="0" err="1" smtClean="0"/>
              <a:t>azaltma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tekniği</a:t>
            </a:r>
            <a:r>
              <a:rPr lang="en-US" dirty="0" smtClean="0"/>
              <a:t> </a:t>
            </a:r>
            <a:r>
              <a:rPr lang="en-US" dirty="0" err="1" smtClean="0"/>
              <a:t>seçme</a:t>
            </a:r>
            <a:endParaRPr lang="en-US" dirty="0" smtClean="0"/>
          </a:p>
          <a:p>
            <a:pPr lvl="1"/>
            <a:r>
              <a:rPr lang="en-US" dirty="0" err="1" smtClean="0"/>
              <a:t>Sınıflandırma</a:t>
            </a:r>
            <a:r>
              <a:rPr lang="en-US" dirty="0" smtClean="0"/>
              <a:t>, </a:t>
            </a:r>
            <a:r>
              <a:rPr lang="en-US" dirty="0" err="1" smtClean="0"/>
              <a:t>eğri</a:t>
            </a:r>
            <a:r>
              <a:rPr lang="en-US" dirty="0" smtClean="0"/>
              <a:t> </a:t>
            </a:r>
            <a:r>
              <a:rPr lang="en-US" dirty="0" err="1" smtClean="0"/>
              <a:t>uydurma</a:t>
            </a:r>
            <a:r>
              <a:rPr lang="en-US" dirty="0" smtClean="0"/>
              <a:t>, </a:t>
            </a:r>
            <a:r>
              <a:rPr lang="en-US" dirty="0" err="1" smtClean="0"/>
              <a:t>bağıntı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r>
              <a:rPr lang="en-US" dirty="0" smtClean="0"/>
              <a:t>, </a:t>
            </a:r>
            <a:r>
              <a:rPr lang="en-US" dirty="0" err="1" smtClean="0"/>
              <a:t>demetleme</a:t>
            </a:r>
            <a:endParaRPr lang="en-US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algoritmasını</a:t>
            </a:r>
            <a:r>
              <a:rPr lang="en-US" dirty="0" smtClean="0"/>
              <a:t> </a:t>
            </a:r>
            <a:r>
              <a:rPr lang="en-US" dirty="0" err="1" smtClean="0"/>
              <a:t>seçme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değerlendirme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sunumu</a:t>
            </a:r>
            <a:endParaRPr lang="en-US" dirty="0" smtClean="0"/>
          </a:p>
          <a:p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bilginin</a:t>
            </a:r>
            <a:r>
              <a:rPr lang="en-US" dirty="0" smtClean="0"/>
              <a:t> </a:t>
            </a:r>
            <a:r>
              <a:rPr lang="en-US" dirty="0" err="1" smtClean="0"/>
              <a:t>yorumlanması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Keşfi</a:t>
            </a:r>
            <a:r>
              <a:rPr lang="en-US" dirty="0" smtClean="0"/>
              <a:t> </a:t>
            </a:r>
            <a:r>
              <a:rPr lang="en-US" dirty="0" err="1" smtClean="0"/>
              <a:t>Aşamaları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endParaRPr lang="en-US" dirty="0" smtClean="0"/>
          </a:p>
          <a:p>
            <a:pPr lvl="1"/>
            <a:r>
              <a:rPr lang="en-US" sz="2400" dirty="0" err="1" smtClean="0"/>
              <a:t>Hedef</a:t>
            </a:r>
            <a:r>
              <a:rPr lang="en-US" sz="2400" dirty="0" smtClean="0"/>
              <a:t> </a:t>
            </a:r>
            <a:r>
              <a:rPr lang="en-US" sz="2400" dirty="0" err="1" smtClean="0"/>
              <a:t>kitle</a:t>
            </a:r>
            <a:r>
              <a:rPr lang="en-US" sz="2400" dirty="0" smtClean="0"/>
              <a:t>, </a:t>
            </a:r>
            <a:r>
              <a:rPr lang="en-US" sz="2400" dirty="0" err="1" smtClean="0"/>
              <a:t>müşteri</a:t>
            </a:r>
            <a:r>
              <a:rPr lang="en-US" sz="2400" dirty="0" smtClean="0"/>
              <a:t> </a:t>
            </a:r>
            <a:r>
              <a:rPr lang="en-US" sz="2400" dirty="0" err="1" smtClean="0"/>
              <a:t>ilişkileri</a:t>
            </a:r>
            <a:r>
              <a:rPr lang="en-US" sz="2400" dirty="0" smtClean="0"/>
              <a:t> </a:t>
            </a:r>
            <a:r>
              <a:rPr lang="en-US" sz="2400" dirty="0" err="1" smtClean="0"/>
              <a:t>yönetimi</a:t>
            </a:r>
            <a:r>
              <a:rPr lang="en-US" sz="2400" dirty="0" smtClean="0"/>
              <a:t>, </a:t>
            </a:r>
            <a:r>
              <a:rPr lang="en-US" sz="2400" dirty="0" err="1" smtClean="0"/>
              <a:t>çaprazlama</a:t>
            </a:r>
            <a:r>
              <a:rPr lang="en-US" sz="2400" dirty="0" smtClean="0"/>
              <a:t> </a:t>
            </a:r>
            <a:r>
              <a:rPr lang="en-US" sz="2400" dirty="0" err="1" smtClean="0"/>
              <a:t>satışlar</a:t>
            </a:r>
            <a:endParaRPr lang="en-US" sz="2400" dirty="0" smtClean="0"/>
          </a:p>
          <a:p>
            <a:r>
              <a:rPr lang="en-US" dirty="0" smtClean="0"/>
              <a:t>Risk </a:t>
            </a:r>
            <a:r>
              <a:rPr lang="en-US" dirty="0" err="1" smtClean="0"/>
              <a:t>analizi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endParaRPr lang="en-US" dirty="0" smtClean="0"/>
          </a:p>
          <a:p>
            <a:pPr lvl="1"/>
            <a:r>
              <a:rPr lang="en-US" dirty="0" err="1" smtClean="0"/>
              <a:t>Kaynak</a:t>
            </a:r>
            <a:r>
              <a:rPr lang="en-US" dirty="0" smtClean="0"/>
              <a:t> </a:t>
            </a:r>
            <a:r>
              <a:rPr lang="en-US" dirty="0" err="1" smtClean="0"/>
              <a:t>planlama</a:t>
            </a:r>
            <a:r>
              <a:rPr lang="en-US" dirty="0" smtClean="0"/>
              <a:t>, </a:t>
            </a:r>
            <a:r>
              <a:rPr lang="en-US" dirty="0" err="1" smtClean="0"/>
              <a:t>rakip</a:t>
            </a:r>
            <a:r>
              <a:rPr lang="en-US" dirty="0" smtClean="0"/>
              <a:t> firma </a:t>
            </a:r>
            <a:r>
              <a:rPr lang="en-US" dirty="0" err="1" smtClean="0"/>
              <a:t>takibi</a:t>
            </a:r>
            <a:endParaRPr lang="en-US" dirty="0" smtClean="0"/>
          </a:p>
          <a:p>
            <a:r>
              <a:rPr lang="en-US" dirty="0" err="1" smtClean="0"/>
              <a:t>Sahtekarlık</a:t>
            </a:r>
            <a:r>
              <a:rPr lang="en-US" dirty="0" smtClean="0"/>
              <a:t> </a:t>
            </a:r>
            <a:r>
              <a:rPr lang="en-US" dirty="0" err="1" smtClean="0"/>
              <a:t>tespiti</a:t>
            </a:r>
            <a:r>
              <a:rPr lang="en-US" dirty="0" smtClean="0"/>
              <a:t> (Fraud detection)</a:t>
            </a:r>
          </a:p>
          <a:p>
            <a:pPr lvl="1"/>
            <a:r>
              <a:rPr lang="en-US" dirty="0" err="1" smtClean="0"/>
              <a:t>Sigorta</a:t>
            </a:r>
            <a:r>
              <a:rPr lang="en-US" dirty="0" smtClean="0"/>
              <a:t>, </a:t>
            </a:r>
            <a:r>
              <a:rPr lang="en-US" dirty="0" err="1" smtClean="0"/>
              <a:t>bankacılık</a:t>
            </a:r>
            <a:r>
              <a:rPr lang="en-US" dirty="0" smtClean="0"/>
              <a:t>, antivirus </a:t>
            </a:r>
            <a:r>
              <a:rPr lang="en-US" dirty="0" err="1" smtClean="0"/>
              <a:t>yazılımı</a:t>
            </a:r>
            <a:endParaRPr lang="en-US" dirty="0" smtClean="0"/>
          </a:p>
          <a:p>
            <a:pPr lvl="1"/>
            <a:r>
              <a:rPr lang="en-US" dirty="0" err="1" smtClean="0"/>
              <a:t>Geçmiş</a:t>
            </a:r>
            <a:r>
              <a:rPr lang="en-US" dirty="0" smtClean="0"/>
              <a:t> </a:t>
            </a:r>
            <a:r>
              <a:rPr lang="en-US" dirty="0" err="1" smtClean="0"/>
              <a:t>veriden</a:t>
            </a:r>
            <a:r>
              <a:rPr lang="en-US" dirty="0" smtClean="0"/>
              <a:t> model </a:t>
            </a:r>
            <a:r>
              <a:rPr lang="en-US" dirty="0" err="1" smtClean="0"/>
              <a:t>cıkarma</a:t>
            </a:r>
            <a:endParaRPr lang="en-US" dirty="0" smtClean="0"/>
          </a:p>
          <a:p>
            <a:r>
              <a:rPr lang="en-US" dirty="0" err="1" smtClean="0"/>
              <a:t>Belgeler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benzerlik</a:t>
            </a:r>
            <a:endParaRPr lang="en-US" dirty="0" smtClean="0"/>
          </a:p>
          <a:p>
            <a:pPr lvl="1"/>
            <a:r>
              <a:rPr lang="en-US" dirty="0" err="1" smtClean="0"/>
              <a:t>Kopya</a:t>
            </a:r>
            <a:r>
              <a:rPr lang="en-US" dirty="0" smtClean="0"/>
              <a:t> </a:t>
            </a:r>
            <a:r>
              <a:rPr lang="en-US" dirty="0" err="1" smtClean="0"/>
              <a:t>yakalama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Alanları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madenciliğinde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uydurmak</a:t>
            </a:r>
            <a:r>
              <a:rPr lang="en-US" dirty="0" smtClean="0"/>
              <a:t> </a:t>
            </a:r>
            <a:r>
              <a:rPr lang="en-US" dirty="0" err="1" smtClean="0"/>
              <a:t>istiyoruz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Kestirime</a:t>
            </a:r>
            <a:r>
              <a:rPr lang="en-US" b="1" dirty="0" smtClean="0"/>
              <a:t> </a:t>
            </a:r>
            <a:r>
              <a:rPr lang="en-US" b="1" dirty="0" err="1" smtClean="0"/>
              <a:t>dayalı</a:t>
            </a:r>
            <a:r>
              <a:rPr lang="en-US" b="1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madenciliği</a:t>
            </a:r>
            <a:r>
              <a:rPr lang="en-US" b="1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predictive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başvurularını</a:t>
            </a:r>
            <a:r>
              <a:rPr lang="en-US" dirty="0" smtClean="0"/>
              <a:t> risk </a:t>
            </a:r>
            <a:r>
              <a:rPr lang="en-US" dirty="0" err="1" smtClean="0"/>
              <a:t>gruplarına</a:t>
            </a:r>
            <a:r>
              <a:rPr lang="en-US" dirty="0" smtClean="0"/>
              <a:t> </a:t>
            </a:r>
            <a:r>
              <a:rPr lang="en-US" dirty="0" err="1" smtClean="0"/>
              <a:t>ayırma</a:t>
            </a:r>
            <a:endParaRPr lang="en-US" dirty="0" smtClean="0"/>
          </a:p>
          <a:p>
            <a:pPr lvl="1"/>
            <a:r>
              <a:rPr lang="en-US" dirty="0" err="1" smtClean="0"/>
              <a:t>Şirketle</a:t>
            </a:r>
            <a:r>
              <a:rPr lang="en-US" dirty="0" smtClean="0"/>
              <a:t> </a:t>
            </a:r>
            <a:r>
              <a:rPr lang="en-US" dirty="0" err="1" smtClean="0"/>
              <a:t>çalışmayı</a:t>
            </a:r>
            <a:r>
              <a:rPr lang="en-US" dirty="0" smtClean="0"/>
              <a:t> </a:t>
            </a:r>
            <a:r>
              <a:rPr lang="en-US" dirty="0" err="1" smtClean="0"/>
              <a:t>bırakacak</a:t>
            </a:r>
            <a:r>
              <a:rPr lang="en-US" dirty="0" smtClean="0"/>
              <a:t> </a:t>
            </a:r>
            <a:r>
              <a:rPr lang="en-US" dirty="0" err="1" smtClean="0"/>
              <a:t>müşterileri</a:t>
            </a:r>
            <a:r>
              <a:rPr lang="en-US" dirty="0" smtClean="0"/>
              <a:t> </a:t>
            </a:r>
            <a:r>
              <a:rPr lang="en-US" dirty="0" err="1" smtClean="0"/>
              <a:t>öngörme</a:t>
            </a:r>
            <a:endParaRPr lang="en-US" dirty="0" smtClean="0"/>
          </a:p>
          <a:p>
            <a:pPr lvl="1"/>
            <a:r>
              <a:rPr lang="en-US" dirty="0" err="1" smtClean="0"/>
              <a:t>Borsa</a:t>
            </a:r>
            <a:r>
              <a:rPr lang="en-US" dirty="0" smtClean="0"/>
              <a:t> </a:t>
            </a:r>
            <a:r>
              <a:rPr lang="en-US" dirty="0" err="1" smtClean="0"/>
              <a:t>tahmini</a:t>
            </a:r>
            <a:endParaRPr lang="en-US" dirty="0" smtClean="0"/>
          </a:p>
          <a:p>
            <a:r>
              <a:rPr lang="en-US" b="1" dirty="0" err="1" smtClean="0"/>
              <a:t>Tanımlayıcı</a:t>
            </a:r>
            <a:r>
              <a:rPr lang="en-US" b="1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madenciliği</a:t>
            </a:r>
            <a:r>
              <a:rPr lang="en-US" b="1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descriptive</a:t>
            </a:r>
            <a:r>
              <a:rPr lang="en-US" b="1" dirty="0" smtClean="0"/>
              <a:t>)</a:t>
            </a:r>
          </a:p>
          <a:p>
            <a:pPr lvl="1"/>
            <a:r>
              <a:rPr lang="en-US" sz="2400" dirty="0" err="1" smtClean="0"/>
              <a:t>Veriler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arasındaki</a:t>
            </a:r>
            <a:r>
              <a:rPr lang="en-US" sz="2400" dirty="0" smtClean="0"/>
              <a:t> </a:t>
            </a:r>
            <a:r>
              <a:rPr lang="en-US" sz="2400" dirty="0" err="1" smtClean="0"/>
              <a:t>gizli</a:t>
            </a:r>
            <a:r>
              <a:rPr lang="en-US" sz="2400" dirty="0" smtClean="0"/>
              <a:t> </a:t>
            </a:r>
            <a:r>
              <a:rPr lang="en-US" sz="2400" dirty="0" err="1" smtClean="0"/>
              <a:t>kalmış</a:t>
            </a:r>
            <a:r>
              <a:rPr lang="en-US" sz="2400" dirty="0" smtClean="0"/>
              <a:t> </a:t>
            </a:r>
            <a:r>
              <a:rPr lang="en-US" sz="2400" dirty="0" err="1" smtClean="0"/>
              <a:t>ilişkiyi</a:t>
            </a:r>
            <a:r>
              <a:rPr lang="en-US" sz="2400" dirty="0" smtClean="0"/>
              <a:t> </a:t>
            </a:r>
            <a:r>
              <a:rPr lang="en-US" sz="2400" dirty="0" err="1" smtClean="0"/>
              <a:t>ortaya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çıkarırlar</a:t>
            </a:r>
            <a:endParaRPr lang="en-US" sz="2400" dirty="0" smtClean="0"/>
          </a:p>
          <a:p>
            <a:pPr lvl="1"/>
            <a:r>
              <a:rPr lang="en-US" sz="2400" dirty="0" smtClean="0"/>
              <a:t>En </a:t>
            </a:r>
            <a:r>
              <a:rPr lang="en-US" sz="2400" dirty="0" err="1" smtClean="0"/>
              <a:t>iyi</a:t>
            </a:r>
            <a:r>
              <a:rPr lang="en-US" sz="2400" dirty="0" smtClean="0"/>
              <a:t> </a:t>
            </a:r>
            <a:r>
              <a:rPr lang="en-US" sz="2400" dirty="0" err="1" smtClean="0"/>
              <a:t>müşterilerim</a:t>
            </a:r>
            <a:r>
              <a:rPr lang="en-US" sz="2400" dirty="0" smtClean="0"/>
              <a:t> </a:t>
            </a:r>
            <a:r>
              <a:rPr lang="en-US" sz="2400" dirty="0" err="1" smtClean="0"/>
              <a:t>kimler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err="1" smtClean="0"/>
              <a:t>Hangi</a:t>
            </a:r>
            <a:r>
              <a:rPr lang="en-US" sz="2400" dirty="0" smtClean="0"/>
              <a:t> </a:t>
            </a:r>
            <a:r>
              <a:rPr lang="en-US" sz="2400" dirty="0" err="1" smtClean="0"/>
              <a:t>ürünler</a:t>
            </a:r>
            <a:r>
              <a:rPr lang="en-US" sz="2400" dirty="0" smtClean="0"/>
              <a:t> </a:t>
            </a:r>
            <a:r>
              <a:rPr lang="en-US" sz="2400" dirty="0" err="1" smtClean="0"/>
              <a:t>birlikte</a:t>
            </a:r>
            <a:r>
              <a:rPr lang="en-US" sz="2400" dirty="0" smtClean="0"/>
              <a:t> </a:t>
            </a:r>
            <a:r>
              <a:rPr lang="en-US" sz="2400" dirty="0" err="1" smtClean="0"/>
              <a:t>satılıyor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err="1" smtClean="0"/>
              <a:t>Hangi</a:t>
            </a:r>
            <a:r>
              <a:rPr lang="en-US" sz="2400" dirty="0" smtClean="0"/>
              <a:t> </a:t>
            </a:r>
            <a:r>
              <a:rPr lang="en-US" sz="2400" dirty="0" err="1" smtClean="0"/>
              <a:t>müşteri</a:t>
            </a:r>
            <a:r>
              <a:rPr lang="en-US" sz="2400" dirty="0" smtClean="0"/>
              <a:t> </a:t>
            </a:r>
            <a:r>
              <a:rPr lang="en-US" sz="2400" dirty="0" err="1" smtClean="0"/>
              <a:t>gruplarının</a:t>
            </a:r>
            <a:r>
              <a:rPr lang="en-US" sz="2400" dirty="0" smtClean="0"/>
              <a:t> </a:t>
            </a:r>
            <a:r>
              <a:rPr lang="en-US" sz="2400" dirty="0" err="1" smtClean="0"/>
              <a:t>alışveriş</a:t>
            </a:r>
            <a:r>
              <a:rPr lang="en-US" sz="2400" dirty="0" smtClean="0"/>
              <a:t> </a:t>
            </a:r>
            <a:r>
              <a:rPr lang="en-US" sz="2400" dirty="0" err="1" smtClean="0"/>
              <a:t>alışkanlıkları</a:t>
            </a:r>
            <a:r>
              <a:rPr lang="en-US" sz="2400" dirty="0" smtClean="0"/>
              <a:t> </a:t>
            </a:r>
            <a:r>
              <a:rPr lang="en-US" sz="2400" dirty="0" err="1" smtClean="0"/>
              <a:t>benzer</a:t>
            </a:r>
            <a:r>
              <a:rPr lang="en-US" sz="2400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Sınıflandırması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İlişkilendirme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/Association Rules [Descriptive</a:t>
            </a:r>
            <a:r>
              <a:rPr lang="en-US" dirty="0" smtClean="0"/>
              <a:t>]</a:t>
            </a:r>
            <a:endParaRPr lang="tr-TR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dirty="0" err="1" smtClean="0"/>
              <a:t>Sınıflandırma</a:t>
            </a:r>
            <a:r>
              <a:rPr lang="en-US" dirty="0" smtClean="0"/>
              <a:t>/Classification [Predictive]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Kümeleme</a:t>
            </a:r>
            <a:r>
              <a:rPr lang="en-US" dirty="0" smtClean="0"/>
              <a:t>/Clustering [Descriptive]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Sınıflandırması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Öğretim</a:t>
            </a:r>
            <a:r>
              <a:rPr lang="en-US" dirty="0" smtClean="0"/>
              <a:t> </a:t>
            </a:r>
            <a:r>
              <a:rPr lang="en-US" dirty="0" err="1" smtClean="0"/>
              <a:t>Üyesi</a:t>
            </a:r>
            <a:r>
              <a:rPr lang="en-US" dirty="0" smtClean="0"/>
              <a:t>: </a:t>
            </a:r>
            <a:r>
              <a:rPr lang="en-US" dirty="0" err="1" smtClean="0"/>
              <a:t>Cengiz</a:t>
            </a:r>
            <a:r>
              <a:rPr lang="en-US" dirty="0" smtClean="0"/>
              <a:t> </a:t>
            </a:r>
            <a:r>
              <a:rPr lang="en-US" dirty="0" err="1" smtClean="0"/>
              <a:t>Örencik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</a:t>
            </a:r>
            <a:r>
              <a:rPr lang="en-US" dirty="0" err="1" smtClean="0"/>
              <a:t>posta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cengizorencik@beykent.edu.tr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err="1" smtClean="0"/>
              <a:t>Ders</a:t>
            </a:r>
            <a:r>
              <a:rPr lang="en-US" u="sng" dirty="0" smtClean="0"/>
              <a:t> </a:t>
            </a:r>
            <a:r>
              <a:rPr lang="en-US" u="sng" dirty="0" err="1" smtClean="0"/>
              <a:t>Malzemeleri</a:t>
            </a:r>
            <a:r>
              <a:rPr lang="en-US" u="sng" dirty="0" smtClean="0"/>
              <a:t>:</a:t>
            </a:r>
            <a:endParaRPr lang="tr-TR" u="sng" dirty="0" smtClean="0"/>
          </a:p>
          <a:p>
            <a:r>
              <a:rPr lang="tr-TR" dirty="0" smtClean="0">
                <a:hlinkClick r:id="rId3"/>
              </a:rPr>
              <a:t>http://pusula.beykent.edu.tr</a:t>
            </a:r>
            <a:endParaRPr lang="tr-TR" dirty="0" smtClean="0"/>
          </a:p>
          <a:p>
            <a:pPr marL="109728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 smtClean="0"/>
              <a:t>Bilgileri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Neredeyse aynı şeyler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Veriden nasıl öğreniriz?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Aynı algoritma ve yöntemler</a:t>
            </a:r>
          </a:p>
          <a:p>
            <a:pPr lvl="1"/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Amaç farklı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Makine Öğrenmesi öngörü yapabilecek </a:t>
            </a:r>
            <a:r>
              <a:rPr lang="tr-TR" i="1" dirty="0" smtClean="0">
                <a:sym typeface="Wingdings" panose="05000000000000000000" pitchFamily="2" charset="2"/>
              </a:rPr>
              <a:t>yazılım sistemleri  </a:t>
            </a:r>
            <a:r>
              <a:rPr lang="tr-TR" dirty="0" smtClean="0">
                <a:sym typeface="Wingdings" panose="05000000000000000000" pitchFamily="2" charset="2"/>
              </a:rPr>
              <a:t>yaratmaya odaklı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Veri madenciliği veri içindeki örüntüleri (</a:t>
            </a:r>
            <a:r>
              <a:rPr lang="tr-TR" dirty="0" err="1" smtClean="0">
                <a:sym typeface="Wingdings" panose="05000000000000000000" pitchFamily="2" charset="2"/>
              </a:rPr>
              <a:t>patterns</a:t>
            </a:r>
            <a:r>
              <a:rPr lang="tr-TR" dirty="0" smtClean="0">
                <a:sym typeface="Wingdings" panose="05000000000000000000" pitchFamily="2" charset="2"/>
              </a:rPr>
              <a:t>) bulmaya odaklı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Madenciliği / </a:t>
            </a:r>
            <a:br>
              <a:rPr lang="tr-TR" dirty="0" smtClean="0"/>
            </a:br>
            <a:r>
              <a:rPr lang="tr-TR" dirty="0" smtClean="0"/>
              <a:t>Makine Öğrenmesi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Doğrudan pazarlama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Amaç</a:t>
            </a:r>
            <a:r>
              <a:rPr lang="tr-TR" dirty="0" smtClean="0"/>
              <a:t>: Akıllı telefon alma ihtimali olan kişilerin belirlenerek reklam maliyetlerini azaltmak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Yöntem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Benzer ürünler için daha önce elde edilen veriler toplanır</a:t>
            </a:r>
          </a:p>
          <a:p>
            <a:pPr lvl="2"/>
            <a:r>
              <a:rPr lang="tr-TR" dirty="0" smtClean="0"/>
              <a:t>Eldeki veride kimler almış, kimler almamış biliriz</a:t>
            </a:r>
          </a:p>
          <a:p>
            <a:pPr lvl="2"/>
            <a:r>
              <a:rPr lang="tr-TR" dirty="0" smtClean="0"/>
              <a:t>Buna göre </a:t>
            </a:r>
            <a:r>
              <a:rPr lang="tr-TR" dirty="0" smtClean="0">
                <a:solidFill>
                  <a:srgbClr val="0070C0"/>
                </a:solidFill>
              </a:rPr>
              <a:t>{alır, almaz} </a:t>
            </a:r>
            <a:r>
              <a:rPr lang="tr-TR" dirty="0" smtClean="0"/>
              <a:t>şeklinde </a:t>
            </a:r>
            <a:r>
              <a:rPr lang="tr-TR" dirty="0" smtClean="0">
                <a:solidFill>
                  <a:srgbClr val="0070C0"/>
                </a:solidFill>
              </a:rPr>
              <a:t>sınıf etiketleri </a:t>
            </a:r>
            <a:r>
              <a:rPr lang="tr-TR" dirty="0" smtClean="0"/>
              <a:t>belirlenir</a:t>
            </a:r>
          </a:p>
          <a:p>
            <a:pPr lvl="2"/>
            <a:r>
              <a:rPr lang="tr-TR" dirty="0" smtClean="0"/>
              <a:t>Her sınıftaki kişiler için, demografik bilgiler, yaşam tarzları, meslek bilgileri vs. toplanır</a:t>
            </a:r>
          </a:p>
          <a:p>
            <a:pPr lvl="2"/>
            <a:r>
              <a:rPr lang="tr-TR" dirty="0" smtClean="0"/>
              <a:t>Bu bilgileri kullanarak uygun algoritmalar ile sınıflandırma modeli yaratılır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Sınıflandırma: örnek uygulama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Amaç</a:t>
            </a:r>
            <a:r>
              <a:rPr lang="tr-TR" dirty="0" smtClean="0"/>
              <a:t>: içeriklerine göre birbirleriyle benzer dokümanların bulunması</a:t>
            </a:r>
          </a:p>
          <a:p>
            <a:r>
              <a:rPr lang="tr-TR" dirty="0" smtClean="0">
                <a:solidFill>
                  <a:srgbClr val="C00000"/>
                </a:solidFill>
              </a:rPr>
              <a:t>Yöntem</a:t>
            </a:r>
            <a:r>
              <a:rPr lang="tr-TR" dirty="0" smtClean="0"/>
              <a:t>: </a:t>
            </a:r>
          </a:p>
          <a:p>
            <a:pPr lvl="1"/>
            <a:r>
              <a:rPr lang="tr-TR" dirty="0" smtClean="0"/>
              <a:t>sık geçen ve/veya o dokümanı ifade için önemli olan kelime ve kelime gruplarının frekanslarının belirlenmesi</a:t>
            </a:r>
          </a:p>
          <a:p>
            <a:pPr lvl="1"/>
            <a:r>
              <a:rPr lang="tr-TR" dirty="0" smtClean="0"/>
              <a:t>Bu sıklık frekanslarına göre benzerlik metrikleri belirlenip gruplandırma yapılır.</a:t>
            </a:r>
          </a:p>
          <a:p>
            <a:r>
              <a:rPr lang="tr-TR" dirty="0" smtClean="0">
                <a:solidFill>
                  <a:srgbClr val="C00000"/>
                </a:solidFill>
              </a:rPr>
              <a:t>Kazanç</a:t>
            </a:r>
            <a:r>
              <a:rPr lang="tr-TR" dirty="0" smtClean="0"/>
              <a:t>: </a:t>
            </a:r>
          </a:p>
          <a:p>
            <a:pPr lvl="1"/>
            <a:r>
              <a:rPr lang="tr-TR" dirty="0" smtClean="0"/>
              <a:t>arama motorlarında, kütüphane veri tabanlarında benzer içerikli dokümanların bulunmasında kullanılır.</a:t>
            </a:r>
          </a:p>
          <a:p>
            <a:pPr lvl="1"/>
            <a:endParaRPr lang="tr-TR" dirty="0" smtClean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Demetleme: örnek uygulama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9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Download software </a:t>
            </a:r>
            <a:r>
              <a:rPr lang="en-US" dirty="0" smtClean="0"/>
              <a:t>from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hlinkClick r:id="rId3"/>
              </a:rPr>
              <a:t>http://www.cs.waikato.ac.nz/ml/weka/downloading.html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Several options for windows, </a:t>
            </a:r>
            <a:r>
              <a:rPr lang="en-US" dirty="0" err="1" smtClean="0"/>
              <a:t>mac</a:t>
            </a:r>
            <a:r>
              <a:rPr lang="en-US" dirty="0" smtClean="0"/>
              <a:t> or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X86 (for 32-bit processors), x64( for 64-bit)</a:t>
            </a:r>
            <a:endParaRPr lang="en-US" dirty="0"/>
          </a:p>
        </p:txBody>
      </p:sp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WEKA:: Installation</a:t>
            </a:r>
          </a:p>
        </p:txBody>
      </p:sp>
    </p:spTree>
    <p:extLst>
      <p:ext uri="{BB962C8B-B14F-4D97-AF65-F5344CB8AC3E}">
        <p14:creationId xmlns:p14="http://schemas.microsoft.com/office/powerpoint/2010/main" val="402173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9613" y="2117725"/>
            <a:ext cx="301625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6213" y="2498725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613" y="2498725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2868613" y="4327525"/>
            <a:ext cx="990600" cy="18288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5688013" y="4403725"/>
            <a:ext cx="838200" cy="17526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5688013" y="5700713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62000" y="1173163"/>
            <a:ext cx="76962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3600" b="1" dirty="0">
                <a:solidFill>
                  <a:schemeClr val="tx2"/>
                </a:solidFill>
              </a:rPr>
              <a:t>WEKA:: </a:t>
            </a:r>
            <a:r>
              <a:rPr lang="tr-TR" sz="3600" b="1" dirty="0" err="1" smtClean="0">
                <a:solidFill>
                  <a:schemeClr val="tx2"/>
                </a:solidFill>
              </a:rPr>
              <a:t>Arayüzü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8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Kaynak</a:t>
            </a:r>
            <a:r>
              <a:rPr lang="en-US" dirty="0" smtClean="0"/>
              <a:t> </a:t>
            </a:r>
            <a:r>
              <a:rPr lang="en-US" dirty="0" err="1" smtClean="0"/>
              <a:t>Kitaplar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Data Mining: Concepts and Techniques, Jiawei Han and Micheline </a:t>
            </a:r>
            <a:r>
              <a:rPr lang="en-US" dirty="0" err="1" smtClean="0"/>
              <a:t>Kamber</a:t>
            </a:r>
            <a:r>
              <a:rPr lang="en-US" dirty="0" smtClean="0"/>
              <a:t>, 2010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: </a:t>
            </a:r>
            <a:r>
              <a:rPr lang="en-US" dirty="0" err="1" smtClean="0"/>
              <a:t>Kavram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Algoritmaları</a:t>
            </a:r>
            <a:r>
              <a:rPr lang="en-US" dirty="0" smtClean="0"/>
              <a:t>, </a:t>
            </a:r>
            <a:r>
              <a:rPr lang="en-US" dirty="0" err="1" smtClean="0"/>
              <a:t>Doç</a:t>
            </a:r>
            <a:r>
              <a:rPr lang="en-US" dirty="0" smtClean="0"/>
              <a:t>. Dr. </a:t>
            </a:r>
            <a:r>
              <a:rPr lang="en-US" dirty="0" err="1" smtClean="0"/>
              <a:t>Gökhan</a:t>
            </a:r>
            <a:r>
              <a:rPr lang="en-US" dirty="0" smtClean="0"/>
              <a:t> </a:t>
            </a:r>
            <a:r>
              <a:rPr lang="en-US" dirty="0" err="1" smtClean="0"/>
              <a:t>Silahtaroğlu</a:t>
            </a:r>
            <a:r>
              <a:rPr lang="en-US" dirty="0" smtClean="0"/>
              <a:t>, 2013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 smtClean="0"/>
              <a:t>Bilgileri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0688"/>
            <a:ext cx="2164457" cy="2812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1 </a:t>
            </a:r>
            <a:r>
              <a:rPr lang="en-US" sz="3600" dirty="0" err="1" smtClean="0"/>
              <a:t>ara</a:t>
            </a:r>
            <a:r>
              <a:rPr lang="en-US" sz="3600" dirty="0" smtClean="0"/>
              <a:t> </a:t>
            </a:r>
            <a:r>
              <a:rPr lang="en-US" sz="3600" dirty="0" err="1" smtClean="0"/>
              <a:t>sınav</a:t>
            </a:r>
            <a:r>
              <a:rPr lang="en-US" sz="3600" dirty="0" smtClean="0"/>
              <a:t>		%30</a:t>
            </a:r>
          </a:p>
          <a:p>
            <a:r>
              <a:rPr lang="en-US" sz="3600" dirty="0" smtClean="0"/>
              <a:t>2 </a:t>
            </a:r>
            <a:r>
              <a:rPr lang="en-US" sz="3600" dirty="0" err="1" smtClean="0"/>
              <a:t>kısa</a:t>
            </a:r>
            <a:r>
              <a:rPr lang="en-US" sz="3600" dirty="0" smtClean="0"/>
              <a:t> </a:t>
            </a:r>
            <a:r>
              <a:rPr lang="en-US" sz="3600" dirty="0" err="1" smtClean="0"/>
              <a:t>sınav</a:t>
            </a:r>
            <a:r>
              <a:rPr lang="en-US" sz="3600" dirty="0" smtClean="0"/>
              <a:t> 		%20</a:t>
            </a:r>
            <a:r>
              <a:rPr lang="tr-TR" sz="3600" dirty="0" smtClean="0"/>
              <a:t> (10+10)</a:t>
            </a:r>
            <a:endParaRPr lang="en-US" sz="3600" dirty="0" smtClean="0"/>
          </a:p>
          <a:p>
            <a:r>
              <a:rPr lang="en-US" sz="3600" dirty="0" smtClean="0"/>
              <a:t>1 final </a:t>
            </a:r>
            <a:r>
              <a:rPr lang="en-US" sz="3600" dirty="0" err="1" smtClean="0"/>
              <a:t>sınavı</a:t>
            </a:r>
            <a:r>
              <a:rPr lang="en-US" sz="3600" dirty="0" smtClean="0"/>
              <a:t>		%50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Ödev</a:t>
            </a:r>
            <a:r>
              <a:rPr lang="en-US" sz="3600" dirty="0" smtClean="0"/>
              <a:t> </a:t>
            </a:r>
            <a:endParaRPr lang="tr-TR" sz="3600" dirty="0" smtClean="0"/>
          </a:p>
          <a:p>
            <a:pPr lvl="1"/>
            <a:r>
              <a:rPr lang="tr-TR" sz="3200" dirty="0" smtClean="0"/>
              <a:t>Çalışma sorusu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Değerlendirme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konseptlerini</a:t>
            </a:r>
            <a:r>
              <a:rPr lang="en-US" dirty="0" smtClean="0"/>
              <a:t> </a:t>
            </a:r>
            <a:r>
              <a:rPr lang="en-US" dirty="0" err="1" smtClean="0"/>
              <a:t>öğrenmek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Sınıflandırma</a:t>
            </a:r>
            <a:r>
              <a:rPr lang="en-US" dirty="0" smtClean="0"/>
              <a:t>, </a:t>
            </a:r>
            <a:r>
              <a:rPr lang="tr-TR" dirty="0" smtClean="0"/>
              <a:t>demetleme</a:t>
            </a:r>
            <a:r>
              <a:rPr lang="en-US" dirty="0" err="1" smtClean="0"/>
              <a:t>leme</a:t>
            </a:r>
            <a:r>
              <a:rPr lang="en-US" dirty="0" smtClean="0"/>
              <a:t>, </a:t>
            </a:r>
            <a:r>
              <a:rPr lang="en-US" dirty="0" err="1" smtClean="0"/>
              <a:t>ilişkilendirme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modelleri</a:t>
            </a:r>
            <a:r>
              <a:rPr lang="en-US" dirty="0" smtClean="0"/>
              <a:t> </a:t>
            </a:r>
            <a:r>
              <a:rPr lang="en-US" dirty="0" err="1" smtClean="0"/>
              <a:t>uygulamalı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işlemek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Gerçek</a:t>
            </a:r>
            <a:r>
              <a:rPr lang="en-US" dirty="0" smtClean="0"/>
              <a:t> </a:t>
            </a:r>
            <a:r>
              <a:rPr lang="en-US" dirty="0" err="1" smtClean="0"/>
              <a:t>hayatla</a:t>
            </a:r>
            <a:r>
              <a:rPr lang="en-US" dirty="0" smtClean="0"/>
              <a:t> </a:t>
            </a:r>
            <a:r>
              <a:rPr lang="en-US" dirty="0" err="1" smtClean="0"/>
              <a:t>ilişkilendirilebilecek</a:t>
            </a:r>
            <a:r>
              <a:rPr lang="en-US" dirty="0" smtClean="0"/>
              <a:t> </a:t>
            </a:r>
            <a:r>
              <a:rPr lang="en-US" dirty="0" err="1" smtClean="0"/>
              <a:t>geniş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tabanlarında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keşfi</a:t>
            </a:r>
            <a:r>
              <a:rPr lang="en-US" dirty="0" smtClean="0"/>
              <a:t> </a:t>
            </a:r>
            <a:r>
              <a:rPr lang="en-US" dirty="0" err="1" smtClean="0"/>
              <a:t>yapabilmek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Dersin</a:t>
            </a:r>
            <a:r>
              <a:rPr lang="en-US" dirty="0" smtClean="0"/>
              <a:t> </a:t>
            </a:r>
            <a:r>
              <a:rPr lang="en-US" dirty="0" err="1" smtClean="0"/>
              <a:t>Amaçları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önişleme</a:t>
            </a:r>
            <a:endParaRPr lang="tr-TR" dirty="0" smtClean="0"/>
          </a:p>
          <a:p>
            <a:pPr lvl="1"/>
            <a:r>
              <a:rPr lang="tr-TR" dirty="0" smtClean="0"/>
              <a:t>Temizleme, </a:t>
            </a:r>
            <a:r>
              <a:rPr lang="tr-TR" dirty="0" err="1" smtClean="0"/>
              <a:t>normalizasyon</a:t>
            </a:r>
            <a:r>
              <a:rPr lang="tr-TR" dirty="0" smtClean="0"/>
              <a:t>, birleştirme…</a:t>
            </a:r>
            <a:endParaRPr lang="en-US" dirty="0" smtClean="0"/>
          </a:p>
          <a:p>
            <a:r>
              <a:rPr lang="en-US" dirty="0" err="1" smtClean="0"/>
              <a:t>İlişkilendirme</a:t>
            </a:r>
            <a:r>
              <a:rPr lang="en-US" dirty="0" smtClean="0"/>
              <a:t> / </a:t>
            </a:r>
            <a:r>
              <a:rPr lang="en-US" dirty="0" err="1" smtClean="0"/>
              <a:t>birliktelik</a:t>
            </a:r>
            <a:r>
              <a:rPr lang="en-US" dirty="0" smtClean="0"/>
              <a:t> </a:t>
            </a:r>
            <a:r>
              <a:rPr lang="en-US" dirty="0" err="1" smtClean="0"/>
              <a:t>kuralları</a:t>
            </a:r>
            <a:endParaRPr lang="en-US" dirty="0" smtClean="0"/>
          </a:p>
          <a:p>
            <a:pPr lvl="1"/>
            <a:r>
              <a:rPr lang="en-US" dirty="0" smtClean="0"/>
              <a:t>Market </a:t>
            </a:r>
            <a:r>
              <a:rPr lang="en-US" dirty="0" err="1" smtClean="0"/>
              <a:t>sepeti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 vb.</a:t>
            </a:r>
            <a:endParaRPr lang="tr-TR" dirty="0"/>
          </a:p>
          <a:p>
            <a:pPr lvl="2"/>
            <a:r>
              <a:rPr lang="tr-TR" dirty="0"/>
              <a:t>d</a:t>
            </a:r>
            <a:r>
              <a:rPr lang="tr-TR" dirty="0" smtClean="0"/>
              <a:t>estek/güven</a:t>
            </a:r>
            <a:endParaRPr lang="en-US" dirty="0" smtClean="0"/>
          </a:p>
          <a:p>
            <a:r>
              <a:rPr lang="en-US" dirty="0" err="1" smtClean="0"/>
              <a:t>Sınıflandırma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öngörme</a:t>
            </a:r>
            <a:endParaRPr lang="en-US" dirty="0" smtClean="0"/>
          </a:p>
          <a:p>
            <a:pPr lvl="1"/>
            <a:r>
              <a:rPr lang="en-US" dirty="0" err="1" smtClean="0"/>
              <a:t>Riski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başvurularını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 smtClean="0"/>
              <a:t>içeriği</a:t>
            </a:r>
            <a:r>
              <a:rPr lang="en-US" dirty="0" smtClean="0"/>
              <a:t> (</a:t>
            </a:r>
            <a:r>
              <a:rPr lang="en-US" dirty="0" err="1" smtClean="0"/>
              <a:t>değişebilir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Demetleme</a:t>
            </a:r>
            <a:r>
              <a:rPr lang="en-US" dirty="0" smtClean="0"/>
              <a:t> (</a:t>
            </a:r>
            <a:r>
              <a:rPr lang="en-US" dirty="0" err="1" smtClean="0"/>
              <a:t>Kümeleme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Harcama</a:t>
            </a:r>
            <a:r>
              <a:rPr lang="en-US" dirty="0" smtClean="0"/>
              <a:t> </a:t>
            </a:r>
            <a:r>
              <a:rPr lang="en-US" dirty="0" err="1" smtClean="0"/>
              <a:t>alışkanlığı</a:t>
            </a:r>
            <a:r>
              <a:rPr lang="en-US" dirty="0" smtClean="0"/>
              <a:t> </a:t>
            </a:r>
            <a:r>
              <a:rPr lang="en-US" dirty="0" err="1" smtClean="0"/>
              <a:t>benzer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kartı</a:t>
            </a:r>
            <a:r>
              <a:rPr lang="en-US" dirty="0" smtClean="0"/>
              <a:t> </a:t>
            </a:r>
            <a:r>
              <a:rPr lang="en-US" dirty="0" err="1" smtClean="0"/>
              <a:t>sahiplerini</a:t>
            </a:r>
            <a:r>
              <a:rPr lang="en-US" dirty="0" smtClean="0"/>
              <a:t> </a:t>
            </a:r>
            <a:r>
              <a:rPr lang="en-US" dirty="0" err="1" smtClean="0"/>
              <a:t>bul</a:t>
            </a:r>
            <a:endParaRPr lang="en-US" dirty="0" smtClean="0"/>
          </a:p>
          <a:p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endParaRPr lang="en-US" dirty="0" smtClean="0"/>
          </a:p>
          <a:p>
            <a:pPr lvl="1"/>
            <a:r>
              <a:rPr lang="en-US" dirty="0" err="1"/>
              <a:t>metinlerin</a:t>
            </a:r>
            <a:r>
              <a:rPr lang="en-US" dirty="0"/>
              <a:t> </a:t>
            </a:r>
            <a:r>
              <a:rPr lang="en-US" dirty="0" err="1" smtClean="0"/>
              <a:t>sınıflandırılması</a:t>
            </a:r>
            <a:r>
              <a:rPr lang="en-US" dirty="0" smtClean="0"/>
              <a:t>,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 smtClean="0"/>
              <a:t>çıkarılması</a:t>
            </a:r>
            <a:r>
              <a:rPr lang="en-US" dirty="0" smtClean="0"/>
              <a:t>, </a:t>
            </a:r>
            <a:r>
              <a:rPr lang="en-US" dirty="0" err="1"/>
              <a:t>duygusal</a:t>
            </a:r>
            <a:r>
              <a:rPr lang="en-US" dirty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,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 smtClean="0"/>
              <a:t>özetleme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err="1" smtClean="0"/>
              <a:t>madenciliği</a:t>
            </a:r>
            <a:endParaRPr lang="en-US" dirty="0" smtClean="0"/>
          </a:p>
          <a:p>
            <a:pPr lvl="1"/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tıklama</a:t>
            </a:r>
            <a:r>
              <a:rPr lang="en-US" dirty="0"/>
              <a:t> </a:t>
            </a:r>
            <a:r>
              <a:rPr lang="en-US" dirty="0" err="1"/>
              <a:t>alışkanlıkları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sıklıkları</a:t>
            </a:r>
            <a:r>
              <a:rPr lang="en-US" dirty="0"/>
              <a:t>, </a:t>
            </a:r>
            <a:r>
              <a:rPr lang="en-US" dirty="0" err="1"/>
              <a:t>dolaştıkları</a:t>
            </a:r>
            <a:r>
              <a:rPr lang="en-US" dirty="0"/>
              <a:t> </a:t>
            </a:r>
            <a:r>
              <a:rPr lang="en-US" dirty="0" err="1"/>
              <a:t>siteler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sayfaya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sayfadan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 smtClean="0"/>
              <a:t>girdikleri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 smtClean="0"/>
              <a:t>içeriği</a:t>
            </a:r>
            <a:r>
              <a:rPr lang="en-US" dirty="0" smtClean="0"/>
              <a:t> (</a:t>
            </a:r>
            <a:r>
              <a:rPr lang="en-US" dirty="0" err="1" smtClean="0"/>
              <a:t>değişebilir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“</a:t>
            </a:r>
            <a:r>
              <a:rPr lang="en-US" dirty="0" err="1" smtClean="0"/>
              <a:t>İhtiyaç</a:t>
            </a:r>
            <a:r>
              <a:rPr lang="en-US" dirty="0" smtClean="0"/>
              <a:t> </a:t>
            </a:r>
            <a:r>
              <a:rPr lang="en-US" dirty="0" err="1" smtClean="0"/>
              <a:t>icatların</a:t>
            </a:r>
            <a:r>
              <a:rPr lang="en-US" dirty="0" smtClean="0"/>
              <a:t> </a:t>
            </a:r>
            <a:r>
              <a:rPr lang="en-US" dirty="0" err="1" smtClean="0"/>
              <a:t>anasıdır</a:t>
            </a:r>
            <a:r>
              <a:rPr lang="en-US" dirty="0" smtClean="0"/>
              <a:t>.”</a:t>
            </a:r>
          </a:p>
          <a:p>
            <a:pPr algn="r">
              <a:buNone/>
            </a:pPr>
            <a:r>
              <a:rPr lang="en-US" dirty="0" smtClean="0"/>
              <a:t>Plato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Motivasyon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Surekli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üretiliyor</a:t>
            </a:r>
            <a:r>
              <a:rPr lang="en-US" dirty="0" smtClean="0"/>
              <a:t> (</a:t>
            </a:r>
            <a:r>
              <a:rPr lang="en-US" dirty="0" err="1" smtClean="0"/>
              <a:t>petabytelarca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Twitter, </a:t>
            </a:r>
            <a:r>
              <a:rPr lang="en-US" dirty="0" err="1" smtClean="0"/>
              <a:t>facebook</a:t>
            </a:r>
            <a:r>
              <a:rPr lang="en-US" dirty="0" smtClean="0"/>
              <a:t>, online </a:t>
            </a:r>
            <a:r>
              <a:rPr lang="en-US" dirty="0" err="1" smtClean="0"/>
              <a:t>alışveriş</a:t>
            </a:r>
            <a:r>
              <a:rPr lang="en-US" dirty="0" smtClean="0"/>
              <a:t>, </a:t>
            </a:r>
            <a:r>
              <a:rPr lang="tr-TR" dirty="0" smtClean="0"/>
              <a:t>güvenlik </a:t>
            </a:r>
            <a:r>
              <a:rPr lang="en-US" dirty="0" err="1" smtClean="0"/>
              <a:t>kameraları</a:t>
            </a:r>
            <a:r>
              <a:rPr lang="en-US" dirty="0" smtClean="0"/>
              <a:t>, </a:t>
            </a:r>
            <a:r>
              <a:rPr lang="en-US" dirty="0" err="1" smtClean="0"/>
              <a:t>IoT</a:t>
            </a:r>
            <a:r>
              <a:rPr lang="en-US" dirty="0" smtClean="0"/>
              <a:t> vb.</a:t>
            </a:r>
          </a:p>
          <a:p>
            <a:pPr lvl="1"/>
            <a:r>
              <a:rPr lang="en-US" dirty="0" err="1" smtClean="0"/>
              <a:t>Insanlık</a:t>
            </a:r>
            <a:r>
              <a:rPr lang="en-US" dirty="0" smtClean="0"/>
              <a:t> </a:t>
            </a:r>
            <a:r>
              <a:rPr lang="en-US" dirty="0" err="1" smtClean="0"/>
              <a:t>tarihindeki</a:t>
            </a:r>
            <a:r>
              <a:rPr lang="en-US" dirty="0" smtClean="0"/>
              <a:t> </a:t>
            </a:r>
            <a:r>
              <a:rPr lang="en-US" dirty="0" err="1" smtClean="0"/>
              <a:t>üretilen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verinin</a:t>
            </a:r>
            <a:r>
              <a:rPr lang="en-US" dirty="0" smtClean="0"/>
              <a:t> %90ı son 2 </a:t>
            </a:r>
            <a:r>
              <a:rPr lang="en-US" dirty="0" err="1" smtClean="0"/>
              <a:t>yılda</a:t>
            </a:r>
            <a:r>
              <a:rPr lang="en-US" dirty="0" smtClean="0"/>
              <a:t> </a:t>
            </a:r>
            <a:r>
              <a:rPr lang="en-US" dirty="0" err="1" smtClean="0"/>
              <a:t>üretildi</a:t>
            </a:r>
            <a:endParaRPr lang="en-US" dirty="0" smtClean="0"/>
          </a:p>
          <a:p>
            <a:r>
              <a:rPr lang="en-US" dirty="0" err="1" smtClean="0"/>
              <a:t>Veriye</a:t>
            </a:r>
            <a:r>
              <a:rPr lang="en-US" dirty="0" smtClean="0"/>
              <a:t> </a:t>
            </a:r>
            <a:r>
              <a:rPr lang="en-US" dirty="0" err="1" smtClean="0"/>
              <a:t>erişim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depolama</a:t>
            </a:r>
            <a:r>
              <a:rPr lang="en-US" dirty="0" smtClean="0"/>
              <a:t> </a:t>
            </a:r>
            <a:r>
              <a:rPr lang="en-US" dirty="0" err="1" smtClean="0"/>
              <a:t>kolay</a:t>
            </a:r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müşteri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kayıtları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Web </a:t>
            </a:r>
            <a:r>
              <a:rPr lang="en-US" dirty="0" err="1" smtClean="0"/>
              <a:t>robotu</a:t>
            </a:r>
            <a:r>
              <a:rPr lang="en-US" dirty="0" smtClean="0"/>
              <a:t> (Crawler) </a:t>
            </a:r>
          </a:p>
          <a:p>
            <a:pPr lvl="3"/>
            <a:r>
              <a:rPr lang="en-US" dirty="0" smtClean="0"/>
              <a:t>e.g. </a:t>
            </a:r>
            <a:r>
              <a:rPr lang="en-US" dirty="0" err="1" smtClean="0"/>
              <a:t>twitterda</a:t>
            </a:r>
            <a:r>
              <a:rPr lang="en-US" dirty="0" smtClean="0"/>
              <a:t> “</a:t>
            </a:r>
            <a:r>
              <a:rPr lang="en-US" dirty="0" err="1" smtClean="0"/>
              <a:t>seçim</a:t>
            </a:r>
            <a:r>
              <a:rPr lang="en-US" dirty="0" smtClean="0"/>
              <a:t>” </a:t>
            </a:r>
            <a:r>
              <a:rPr lang="en-US" dirty="0" err="1" smtClean="0"/>
              <a:t>ve</a:t>
            </a:r>
            <a:r>
              <a:rPr lang="en-US" dirty="0" smtClean="0"/>
              <a:t> “</a:t>
            </a:r>
            <a:r>
              <a:rPr lang="en-US" dirty="0" err="1" smtClean="0"/>
              <a:t>parti</a:t>
            </a:r>
            <a:r>
              <a:rPr lang="en-US" dirty="0" smtClean="0"/>
              <a:t>” </a:t>
            </a:r>
            <a:r>
              <a:rPr lang="en-US" dirty="0" err="1" smtClean="0"/>
              <a:t>terimi</a:t>
            </a:r>
            <a:r>
              <a:rPr lang="en-US" dirty="0" smtClean="0"/>
              <a:t>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twitler</a:t>
            </a:r>
            <a:endParaRPr lang="en-US" dirty="0" smtClean="0"/>
          </a:p>
          <a:p>
            <a:r>
              <a:rPr lang="en-US" dirty="0" err="1" smtClean="0"/>
              <a:t>Veriden</a:t>
            </a:r>
            <a:r>
              <a:rPr lang="en-US" dirty="0" smtClean="0"/>
              <a:t> </a:t>
            </a:r>
            <a:r>
              <a:rPr lang="en-US" dirty="0" err="1" smtClean="0"/>
              <a:t>bilgiye</a:t>
            </a:r>
            <a:r>
              <a:rPr lang="en-US" dirty="0" smtClean="0"/>
              <a:t> </a:t>
            </a:r>
            <a:r>
              <a:rPr lang="en-US" dirty="0" err="1" smtClean="0"/>
              <a:t>ulaşmak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Motivasyon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869</Words>
  <Application>Microsoft Office PowerPoint</Application>
  <PresentationFormat>Ekran Gösterisi (4:3)</PresentationFormat>
  <Paragraphs>197</Paragraphs>
  <Slides>24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Veri Madenciliği</vt:lpstr>
      <vt:lpstr>Ders Bilgileri</vt:lpstr>
      <vt:lpstr>Ders Bilgileri</vt:lpstr>
      <vt:lpstr>Değerlendirme</vt:lpstr>
      <vt:lpstr>Dersin Amaçları</vt:lpstr>
      <vt:lpstr>Ders içeriği (değişebilir)</vt:lpstr>
      <vt:lpstr>Ders içeriği (değişebilir)</vt:lpstr>
      <vt:lpstr>Motivasyon</vt:lpstr>
      <vt:lpstr>Motivasyon</vt:lpstr>
      <vt:lpstr>Tanım</vt:lpstr>
      <vt:lpstr>Tanım </vt:lpstr>
      <vt:lpstr>Veri tabanları – Veri madenciliği</vt:lpstr>
      <vt:lpstr>Sorgulama Örnekleri</vt:lpstr>
      <vt:lpstr>Veri Madenciliği İşleyişi</vt:lpstr>
      <vt:lpstr>Bilgi Keşfetme</vt:lpstr>
      <vt:lpstr>Bilgi Keşfi Aşamaları</vt:lpstr>
      <vt:lpstr>Uygulama Alanları</vt:lpstr>
      <vt:lpstr>Veri Madenciliği Sınıflandırması</vt:lpstr>
      <vt:lpstr>Veri Madenciliği Sınıflandırması</vt:lpstr>
      <vt:lpstr>Veri Madenciliği /  Makine Öğrenmesi</vt:lpstr>
      <vt:lpstr>Sınıflandırma: örnek uygulama</vt:lpstr>
      <vt:lpstr>Demetleme: örnek uygulama</vt:lpstr>
      <vt:lpstr>WEKA:: Installation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</dc:title>
  <dc:creator>cengizo</dc:creator>
  <cp:lastModifiedBy>Cengiz ÖRENCIK</cp:lastModifiedBy>
  <cp:revision>80</cp:revision>
  <dcterms:created xsi:type="dcterms:W3CDTF">2015-09-17T13:38:44Z</dcterms:created>
  <dcterms:modified xsi:type="dcterms:W3CDTF">2018-10-08T09:11:06Z</dcterms:modified>
</cp:coreProperties>
</file>