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9" r:id="rId4"/>
    <p:sldId id="259" r:id="rId5"/>
    <p:sldId id="290" r:id="rId6"/>
    <p:sldId id="291" r:id="rId7"/>
    <p:sldId id="260" r:id="rId8"/>
    <p:sldId id="261" r:id="rId9"/>
    <p:sldId id="263" r:id="rId10"/>
    <p:sldId id="262" r:id="rId11"/>
    <p:sldId id="296" r:id="rId12"/>
    <p:sldId id="264" r:id="rId13"/>
    <p:sldId id="265" r:id="rId14"/>
    <p:sldId id="266" r:id="rId15"/>
    <p:sldId id="293" r:id="rId16"/>
    <p:sldId id="267" r:id="rId17"/>
    <p:sldId id="288" r:id="rId18"/>
    <p:sldId id="294" r:id="rId19"/>
    <p:sldId id="268" r:id="rId20"/>
    <p:sldId id="295" r:id="rId21"/>
    <p:sldId id="269" r:id="rId22"/>
    <p:sldId id="270" r:id="rId23"/>
    <p:sldId id="271" r:id="rId24"/>
    <p:sldId id="272" r:id="rId25"/>
    <p:sldId id="273" r:id="rId26"/>
    <p:sldId id="292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4" r:id="rId37"/>
    <p:sldId id="285" r:id="rId38"/>
    <p:sldId id="286" r:id="rId39"/>
    <p:sldId id="287" r:id="rId40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9F75050-0E15-4C5B-92B0-66D068882F1F}" type="datetimeFigureOut">
              <a:rPr lang="tr-TR" smtClean="0"/>
              <a:pPr/>
              <a:t>16.10.2018</a:t>
            </a:fld>
            <a:endParaRPr lang="tr-T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tr-T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16.10.2018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16.10.2018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793038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447800"/>
            <a:ext cx="41148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447800"/>
            <a:ext cx="41148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2400" y="64770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fld id="{B3228D30-EC07-4895-BD6F-7F885DA3BA4D}" type="datetime4">
              <a:rPr lang="en-US"/>
              <a:pPr/>
              <a:t>October 16,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Data Mining: Concepts and Techniques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4770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fld id="{8B07BDD4-28DF-4198-8F5F-2CAB7BB4B4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16.10.2018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16.10.2018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16.10.2018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16.10.2018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16.10.2018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16.10.2018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D9F75050-0E15-4C5B-92B0-66D068882F1F}" type="datetimeFigureOut">
              <a:rPr lang="tr-TR" smtClean="0"/>
              <a:pPr/>
              <a:t>16.10.2018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9F75050-0E15-4C5B-92B0-66D068882F1F}" type="datetimeFigureOut">
              <a:rPr lang="tr-TR" smtClean="0"/>
              <a:pPr/>
              <a:t>16.10.2018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9F75050-0E15-4C5B-92B0-66D068882F1F}" type="datetimeFigureOut">
              <a:rPr lang="tr-TR" smtClean="0"/>
              <a:pPr/>
              <a:t>16.10.2018</a:t>
            </a:fld>
            <a:endParaRPr lang="tr-T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tr-T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Veri</a:t>
            </a:r>
            <a:r>
              <a:rPr lang="en-US" dirty="0" smtClean="0"/>
              <a:t> </a:t>
            </a:r>
            <a:r>
              <a:rPr lang="en-US" dirty="0" err="1" smtClean="0"/>
              <a:t>Madenciliği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pPr algn="ctr"/>
            <a:r>
              <a:rPr lang="en-US" dirty="0" err="1" smtClean="0"/>
              <a:t>Veri</a:t>
            </a:r>
            <a:r>
              <a:rPr lang="en-US" dirty="0" smtClean="0"/>
              <a:t> </a:t>
            </a:r>
            <a:r>
              <a:rPr lang="en-US" dirty="0" err="1" smtClean="0"/>
              <a:t>Önişleme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Ortalama</a:t>
            </a:r>
            <a:r>
              <a:rPr lang="en-US" dirty="0" smtClean="0"/>
              <a:t> (mean)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Ağırlıklı</a:t>
            </a:r>
            <a:r>
              <a:rPr lang="en-US" dirty="0" smtClean="0"/>
              <a:t> </a:t>
            </a:r>
            <a:r>
              <a:rPr lang="en-US" dirty="0" err="1" smtClean="0"/>
              <a:t>ortalama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Uç</a:t>
            </a:r>
            <a:r>
              <a:rPr lang="en-US" dirty="0" smtClean="0"/>
              <a:t> </a:t>
            </a:r>
            <a:r>
              <a:rPr lang="en-US" dirty="0" err="1" smtClean="0"/>
              <a:t>değerlere</a:t>
            </a:r>
            <a:r>
              <a:rPr lang="en-US" dirty="0" smtClean="0"/>
              <a:t> </a:t>
            </a:r>
            <a:r>
              <a:rPr lang="en-US" dirty="0" err="1" smtClean="0"/>
              <a:t>karşı</a:t>
            </a:r>
            <a:r>
              <a:rPr lang="en-US" dirty="0" smtClean="0"/>
              <a:t> </a:t>
            </a:r>
            <a:r>
              <a:rPr lang="en-US" dirty="0" err="1" smtClean="0"/>
              <a:t>hassas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Merkezi</a:t>
            </a:r>
            <a:r>
              <a:rPr lang="en-US" dirty="0" smtClean="0"/>
              <a:t> </a:t>
            </a:r>
            <a:r>
              <a:rPr lang="en-US" dirty="0" err="1" smtClean="0"/>
              <a:t>Eğilim</a:t>
            </a:r>
            <a:r>
              <a:rPr lang="en-US" dirty="0" smtClean="0"/>
              <a:t> (Central Tendency)</a:t>
            </a:r>
            <a:endParaRPr lang="en-US" dirty="0"/>
          </a:p>
        </p:txBody>
      </p:sp>
      <p:pic>
        <p:nvPicPr>
          <p:cNvPr id="8" name="Picture 7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1259632" y="1988840"/>
            <a:ext cx="7486650" cy="963930"/>
          </a:xfrm>
          <a:prstGeom prst="rect">
            <a:avLst/>
          </a:prstGeom>
        </p:spPr>
      </p:pic>
      <p:pic>
        <p:nvPicPr>
          <p:cNvPr id="12" name="Picture 11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755576" y="3933056"/>
            <a:ext cx="8037576" cy="929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örnek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Metin Yer Tutucusu 4"/>
              <p:cNvSpPr>
                <a:spLocks noGrp="1"/>
              </p:cNvSpPr>
              <p:nvPr>
                <p:ph type="body" sz="half" idx="1"/>
              </p:nvPr>
            </p:nvSpPr>
            <p:spPr>
              <a:xfrm>
                <a:off x="304800" y="1447800"/>
                <a:ext cx="4843264" cy="5029200"/>
              </a:xfrm>
            </p:spPr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0.3 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×100+0.5×50+0.2×70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dirty="0" smtClean="0"/>
                  <a:t>=69</a:t>
                </a:r>
                <a:endParaRPr lang="en-US" dirty="0"/>
              </a:p>
            </p:txBody>
          </p:sp>
        </mc:Choice>
        <mc:Fallback xmlns="">
          <p:sp>
            <p:nvSpPr>
              <p:cNvPr id="5" name="Metin Yer Tutucusu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304800" y="1447800"/>
                <a:ext cx="4843264" cy="50292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İçerik Yer Tutucusu 5"/>
          <p:cNvSpPr>
            <a:spLocks noGrp="1"/>
          </p:cNvSpPr>
          <p:nvPr>
            <p:ph sz="half" idx="2"/>
          </p:nvPr>
        </p:nvSpPr>
        <p:spPr>
          <a:xfrm>
            <a:off x="4788024" y="1447800"/>
            <a:ext cx="3898776" cy="5029200"/>
          </a:xfrm>
        </p:spPr>
        <p:txBody>
          <a:bodyPr/>
          <a:lstStyle/>
          <a:p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ürünün</a:t>
            </a:r>
            <a:r>
              <a:rPr lang="en-US" dirty="0" smtClean="0"/>
              <a:t> </a:t>
            </a:r>
            <a:r>
              <a:rPr lang="en-US" dirty="0" err="1" smtClean="0"/>
              <a:t>ortalama</a:t>
            </a:r>
            <a:r>
              <a:rPr lang="en-US" dirty="0" smtClean="0"/>
              <a:t> </a:t>
            </a:r>
            <a:r>
              <a:rPr lang="en-US" dirty="0" err="1" smtClean="0"/>
              <a:t>fiyatını</a:t>
            </a:r>
            <a:r>
              <a:rPr lang="en-US" dirty="0" smtClean="0"/>
              <a:t> </a:t>
            </a:r>
            <a:r>
              <a:rPr lang="en-US" dirty="0" err="1" smtClean="0"/>
              <a:t>bulun</a:t>
            </a:r>
            <a:r>
              <a:rPr lang="en-US" dirty="0" smtClean="0"/>
              <a:t>.</a:t>
            </a:r>
            <a:endParaRPr lang="en-US" dirty="0"/>
          </a:p>
        </p:txBody>
      </p:sp>
      <p:graphicFrame>
        <p:nvGraphicFramePr>
          <p:cNvPr id="4" name="İçerik Yer Tutucusu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231179806"/>
              </p:ext>
            </p:extLst>
          </p:nvPr>
        </p:nvGraphicFramePr>
        <p:xfrm>
          <a:off x="1033264" y="1481138"/>
          <a:ext cx="253062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>
                  <a:extLst>
                    <a:ext uri="{9D8B030D-6E8A-4147-A177-3AD203B41FA5}">
                      <a16:colId xmlns:a16="http://schemas.microsoft.com/office/drawing/2014/main" val="1143712625"/>
                    </a:ext>
                  </a:extLst>
                </a:gridCol>
                <a:gridCol w="1265312">
                  <a:extLst>
                    <a:ext uri="{9D8B030D-6E8A-4147-A177-3AD203B41FA5}">
                      <a16:colId xmlns:a16="http://schemas.microsoft.com/office/drawing/2014/main" val="3918744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 </a:t>
                      </a:r>
                      <a:r>
                        <a:rPr lang="en-US" dirty="0" err="1" smtClean="0"/>
                        <a:t>ürün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Fiyat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495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369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868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0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4168270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Sıralı</a:t>
            </a:r>
            <a:r>
              <a:rPr lang="en-US" dirty="0" smtClean="0"/>
              <a:t> </a:t>
            </a:r>
            <a:r>
              <a:rPr lang="en-US" dirty="0" err="1" smtClean="0"/>
              <a:t>veri</a:t>
            </a:r>
            <a:r>
              <a:rPr lang="en-US" dirty="0" smtClean="0"/>
              <a:t> </a:t>
            </a:r>
            <a:r>
              <a:rPr lang="en-US" dirty="0" err="1" smtClean="0"/>
              <a:t>kümesinin</a:t>
            </a:r>
            <a:r>
              <a:rPr lang="en-US" dirty="0" smtClean="0"/>
              <a:t> tam </a:t>
            </a:r>
            <a:r>
              <a:rPr lang="en-US" dirty="0" err="1" smtClean="0"/>
              <a:t>ortadaki</a:t>
            </a:r>
            <a:r>
              <a:rPr lang="en-US" dirty="0" smtClean="0"/>
              <a:t> </a:t>
            </a:r>
            <a:r>
              <a:rPr lang="en-US" dirty="0" err="1" smtClean="0"/>
              <a:t>elemanı</a:t>
            </a:r>
            <a:endParaRPr lang="en-US" dirty="0" smtClean="0"/>
          </a:p>
          <a:p>
            <a:pPr lvl="1"/>
            <a:r>
              <a:rPr lang="en-US" dirty="0" err="1" smtClean="0"/>
              <a:t>Çiftse</a:t>
            </a:r>
            <a:r>
              <a:rPr lang="en-US" dirty="0" smtClean="0"/>
              <a:t> </a:t>
            </a:r>
            <a:r>
              <a:rPr lang="en-US" dirty="0" err="1" smtClean="0"/>
              <a:t>ortadaki</a:t>
            </a:r>
            <a:r>
              <a:rPr lang="en-US" dirty="0" smtClean="0"/>
              <a:t> </a:t>
            </a:r>
            <a:r>
              <a:rPr lang="en-US" dirty="0" err="1" smtClean="0"/>
              <a:t>ikinin</a:t>
            </a:r>
            <a:r>
              <a:rPr lang="en-US" dirty="0" smtClean="0"/>
              <a:t> </a:t>
            </a:r>
            <a:r>
              <a:rPr lang="en-US" dirty="0" err="1" smtClean="0"/>
              <a:t>ortalaması</a:t>
            </a:r>
            <a:endParaRPr lang="en-US" dirty="0" smtClean="0"/>
          </a:p>
          <a:p>
            <a:r>
              <a:rPr lang="en-US" dirty="0" err="1" smtClean="0"/>
              <a:t>Asimetrik</a:t>
            </a:r>
            <a:r>
              <a:rPr lang="en-US" dirty="0" smtClean="0"/>
              <a:t> </a:t>
            </a:r>
            <a:r>
              <a:rPr lang="en-US" dirty="0" err="1" smtClean="0"/>
              <a:t>veride</a:t>
            </a:r>
            <a:r>
              <a:rPr lang="en-US" dirty="0" smtClean="0"/>
              <a:t> </a:t>
            </a:r>
            <a:r>
              <a:rPr lang="en-US" dirty="0" err="1" smtClean="0"/>
              <a:t>daha</a:t>
            </a:r>
            <a:r>
              <a:rPr lang="en-US" dirty="0" smtClean="0"/>
              <a:t> </a:t>
            </a:r>
            <a:r>
              <a:rPr lang="en-US" dirty="0" err="1" smtClean="0"/>
              <a:t>iyi</a:t>
            </a:r>
            <a:r>
              <a:rPr lang="en-US" dirty="0" smtClean="0"/>
              <a:t> </a:t>
            </a:r>
            <a:r>
              <a:rPr lang="en-US" dirty="0" err="1" smtClean="0"/>
              <a:t>sonuç</a:t>
            </a:r>
            <a:r>
              <a:rPr lang="en-US" dirty="0" smtClean="0"/>
              <a:t> </a:t>
            </a:r>
            <a:r>
              <a:rPr lang="en-US" dirty="0" err="1" smtClean="0"/>
              <a:t>verir</a:t>
            </a:r>
            <a:endParaRPr lang="en-US" dirty="0" smtClean="0"/>
          </a:p>
          <a:p>
            <a:pPr lvl="1"/>
            <a:r>
              <a:rPr lang="en-US" dirty="0" err="1" smtClean="0"/>
              <a:t>Bütünsel</a:t>
            </a:r>
            <a:r>
              <a:rPr lang="en-US" dirty="0" smtClean="0"/>
              <a:t> </a:t>
            </a:r>
            <a:r>
              <a:rPr lang="en-US" dirty="0" err="1" smtClean="0"/>
              <a:t>ölçüm</a:t>
            </a:r>
            <a:endParaRPr lang="en-US" dirty="0" smtClean="0"/>
          </a:p>
          <a:p>
            <a:pPr lvl="2"/>
            <a:r>
              <a:rPr lang="en-US" dirty="0" err="1" smtClean="0"/>
              <a:t>Yaklaşım</a:t>
            </a:r>
            <a:r>
              <a:rPr lang="en-US" dirty="0" smtClean="0"/>
              <a:t> </a:t>
            </a:r>
            <a:r>
              <a:rPr lang="en-US" dirty="0" err="1" smtClean="0"/>
              <a:t>yapılabilir</a:t>
            </a:r>
            <a:r>
              <a:rPr lang="en-US" dirty="0" smtClean="0"/>
              <a:t> (</a:t>
            </a:r>
            <a:r>
              <a:rPr lang="en-US" dirty="0" err="1" smtClean="0"/>
              <a:t>aproximate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Gruplanmış</a:t>
            </a:r>
            <a:r>
              <a:rPr lang="en-US" dirty="0" smtClean="0"/>
              <a:t> </a:t>
            </a:r>
            <a:r>
              <a:rPr lang="en-US" dirty="0" err="1" smtClean="0"/>
              <a:t>verilerde</a:t>
            </a:r>
            <a:r>
              <a:rPr lang="en-US" dirty="0" smtClean="0"/>
              <a:t> interpolation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Ortanca</a:t>
            </a:r>
            <a:r>
              <a:rPr lang="en-US" dirty="0" smtClean="0"/>
              <a:t> (Median)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23528" y="4077072"/>
          <a:ext cx="1584176" cy="2392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673">
                <a:tc>
                  <a:txBody>
                    <a:bodyPr/>
                    <a:lstStyle/>
                    <a:p>
                      <a:r>
                        <a:rPr kumimoji="0" lang="en-US" sz="13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yaş</a:t>
                      </a:r>
                      <a:endParaRPr kumimoji="0" lang="en-US" sz="13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3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frekans</a:t>
                      </a:r>
                      <a:endParaRPr kumimoji="0" lang="en-US" sz="13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673">
                <a:tc>
                  <a:txBody>
                    <a:bodyPr/>
                    <a:lstStyle/>
                    <a:p>
                      <a:r>
                        <a:rPr kumimoji="0" lang="en-US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673">
                <a:tc>
                  <a:txBody>
                    <a:bodyPr/>
                    <a:lstStyle/>
                    <a:p>
                      <a:r>
                        <a:rPr kumimoji="0" lang="en-US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673">
                <a:tc>
                  <a:txBody>
                    <a:bodyPr/>
                    <a:lstStyle/>
                    <a:p>
                      <a:r>
                        <a:rPr kumimoji="0" lang="en-US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673">
                <a:tc>
                  <a:txBody>
                    <a:bodyPr/>
                    <a:lstStyle/>
                    <a:p>
                      <a:r>
                        <a:rPr kumimoji="0" lang="en-US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21-25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673">
                <a:tc>
                  <a:txBody>
                    <a:bodyPr/>
                    <a:lstStyle/>
                    <a:p>
                      <a:r>
                        <a:rPr kumimoji="0" lang="en-US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5" name="Picture 1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051719" y="4221088"/>
            <a:ext cx="6815328" cy="9113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11760" y="5157192"/>
            <a:ext cx="2574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Ortanca</a:t>
            </a:r>
            <a:r>
              <a:rPr lang="en-US" sz="1400" dirty="0" smtClean="0"/>
              <a:t> </a:t>
            </a:r>
            <a:r>
              <a:rPr lang="en-US" sz="1400" dirty="0" err="1" smtClean="0"/>
              <a:t>aralığın</a:t>
            </a:r>
            <a:r>
              <a:rPr lang="en-US" sz="1400" dirty="0" smtClean="0"/>
              <a:t> ilk </a:t>
            </a:r>
            <a:r>
              <a:rPr lang="en-US" sz="1400" dirty="0" err="1" smtClean="0"/>
              <a:t>elemanı</a:t>
            </a:r>
            <a:endParaRPr lang="en-US" sz="14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211960" y="4941168"/>
            <a:ext cx="288032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12160" y="3429000"/>
            <a:ext cx="3050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Ortanca</a:t>
            </a:r>
            <a:r>
              <a:rPr lang="en-US" sz="1400" dirty="0" smtClean="0"/>
              <a:t> </a:t>
            </a:r>
            <a:r>
              <a:rPr lang="en-US" sz="1400" dirty="0" err="1" smtClean="0"/>
              <a:t>aralıktan</a:t>
            </a:r>
            <a:r>
              <a:rPr lang="en-US" sz="1400" dirty="0" smtClean="0"/>
              <a:t> </a:t>
            </a:r>
            <a:r>
              <a:rPr lang="en-US" sz="1400" dirty="0" err="1" smtClean="0"/>
              <a:t>düşük</a:t>
            </a:r>
            <a:r>
              <a:rPr lang="en-US" sz="1400" dirty="0" smtClean="0"/>
              <a:t> </a:t>
            </a:r>
          </a:p>
          <a:p>
            <a:r>
              <a:rPr lang="en-US" sz="1400" dirty="0" err="1" smtClean="0"/>
              <a:t>aralıklardaki</a:t>
            </a:r>
            <a:r>
              <a:rPr lang="en-US" sz="1400" dirty="0" smtClean="0"/>
              <a:t> </a:t>
            </a:r>
            <a:r>
              <a:rPr lang="en-US" sz="1400" dirty="0" err="1" smtClean="0"/>
              <a:t>eleman</a:t>
            </a:r>
            <a:r>
              <a:rPr lang="en-US" sz="1400" dirty="0" smtClean="0"/>
              <a:t> </a:t>
            </a:r>
            <a:r>
              <a:rPr lang="en-US" sz="1400" dirty="0" err="1" smtClean="0"/>
              <a:t>sayı</a:t>
            </a:r>
            <a:r>
              <a:rPr lang="en-US" sz="1400" dirty="0" smtClean="0"/>
              <a:t> </a:t>
            </a:r>
            <a:r>
              <a:rPr lang="en-US" sz="1400" dirty="0" err="1" smtClean="0"/>
              <a:t>toplamı</a:t>
            </a:r>
            <a:endParaRPr lang="en-US" sz="1400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7596336" y="4005064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684946" y="5301208"/>
            <a:ext cx="1459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Ortanca</a:t>
            </a:r>
            <a:r>
              <a:rPr lang="en-US" sz="1400" dirty="0" smtClean="0"/>
              <a:t> </a:t>
            </a:r>
            <a:r>
              <a:rPr lang="en-US" sz="1400" dirty="0" err="1" smtClean="0"/>
              <a:t>aralık</a:t>
            </a:r>
            <a:r>
              <a:rPr lang="en-US" sz="1400" dirty="0" smtClean="0"/>
              <a:t> </a:t>
            </a:r>
          </a:p>
          <a:p>
            <a:r>
              <a:rPr lang="en-US" sz="1400" dirty="0" err="1" smtClean="0"/>
              <a:t>genişliği</a:t>
            </a:r>
            <a:endParaRPr lang="en-US" sz="14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8676456" y="4941168"/>
            <a:ext cx="7200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364088" y="5229200"/>
            <a:ext cx="2156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Ortanca</a:t>
            </a:r>
            <a:r>
              <a:rPr lang="en-US" sz="1400" dirty="0" smtClean="0"/>
              <a:t> </a:t>
            </a:r>
            <a:r>
              <a:rPr lang="en-US" sz="1400" dirty="0" err="1" smtClean="0"/>
              <a:t>aralık</a:t>
            </a:r>
            <a:r>
              <a:rPr lang="en-US" sz="1400" dirty="0" smtClean="0"/>
              <a:t> </a:t>
            </a:r>
            <a:r>
              <a:rPr lang="en-US" sz="1400" dirty="0" err="1" smtClean="0"/>
              <a:t>frekansı</a:t>
            </a:r>
            <a:endParaRPr lang="en-US" sz="1400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6660232" y="5085184"/>
            <a:ext cx="144016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Metin kutusu 4"/>
              <p:cNvSpPr txBox="1"/>
              <p:nvPr/>
            </p:nvSpPr>
            <p:spPr>
              <a:xfrm>
                <a:off x="2427281" y="5805264"/>
                <a:ext cx="4520983" cy="6503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800" dirty="0" smtClean="0"/>
                  <a:t>16 +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type m:val="lin"/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600</m:t>
                                </m:r>
                              </m:num>
                              <m:den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−170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160</m:t>
                            </m:r>
                          </m:den>
                        </m:f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4=19.25</m:t>
                    </m:r>
                  </m:oMath>
                </a14:m>
                <a:r>
                  <a:rPr lang="en-US" sz="2800" dirty="0" smtClean="0"/>
                  <a:t> </a:t>
                </a:r>
                <a:endParaRPr lang="en-US" sz="2800" dirty="0"/>
              </a:p>
            </p:txBody>
          </p:sp>
        </mc:Choice>
        <mc:Fallback xmlns="">
          <p:sp>
            <p:nvSpPr>
              <p:cNvPr id="5" name="Metin kutus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7281" y="5805264"/>
                <a:ext cx="4520983" cy="650306"/>
              </a:xfrm>
              <a:prstGeom prst="rect">
                <a:avLst/>
              </a:prstGeom>
              <a:blipFill>
                <a:blip r:embed="rId4"/>
                <a:stretch>
                  <a:fillRect l="-4717" b="-21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Veri</a:t>
            </a:r>
            <a:r>
              <a:rPr lang="en-US" dirty="0" smtClean="0"/>
              <a:t> </a:t>
            </a:r>
            <a:r>
              <a:rPr lang="en-US" dirty="0" err="1" smtClean="0"/>
              <a:t>seti</a:t>
            </a:r>
            <a:r>
              <a:rPr lang="en-US" dirty="0" smtClean="0"/>
              <a:t> </a:t>
            </a:r>
            <a:r>
              <a:rPr lang="en-US" dirty="0" err="1" smtClean="0"/>
              <a:t>içinde</a:t>
            </a:r>
            <a:r>
              <a:rPr lang="en-US" dirty="0" smtClean="0"/>
              <a:t> en </a:t>
            </a:r>
            <a:r>
              <a:rPr lang="en-US" dirty="0" err="1" smtClean="0"/>
              <a:t>çok</a:t>
            </a:r>
            <a:r>
              <a:rPr lang="en-US" dirty="0" smtClean="0"/>
              <a:t> </a:t>
            </a:r>
            <a:r>
              <a:rPr lang="en-US" dirty="0" err="1" smtClean="0"/>
              <a:t>tekrarlanan</a:t>
            </a:r>
            <a:r>
              <a:rPr lang="en-US" dirty="0" smtClean="0"/>
              <a:t> </a:t>
            </a:r>
            <a:r>
              <a:rPr lang="en-US" dirty="0" err="1" smtClean="0"/>
              <a:t>veri</a:t>
            </a:r>
            <a:endParaRPr lang="en-US" dirty="0" smtClean="0"/>
          </a:p>
          <a:p>
            <a:pPr lvl="1"/>
            <a:r>
              <a:rPr lang="en-US" dirty="0" err="1" smtClean="0"/>
              <a:t>Unimodal</a:t>
            </a:r>
            <a:r>
              <a:rPr lang="en-US" dirty="0" smtClean="0"/>
              <a:t>, Bimodal, </a:t>
            </a:r>
            <a:r>
              <a:rPr lang="en-US" dirty="0" err="1" smtClean="0"/>
              <a:t>Trimodal</a:t>
            </a:r>
            <a:endParaRPr lang="en-US" dirty="0" smtClean="0"/>
          </a:p>
          <a:p>
            <a:pPr lvl="1"/>
            <a:r>
              <a:rPr lang="en-US" dirty="0" smtClean="0"/>
              <a:t>Multimodal, no mode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Deneysel</a:t>
            </a:r>
            <a:r>
              <a:rPr lang="en-US" dirty="0" smtClean="0"/>
              <a:t> (empirical) </a:t>
            </a:r>
            <a:r>
              <a:rPr lang="en-US" dirty="0" err="1" smtClean="0"/>
              <a:t>formül</a:t>
            </a:r>
            <a:r>
              <a:rPr lang="en-US" dirty="0" smtClean="0"/>
              <a:t> -unimodal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 (Mode)</a:t>
            </a:r>
            <a:endParaRPr lang="en-US" dirty="0"/>
          </a:p>
        </p:txBody>
      </p:sp>
      <p:pic>
        <p:nvPicPr>
          <p:cNvPr id="5" name="Picture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115616" y="4653136"/>
            <a:ext cx="6368796" cy="379476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112" y="2060848"/>
            <a:ext cx="3200677" cy="1847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mage01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9552" y="1700808"/>
            <a:ext cx="7950332" cy="384381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Simetrik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çarpık</a:t>
            </a:r>
            <a:r>
              <a:rPr lang="en-US" dirty="0" smtClean="0"/>
              <a:t> </a:t>
            </a:r>
            <a:r>
              <a:rPr lang="en-US" dirty="0" err="1" smtClean="0"/>
              <a:t>veri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11560" y="4365104"/>
            <a:ext cx="7704856" cy="12961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Ortalama</a:t>
            </a:r>
            <a:r>
              <a:rPr lang="en-US" dirty="0" smtClean="0"/>
              <a:t>, </a:t>
            </a:r>
            <a:r>
              <a:rPr lang="en-US" dirty="0" err="1" smtClean="0"/>
              <a:t>ortanca</a:t>
            </a:r>
            <a:r>
              <a:rPr lang="en-US" dirty="0" smtClean="0"/>
              <a:t>, mod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tr-TR" dirty="0" smtClean="0"/>
              <a:t>orta-</a:t>
            </a:r>
            <a:r>
              <a:rPr lang="en-US" dirty="0" err="1" smtClean="0"/>
              <a:t>aralık</a:t>
            </a:r>
            <a:r>
              <a:rPr lang="en-US" dirty="0" smtClean="0"/>
              <a:t> </a:t>
            </a:r>
            <a:r>
              <a:rPr lang="en-US" dirty="0" err="1" smtClean="0"/>
              <a:t>değerlerini</a:t>
            </a:r>
            <a:r>
              <a:rPr lang="en-US" dirty="0" smtClean="0"/>
              <a:t> </a:t>
            </a:r>
            <a:r>
              <a:rPr lang="en-US" dirty="0" err="1" smtClean="0"/>
              <a:t>bulun</a:t>
            </a:r>
            <a:endParaRPr lang="en-US" dirty="0" smtClean="0"/>
          </a:p>
          <a:p>
            <a:r>
              <a:rPr lang="en-US" b="1" dirty="0" smtClean="0"/>
              <a:t>13, 18, 13, 14, 13, 16, 14, 21, 13</a:t>
            </a:r>
          </a:p>
          <a:p>
            <a:pPr>
              <a:buNone/>
            </a:pPr>
            <a:endParaRPr lang="en-US" b="1" dirty="0" smtClean="0"/>
          </a:p>
          <a:p>
            <a:r>
              <a:rPr lang="en-US" b="1" dirty="0" err="1" smtClean="0"/>
              <a:t>ortalama</a:t>
            </a:r>
            <a:r>
              <a:rPr lang="en-US" b="1" dirty="0" smtClean="0"/>
              <a:t>:</a:t>
            </a:r>
            <a:r>
              <a:rPr lang="en-US" dirty="0" smtClean="0"/>
              <a:t> </a:t>
            </a:r>
            <a:r>
              <a:rPr lang="en-US" b="1" dirty="0" smtClean="0"/>
              <a:t>15</a:t>
            </a:r>
            <a:br>
              <a:rPr lang="en-US" b="1" dirty="0" smtClean="0"/>
            </a:br>
            <a:r>
              <a:rPr lang="en-US" b="1" dirty="0" err="1" smtClean="0"/>
              <a:t>ortanca</a:t>
            </a:r>
            <a:r>
              <a:rPr lang="en-US" b="1" dirty="0" smtClean="0"/>
              <a:t>:</a:t>
            </a:r>
            <a:r>
              <a:rPr lang="en-US" dirty="0" smtClean="0"/>
              <a:t> </a:t>
            </a:r>
            <a:r>
              <a:rPr lang="en-US" b="1" dirty="0" smtClean="0"/>
              <a:t>14</a:t>
            </a:r>
            <a:br>
              <a:rPr lang="en-US" b="1" dirty="0" smtClean="0"/>
            </a:br>
            <a:r>
              <a:rPr lang="en-US" b="1" dirty="0" smtClean="0"/>
              <a:t>mod:</a:t>
            </a:r>
            <a:r>
              <a:rPr lang="en-US" dirty="0" smtClean="0"/>
              <a:t> </a:t>
            </a:r>
            <a:r>
              <a:rPr lang="en-US" b="1" dirty="0" smtClean="0"/>
              <a:t>13</a:t>
            </a:r>
            <a:br>
              <a:rPr lang="en-US" b="1" dirty="0" smtClean="0"/>
            </a:br>
            <a:r>
              <a:rPr lang="en-US" dirty="0" err="1"/>
              <a:t>avg</a:t>
            </a:r>
            <a:r>
              <a:rPr lang="en-US" dirty="0"/>
              <a:t>(</a:t>
            </a:r>
            <a:r>
              <a:rPr lang="en-US" dirty="0" err="1"/>
              <a:t>min,max</a:t>
            </a:r>
            <a:r>
              <a:rPr lang="en-US" dirty="0"/>
              <a:t>)</a:t>
            </a:r>
            <a:r>
              <a:rPr lang="en-US" b="1" dirty="0" smtClean="0"/>
              <a:t>: </a:t>
            </a:r>
            <a:r>
              <a:rPr lang="tr-TR" b="1" dirty="0" smtClean="0"/>
              <a:t>(13+21)/2=17</a:t>
            </a:r>
            <a:endParaRPr lang="en-US" b="1" dirty="0" smtClean="0"/>
          </a:p>
          <a:p>
            <a:r>
              <a:rPr lang="en-US" b="1" dirty="0" smtClean="0"/>
              <a:t>örnek2: 8, 9, 10, 10, 10, 11, 11, 11, 12, 13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Örnek</a:t>
            </a:r>
            <a:r>
              <a:rPr lang="en-US" dirty="0" smtClean="0"/>
              <a:t>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Verinin</a:t>
            </a:r>
            <a:r>
              <a:rPr lang="en-US" dirty="0" smtClean="0"/>
              <a:t> </a:t>
            </a:r>
            <a:r>
              <a:rPr lang="en-US" dirty="0" err="1" smtClean="0"/>
              <a:t>sapmaya</a:t>
            </a:r>
            <a:r>
              <a:rPr lang="en-US" dirty="0" smtClean="0"/>
              <a:t> </a:t>
            </a:r>
            <a:r>
              <a:rPr lang="en-US" dirty="0" err="1" smtClean="0"/>
              <a:t>yatkınlık</a:t>
            </a:r>
            <a:r>
              <a:rPr lang="en-US" dirty="0" smtClean="0"/>
              <a:t> </a:t>
            </a:r>
            <a:r>
              <a:rPr lang="en-US" dirty="0" err="1" smtClean="0"/>
              <a:t>derecesi</a:t>
            </a:r>
            <a:r>
              <a:rPr lang="en-US" dirty="0" smtClean="0"/>
              <a:t> - </a:t>
            </a:r>
            <a:r>
              <a:rPr lang="en-US" dirty="0" err="1" smtClean="0"/>
              <a:t>dağılım</a:t>
            </a:r>
            <a:endParaRPr lang="en-US" dirty="0" smtClean="0"/>
          </a:p>
          <a:p>
            <a:r>
              <a:rPr lang="en-US" dirty="0" err="1" smtClean="0"/>
              <a:t>Ölçüm</a:t>
            </a:r>
            <a:r>
              <a:rPr lang="en-US" dirty="0" smtClean="0"/>
              <a:t> </a:t>
            </a:r>
            <a:r>
              <a:rPr lang="en-US" dirty="0" err="1" smtClean="0"/>
              <a:t>metodları</a:t>
            </a:r>
            <a:endParaRPr lang="en-US" dirty="0" smtClean="0"/>
          </a:p>
          <a:p>
            <a:pPr lvl="1"/>
            <a:r>
              <a:rPr lang="en-US" dirty="0" err="1" smtClean="0"/>
              <a:t>Çeyrek</a:t>
            </a:r>
            <a:r>
              <a:rPr lang="en-US" dirty="0" smtClean="0"/>
              <a:t> (quartile), Q</a:t>
            </a:r>
            <a:r>
              <a:rPr lang="en-US" baseline="-25000" dirty="0" smtClean="0"/>
              <a:t>1</a:t>
            </a:r>
            <a:r>
              <a:rPr lang="en-US" dirty="0" smtClean="0"/>
              <a:t>(</a:t>
            </a:r>
            <a:r>
              <a:rPr lang="en-US" dirty="0" err="1" smtClean="0"/>
              <a:t>birinci</a:t>
            </a:r>
            <a:r>
              <a:rPr lang="en-US" dirty="0" smtClean="0"/>
              <a:t> </a:t>
            </a:r>
            <a:r>
              <a:rPr lang="en-US" dirty="0" err="1" smtClean="0"/>
              <a:t>çeyrek</a:t>
            </a:r>
            <a:r>
              <a:rPr lang="en-US" dirty="0" smtClean="0"/>
              <a:t>), Q</a:t>
            </a:r>
            <a:r>
              <a:rPr lang="en-US" baseline="-25000" dirty="0" smtClean="0"/>
              <a:t>3</a:t>
            </a:r>
            <a:r>
              <a:rPr lang="en-US" dirty="0" smtClean="0"/>
              <a:t> (</a:t>
            </a:r>
            <a:r>
              <a:rPr lang="en-US" dirty="0" err="1" smtClean="0"/>
              <a:t>üçüncü</a:t>
            </a:r>
            <a:r>
              <a:rPr lang="en-US" dirty="0" smtClean="0"/>
              <a:t> </a:t>
            </a:r>
            <a:r>
              <a:rPr lang="en-US" dirty="0" err="1" smtClean="0"/>
              <a:t>çeyrek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Verilerin</a:t>
            </a:r>
            <a:r>
              <a:rPr lang="en-US" dirty="0" smtClean="0"/>
              <a:t> o </a:t>
            </a:r>
            <a:r>
              <a:rPr lang="en-US" dirty="0" err="1" smtClean="0"/>
              <a:t>kadar</a:t>
            </a:r>
            <a:r>
              <a:rPr lang="en-US" dirty="0" smtClean="0"/>
              <a:t> </a:t>
            </a:r>
            <a:r>
              <a:rPr lang="en-US" dirty="0" err="1" smtClean="0"/>
              <a:t>bölümünden</a:t>
            </a:r>
            <a:r>
              <a:rPr lang="en-US" dirty="0" smtClean="0"/>
              <a:t> </a:t>
            </a:r>
            <a:r>
              <a:rPr lang="en-US" dirty="0" err="1" smtClean="0"/>
              <a:t>yukarda</a:t>
            </a:r>
            <a:r>
              <a:rPr lang="en-US" dirty="0" smtClean="0"/>
              <a:t> </a:t>
            </a:r>
            <a:r>
              <a:rPr lang="en-US" dirty="0" err="1" smtClean="0"/>
              <a:t>olan</a:t>
            </a:r>
            <a:r>
              <a:rPr lang="en-US" dirty="0" smtClean="0"/>
              <a:t> </a:t>
            </a:r>
            <a:r>
              <a:rPr lang="en-US" dirty="0" err="1" smtClean="0"/>
              <a:t>değer</a:t>
            </a:r>
            <a:endParaRPr lang="en-US" dirty="0" smtClean="0"/>
          </a:p>
          <a:p>
            <a:r>
              <a:rPr lang="en-US" dirty="0" smtClean="0"/>
              <a:t>Inter quartile range (IQR) </a:t>
            </a:r>
          </a:p>
          <a:p>
            <a:pPr lvl="1"/>
            <a:r>
              <a:rPr lang="en-US" dirty="0" smtClean="0"/>
              <a:t>IQR= Q</a:t>
            </a:r>
            <a:r>
              <a:rPr lang="en-US" baseline="-25000" dirty="0" smtClean="0"/>
              <a:t>3</a:t>
            </a:r>
            <a:r>
              <a:rPr lang="en-US" dirty="0" smtClean="0"/>
              <a:t>-Q</a:t>
            </a:r>
            <a:r>
              <a:rPr lang="en-US" baseline="-25000" dirty="0" smtClean="0"/>
              <a:t>1</a:t>
            </a:r>
          </a:p>
          <a:p>
            <a:r>
              <a:rPr lang="en-US" dirty="0" err="1" smtClean="0"/>
              <a:t>Sapan</a:t>
            </a:r>
            <a:r>
              <a:rPr lang="en-US" dirty="0" smtClean="0"/>
              <a:t> </a:t>
            </a:r>
            <a:r>
              <a:rPr lang="en-US" dirty="0" err="1" smtClean="0"/>
              <a:t>veri</a:t>
            </a:r>
            <a:r>
              <a:rPr lang="en-US" dirty="0" smtClean="0"/>
              <a:t> (outlier)</a:t>
            </a:r>
          </a:p>
          <a:p>
            <a:pPr lvl="1"/>
            <a:r>
              <a:rPr lang="en-US" dirty="0" err="1" smtClean="0"/>
              <a:t>Çeyreklerin</a:t>
            </a:r>
            <a:r>
              <a:rPr lang="en-US" dirty="0" smtClean="0"/>
              <a:t> 1.5 x IQR </a:t>
            </a:r>
            <a:r>
              <a:rPr lang="en-US" dirty="0" err="1" smtClean="0"/>
              <a:t>ötesinde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Verinin</a:t>
            </a:r>
            <a:r>
              <a:rPr lang="en-US" dirty="0" smtClean="0"/>
              <a:t> </a:t>
            </a:r>
            <a:r>
              <a:rPr lang="en-US" dirty="0" err="1" smtClean="0"/>
              <a:t>dağılımı</a:t>
            </a:r>
            <a:r>
              <a:rPr lang="en-US" dirty="0" smtClean="0"/>
              <a:t>-dispersion of data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48B09-5973-444A-B339-F3C2C238D1B9}" type="slidenum">
              <a:rPr lang="en-US"/>
              <a:pPr/>
              <a:t>17</a:t>
            </a:fld>
            <a:endParaRPr lang="en-US"/>
          </a:p>
        </p:txBody>
      </p:sp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 </a:t>
            </a:r>
            <a:r>
              <a:rPr lang="en-US" dirty="0" err="1"/>
              <a:t>Boxplot</a:t>
            </a:r>
            <a:r>
              <a:rPr lang="en-US" dirty="0"/>
              <a:t> </a:t>
            </a:r>
            <a:r>
              <a:rPr lang="en-US" dirty="0" err="1" smtClean="0"/>
              <a:t>Analizi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524000"/>
            <a:ext cx="7620000" cy="47371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dirty="0" err="1" smtClean="0">
                <a:solidFill>
                  <a:schemeClr val="hlink"/>
                </a:solidFill>
              </a:rPr>
              <a:t>Beş</a:t>
            </a:r>
            <a:r>
              <a:rPr lang="en-US" sz="2400" dirty="0" smtClean="0">
                <a:solidFill>
                  <a:schemeClr val="hlink"/>
                </a:solidFill>
              </a:rPr>
              <a:t> </a:t>
            </a:r>
            <a:r>
              <a:rPr lang="en-US" sz="2400" dirty="0" err="1" smtClean="0">
                <a:solidFill>
                  <a:schemeClr val="hlink"/>
                </a:solidFill>
              </a:rPr>
              <a:t>değerli</a:t>
            </a:r>
            <a:r>
              <a:rPr lang="en-US" sz="2400" dirty="0" smtClean="0">
                <a:solidFill>
                  <a:schemeClr val="hlink"/>
                </a:solidFill>
              </a:rPr>
              <a:t> </a:t>
            </a:r>
            <a:r>
              <a:rPr lang="en-US" sz="2400" dirty="0" err="1" smtClean="0">
                <a:solidFill>
                  <a:schemeClr val="hlink"/>
                </a:solidFill>
              </a:rPr>
              <a:t>özet</a:t>
            </a:r>
            <a:r>
              <a:rPr lang="en-US" sz="2400" dirty="0" smtClean="0">
                <a:solidFill>
                  <a:schemeClr val="hlink"/>
                </a:solidFill>
              </a:rPr>
              <a:t>: </a:t>
            </a:r>
            <a:r>
              <a:rPr lang="en-US" sz="2400" dirty="0" err="1" smtClean="0"/>
              <a:t>bir</a:t>
            </a:r>
            <a:r>
              <a:rPr lang="en-US" sz="2400" dirty="0" smtClean="0"/>
              <a:t> </a:t>
            </a:r>
            <a:r>
              <a:rPr lang="en-US" sz="2400" dirty="0" err="1" smtClean="0"/>
              <a:t>dağılımın</a:t>
            </a:r>
            <a:endParaRPr lang="en-US" sz="2400" dirty="0" smtClean="0"/>
          </a:p>
          <a:p>
            <a:pPr>
              <a:lnSpc>
                <a:spcPct val="120000"/>
              </a:lnSpc>
            </a:pPr>
            <a:r>
              <a:rPr lang="en-US" sz="2400" dirty="0" smtClean="0"/>
              <a:t> Minimum</a:t>
            </a:r>
            <a:r>
              <a:rPr lang="en-US" sz="2400" dirty="0"/>
              <a:t>, Q1, M, Q3, </a:t>
            </a:r>
            <a:r>
              <a:rPr lang="en-US" sz="2400" dirty="0" err="1" smtClean="0"/>
              <a:t>Maksimum</a:t>
            </a: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sz="2400" dirty="0" err="1">
                <a:solidFill>
                  <a:schemeClr val="hlink"/>
                </a:solidFill>
              </a:rPr>
              <a:t>Boxplot</a:t>
            </a:r>
            <a:endParaRPr lang="en-US" sz="2400" dirty="0">
              <a:solidFill>
                <a:schemeClr val="hlink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sz="2400" dirty="0" err="1" smtClean="0"/>
              <a:t>Veri</a:t>
            </a:r>
            <a:r>
              <a:rPr lang="en-US" sz="2400" dirty="0" smtClean="0"/>
              <a:t> </a:t>
            </a:r>
            <a:r>
              <a:rPr lang="en-US" sz="2400" dirty="0" err="1" smtClean="0"/>
              <a:t>bir</a:t>
            </a:r>
            <a:r>
              <a:rPr lang="en-US" sz="2400" dirty="0" smtClean="0"/>
              <a:t> </a:t>
            </a:r>
            <a:r>
              <a:rPr lang="en-US" sz="2400" dirty="0" err="1" smtClean="0"/>
              <a:t>kutu</a:t>
            </a:r>
            <a:r>
              <a:rPr lang="en-US" sz="2400" dirty="0" smtClean="0"/>
              <a:t> </a:t>
            </a:r>
            <a:r>
              <a:rPr lang="en-US" sz="2400" dirty="0" err="1" smtClean="0"/>
              <a:t>ile</a:t>
            </a:r>
            <a:r>
              <a:rPr lang="en-US" sz="2400" dirty="0" smtClean="0"/>
              <a:t> </a:t>
            </a:r>
            <a:r>
              <a:rPr lang="en-US" sz="2400" dirty="0" err="1" smtClean="0"/>
              <a:t>temsil</a:t>
            </a:r>
            <a:r>
              <a:rPr lang="en-US" sz="2400" dirty="0" smtClean="0"/>
              <a:t> </a:t>
            </a:r>
            <a:r>
              <a:rPr lang="en-US" sz="2400" dirty="0" err="1" smtClean="0"/>
              <a:t>edilir</a:t>
            </a:r>
            <a:endParaRPr lang="en-US" sz="2400" dirty="0"/>
          </a:p>
          <a:p>
            <a:pPr lvl="1">
              <a:lnSpc>
                <a:spcPct val="120000"/>
              </a:lnSpc>
            </a:pPr>
            <a:r>
              <a:rPr lang="en-US" sz="2400" dirty="0" err="1" smtClean="0"/>
              <a:t>Kutunun</a:t>
            </a:r>
            <a:r>
              <a:rPr lang="en-US" sz="2400" dirty="0" smtClean="0"/>
              <a:t> </a:t>
            </a:r>
            <a:r>
              <a:rPr lang="en-US" sz="2400" dirty="0" err="1" smtClean="0"/>
              <a:t>uçları</a:t>
            </a:r>
            <a:r>
              <a:rPr lang="en-US" sz="2400" dirty="0" smtClean="0"/>
              <a:t> Q1 </a:t>
            </a:r>
            <a:r>
              <a:rPr lang="en-US" sz="2400" dirty="0" err="1" smtClean="0"/>
              <a:t>ve</a:t>
            </a:r>
            <a:r>
              <a:rPr lang="en-US" sz="2400" dirty="0" smtClean="0"/>
              <a:t> Q3 </a:t>
            </a:r>
            <a:r>
              <a:rPr lang="en-US" sz="2400" dirty="0" err="1" smtClean="0"/>
              <a:t>çeyreklikleridir</a:t>
            </a:r>
            <a:r>
              <a:rPr lang="en-US" sz="2400" dirty="0" smtClean="0"/>
              <a:t>, </a:t>
            </a:r>
            <a:r>
              <a:rPr lang="tr-TR" sz="2400" dirty="0" smtClean="0"/>
              <a:t>q3 q1 farkı, </a:t>
            </a:r>
            <a:r>
              <a:rPr lang="en-US" sz="2400" dirty="0" err="1" smtClean="0"/>
              <a:t>yani</a:t>
            </a:r>
            <a:r>
              <a:rPr lang="en-US" sz="2400" dirty="0" smtClean="0"/>
              <a:t> </a:t>
            </a:r>
            <a:r>
              <a:rPr lang="en-US" sz="2400" dirty="0" err="1" smtClean="0"/>
              <a:t>kutunun</a:t>
            </a:r>
            <a:r>
              <a:rPr lang="en-US" sz="2400" dirty="0" smtClean="0"/>
              <a:t> </a:t>
            </a:r>
            <a:r>
              <a:rPr lang="en-US" sz="2400" dirty="0" err="1" smtClean="0"/>
              <a:t>yüksekliği</a:t>
            </a:r>
            <a:r>
              <a:rPr lang="en-US" sz="2400" dirty="0" smtClean="0"/>
              <a:t> IRQ </a:t>
            </a:r>
            <a:r>
              <a:rPr lang="en-US" sz="2400" dirty="0" err="1" smtClean="0"/>
              <a:t>dır</a:t>
            </a:r>
            <a:endParaRPr lang="en-US" sz="2400" dirty="0"/>
          </a:p>
          <a:p>
            <a:pPr lvl="1">
              <a:lnSpc>
                <a:spcPct val="120000"/>
              </a:lnSpc>
            </a:pPr>
            <a:r>
              <a:rPr lang="en-US" sz="2400" dirty="0" err="1" smtClean="0"/>
              <a:t>Ortanca</a:t>
            </a:r>
            <a:r>
              <a:rPr lang="en-US" sz="2400" dirty="0" smtClean="0"/>
              <a:t> (median) </a:t>
            </a:r>
            <a:r>
              <a:rPr lang="en-US" sz="2400" dirty="0" err="1" smtClean="0"/>
              <a:t>değeri</a:t>
            </a:r>
            <a:r>
              <a:rPr lang="en-US" sz="2400" dirty="0" smtClean="0"/>
              <a:t> </a:t>
            </a:r>
            <a:r>
              <a:rPr lang="en-US" sz="2400" dirty="0" err="1" smtClean="0"/>
              <a:t>kutu</a:t>
            </a:r>
            <a:r>
              <a:rPr lang="en-US" sz="2400" dirty="0" smtClean="0"/>
              <a:t> </a:t>
            </a:r>
            <a:r>
              <a:rPr lang="en-US" sz="2400" dirty="0" err="1" smtClean="0"/>
              <a:t>içinde</a:t>
            </a:r>
            <a:r>
              <a:rPr lang="en-US" sz="2400" dirty="0" smtClean="0"/>
              <a:t> </a:t>
            </a:r>
            <a:r>
              <a:rPr lang="en-US" sz="2400" dirty="0" err="1" smtClean="0"/>
              <a:t>bir</a:t>
            </a:r>
            <a:r>
              <a:rPr lang="en-US" sz="2400" dirty="0" smtClean="0"/>
              <a:t> </a:t>
            </a:r>
            <a:r>
              <a:rPr lang="en-US" sz="2400" dirty="0" err="1" smtClean="0"/>
              <a:t>çizgiyle</a:t>
            </a:r>
            <a:r>
              <a:rPr lang="en-US" sz="2400" dirty="0" smtClean="0"/>
              <a:t> </a:t>
            </a:r>
            <a:r>
              <a:rPr lang="en-US" sz="2400" dirty="0" err="1" smtClean="0"/>
              <a:t>gösterilir</a:t>
            </a:r>
            <a:endParaRPr lang="en-US" sz="2400" dirty="0"/>
          </a:p>
          <a:p>
            <a:pPr lvl="1">
              <a:lnSpc>
                <a:spcPct val="120000"/>
              </a:lnSpc>
            </a:pPr>
            <a:r>
              <a:rPr lang="en-US" sz="2400" dirty="0" err="1" smtClean="0"/>
              <a:t>Bıyıklar</a:t>
            </a:r>
            <a:r>
              <a:rPr lang="en-US" sz="2400" dirty="0" smtClean="0"/>
              <a:t> (Whiskers): </a:t>
            </a:r>
            <a:r>
              <a:rPr lang="en-US" sz="2400" dirty="0" err="1" smtClean="0"/>
              <a:t>kutudan</a:t>
            </a:r>
            <a:r>
              <a:rPr lang="en-US" sz="2400" dirty="0" smtClean="0"/>
              <a:t> </a:t>
            </a:r>
            <a:r>
              <a:rPr lang="en-US" sz="2400" dirty="0" err="1" smtClean="0"/>
              <a:t>çıkan</a:t>
            </a:r>
            <a:r>
              <a:rPr lang="en-US" sz="2400" dirty="0" smtClean="0"/>
              <a:t> </a:t>
            </a:r>
            <a:r>
              <a:rPr lang="en-US" sz="2400" dirty="0" err="1" smtClean="0"/>
              <a:t>iki</a:t>
            </a:r>
            <a:r>
              <a:rPr lang="en-US" sz="2400" dirty="0" smtClean="0"/>
              <a:t> </a:t>
            </a:r>
            <a:r>
              <a:rPr lang="en-US" sz="2400" dirty="0" err="1" smtClean="0"/>
              <a:t>çizgi</a:t>
            </a:r>
            <a:r>
              <a:rPr lang="en-US" sz="2400" dirty="0" smtClean="0"/>
              <a:t> </a:t>
            </a:r>
            <a:r>
              <a:rPr lang="en-US" sz="2400" dirty="0"/>
              <a:t>Minimum and </a:t>
            </a:r>
            <a:r>
              <a:rPr lang="en-US" sz="2400" dirty="0" err="1" smtClean="0"/>
              <a:t>Maksimum</a:t>
            </a:r>
            <a:r>
              <a:rPr lang="en-US" sz="2400" dirty="0" smtClean="0"/>
              <a:t> (1.5 x IQR)</a:t>
            </a:r>
            <a:endParaRPr lang="en-US" sz="2400" dirty="0"/>
          </a:p>
        </p:txBody>
      </p:sp>
      <p:pic>
        <p:nvPicPr>
          <p:cNvPr id="9" name="Content Placeholder 8" descr="simple.box.gif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6012161" y="173527"/>
            <a:ext cx="3131840" cy="3183465"/>
          </a:xfrm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Veri</a:t>
            </a:r>
            <a:r>
              <a:rPr lang="en-US" dirty="0" smtClean="0"/>
              <a:t> (17 </a:t>
            </a:r>
            <a:r>
              <a:rPr lang="en-US" dirty="0" err="1" smtClean="0"/>
              <a:t>eleman</a:t>
            </a:r>
            <a:r>
              <a:rPr lang="en-US" dirty="0" smtClean="0"/>
              <a:t>):</a:t>
            </a:r>
          </a:p>
          <a:p>
            <a:r>
              <a:rPr lang="en-US" dirty="0" smtClean="0"/>
              <a:t>3.9,  4.1,  4.2,  4.3,  4.3,  4.4,  4.4,  4.4,  4.4,     4.5,  4.5,  4.6,  4.7,  4.8,  4.9,  5.0,  5.1</a:t>
            </a:r>
          </a:p>
          <a:p>
            <a:endParaRPr lang="en-US" dirty="0" smtClean="0"/>
          </a:p>
          <a:p>
            <a:r>
              <a:rPr lang="en-US" dirty="0" err="1" smtClean="0"/>
              <a:t>Ortanca</a:t>
            </a:r>
            <a:r>
              <a:rPr lang="en-US" dirty="0" smtClean="0"/>
              <a:t> Q2=4.4</a:t>
            </a:r>
          </a:p>
          <a:p>
            <a:r>
              <a:rPr lang="en-US" dirty="0" smtClean="0"/>
              <a:t>Q1 =(4.3 + 4.3)/2 = 4.3</a:t>
            </a:r>
          </a:p>
          <a:p>
            <a:r>
              <a:rPr lang="fr-FR" dirty="0" smtClean="0"/>
              <a:t>Q</a:t>
            </a:r>
            <a:r>
              <a:rPr lang="fr-FR" baseline="-25000" dirty="0" smtClean="0"/>
              <a:t>3</a:t>
            </a:r>
            <a:r>
              <a:rPr lang="fr-FR" dirty="0" smtClean="0"/>
              <a:t> = (4.7 + 4.8)/2 = 4.75</a:t>
            </a:r>
            <a:endParaRPr lang="tr-TR" dirty="0" smtClean="0"/>
          </a:p>
          <a:p>
            <a:pPr lvl="1"/>
            <a:r>
              <a:rPr lang="tr-TR" dirty="0" smtClean="0"/>
              <a:t>IQR 4.75 – 4.3 = 0.45 </a:t>
            </a:r>
            <a:r>
              <a:rPr lang="tr-TR" dirty="0" smtClean="0">
                <a:sym typeface="Wingdings" panose="05000000000000000000" pitchFamily="2" charset="2"/>
              </a:rPr>
              <a:t> 1.5IQR = 0.675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[3.625, 5.425]</a:t>
            </a:r>
            <a:endParaRPr lang="fr-FR" dirty="0" smtClean="0"/>
          </a:p>
          <a:p>
            <a:r>
              <a:rPr lang="fr-FR" dirty="0" smtClean="0"/>
              <a:t>örnek2:</a:t>
            </a:r>
          </a:p>
          <a:p>
            <a:r>
              <a:rPr lang="en-US" b="1" dirty="0" smtClean="0"/>
              <a:t>77,  79,  80,  86,  87,  87,  94,  99</a:t>
            </a:r>
            <a:endParaRPr lang="fr-FR" dirty="0" smtClean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Ornek</a:t>
            </a:r>
            <a:r>
              <a:rPr lang="en-US" dirty="0" smtClean="0"/>
              <a:t> – box plot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 </a:t>
            </a:r>
            <a:r>
              <a:rPr lang="en-US" dirty="0" err="1" smtClean="0"/>
              <a:t>gözlem</a:t>
            </a:r>
            <a:r>
              <a:rPr lang="en-US" dirty="0" smtClean="0"/>
              <a:t> x</a:t>
            </a:r>
            <a:r>
              <a:rPr lang="en-US" baseline="-25000" dirty="0" smtClean="0"/>
              <a:t>1</a:t>
            </a:r>
            <a:r>
              <a:rPr lang="en-US" dirty="0" smtClean="0"/>
              <a:t>, …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endParaRPr lang="en-US" baseline="-25000" dirty="0" smtClean="0"/>
          </a:p>
          <a:p>
            <a:r>
              <a:rPr lang="en-US" dirty="0" err="1" smtClean="0"/>
              <a:t>Varyans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Standart</a:t>
            </a:r>
            <a:r>
              <a:rPr lang="en-US" dirty="0" smtClean="0"/>
              <a:t> </a:t>
            </a:r>
            <a:r>
              <a:rPr lang="en-US" dirty="0" err="1" smtClean="0"/>
              <a:t>sapma</a:t>
            </a:r>
            <a:r>
              <a:rPr lang="en-US" dirty="0" smtClean="0"/>
              <a:t> </a:t>
            </a:r>
            <a:r>
              <a:rPr lang="en-US" dirty="0" err="1" smtClean="0"/>
              <a:t>varyansın</a:t>
            </a:r>
            <a:r>
              <a:rPr lang="en-US" dirty="0" smtClean="0"/>
              <a:t> </a:t>
            </a:r>
            <a:r>
              <a:rPr lang="en-US" dirty="0" err="1" smtClean="0"/>
              <a:t>kare</a:t>
            </a:r>
            <a:r>
              <a:rPr lang="en-US" dirty="0" smtClean="0"/>
              <a:t> </a:t>
            </a:r>
            <a:r>
              <a:rPr lang="en-US" dirty="0" err="1" smtClean="0"/>
              <a:t>kökü</a:t>
            </a:r>
            <a:endParaRPr lang="en-US" dirty="0" smtClean="0"/>
          </a:p>
          <a:p>
            <a:pPr lvl="1"/>
            <a:r>
              <a:rPr lang="el-GR" dirty="0" smtClean="0">
                <a:latin typeface="Georgia"/>
              </a:rPr>
              <a:t>σ</a:t>
            </a:r>
            <a:r>
              <a:rPr lang="en-US" dirty="0" smtClean="0">
                <a:latin typeface="Georgia"/>
              </a:rPr>
              <a:t> </a:t>
            </a:r>
            <a:endParaRPr lang="en-US" dirty="0" smtClean="0"/>
          </a:p>
          <a:p>
            <a:pPr lvl="1"/>
            <a:r>
              <a:rPr lang="en-US" dirty="0" err="1" smtClean="0"/>
              <a:t>Ortalamadan</a:t>
            </a:r>
            <a:r>
              <a:rPr lang="en-US" dirty="0" smtClean="0"/>
              <a:t> </a:t>
            </a:r>
            <a:r>
              <a:rPr lang="en-US" dirty="0" err="1" smtClean="0"/>
              <a:t>sapma</a:t>
            </a:r>
            <a:r>
              <a:rPr lang="en-US" dirty="0" smtClean="0"/>
              <a:t> </a:t>
            </a:r>
            <a:r>
              <a:rPr lang="en-US" dirty="0" err="1" smtClean="0"/>
              <a:t>oranı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Varyans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standart</a:t>
            </a:r>
            <a:r>
              <a:rPr lang="en-US" dirty="0" smtClean="0"/>
              <a:t> </a:t>
            </a:r>
            <a:r>
              <a:rPr lang="en-US" dirty="0" err="1" smtClean="0"/>
              <a:t>sapma</a:t>
            </a:r>
            <a:endParaRPr lang="en-US" dirty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760684" y="2618394"/>
            <a:ext cx="4334261" cy="5945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Veri</a:t>
            </a:r>
            <a:r>
              <a:rPr lang="en-US" dirty="0" smtClean="0"/>
              <a:t> – </a:t>
            </a:r>
            <a:r>
              <a:rPr lang="en-US" dirty="0" err="1" smtClean="0"/>
              <a:t>Nesne</a:t>
            </a:r>
            <a:r>
              <a:rPr lang="en-US" dirty="0" smtClean="0"/>
              <a:t> - </a:t>
            </a:r>
            <a:r>
              <a:rPr lang="en-US" dirty="0" err="1" smtClean="0"/>
              <a:t>Nitelik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107504" y="1444294"/>
            <a:ext cx="4389884" cy="4721010"/>
          </a:xfrm>
        </p:spPr>
        <p:txBody>
          <a:bodyPr>
            <a:normAutofit/>
          </a:bodyPr>
          <a:lstStyle/>
          <a:p>
            <a:r>
              <a:rPr lang="en-US" dirty="0" err="1" smtClean="0"/>
              <a:t>Veri</a:t>
            </a:r>
            <a:r>
              <a:rPr lang="en-US" dirty="0" smtClean="0"/>
              <a:t>: </a:t>
            </a:r>
            <a:r>
              <a:rPr lang="en-US" dirty="0" err="1" smtClean="0"/>
              <a:t>Nesneler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nesnelerin</a:t>
            </a:r>
            <a:r>
              <a:rPr lang="en-US" dirty="0" smtClean="0"/>
              <a:t> </a:t>
            </a:r>
            <a:r>
              <a:rPr lang="en-US" dirty="0" err="1" smtClean="0"/>
              <a:t>niteliklerinden</a:t>
            </a:r>
            <a:r>
              <a:rPr lang="en-US" dirty="0" smtClean="0"/>
              <a:t> </a:t>
            </a:r>
            <a:r>
              <a:rPr lang="en-US" dirty="0" err="1" smtClean="0"/>
              <a:t>oluşan</a:t>
            </a:r>
            <a:r>
              <a:rPr lang="en-US" dirty="0" smtClean="0"/>
              <a:t> </a:t>
            </a:r>
            <a:r>
              <a:rPr lang="en-US" dirty="0" err="1" smtClean="0"/>
              <a:t>küme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Nesne</a:t>
            </a:r>
            <a:r>
              <a:rPr lang="en-US" dirty="0" smtClean="0"/>
              <a:t> </a:t>
            </a:r>
            <a:r>
              <a:rPr lang="en-US" dirty="0" err="1" smtClean="0"/>
              <a:t>veri</a:t>
            </a:r>
            <a:r>
              <a:rPr lang="en-US" dirty="0" smtClean="0"/>
              <a:t> </a:t>
            </a:r>
            <a:r>
              <a:rPr lang="en-US" dirty="0" err="1" smtClean="0"/>
              <a:t>kümesinin</a:t>
            </a:r>
            <a:r>
              <a:rPr lang="en-US" dirty="0" smtClean="0"/>
              <a:t> </a:t>
            </a:r>
            <a:r>
              <a:rPr lang="en-US" dirty="0" err="1" smtClean="0"/>
              <a:t>elemanları</a:t>
            </a:r>
            <a:endParaRPr lang="en-US" dirty="0" smtClean="0"/>
          </a:p>
          <a:p>
            <a:pPr lvl="1"/>
            <a:r>
              <a:rPr lang="en-US" dirty="0" err="1" smtClean="0"/>
              <a:t>Kayıt</a:t>
            </a:r>
            <a:r>
              <a:rPr lang="en-US" dirty="0" smtClean="0"/>
              <a:t>, </a:t>
            </a:r>
            <a:r>
              <a:rPr lang="en-US" dirty="0" err="1" smtClean="0"/>
              <a:t>varlık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err="1" smtClean="0"/>
              <a:t>Nitelik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nesnenin</a:t>
            </a:r>
            <a:r>
              <a:rPr lang="en-US" dirty="0" smtClean="0"/>
              <a:t> </a:t>
            </a:r>
            <a:r>
              <a:rPr lang="en-US" dirty="0" err="1" smtClean="0"/>
              <a:t>özellikleridir</a:t>
            </a:r>
            <a:endParaRPr lang="en-US" dirty="0" smtClean="0"/>
          </a:p>
          <a:p>
            <a:pPr lvl="1"/>
            <a:r>
              <a:rPr lang="en-US" dirty="0" smtClean="0"/>
              <a:t>e.g., </a:t>
            </a:r>
            <a:r>
              <a:rPr lang="en-US" dirty="0" err="1" smtClean="0"/>
              <a:t>yaş</a:t>
            </a:r>
            <a:r>
              <a:rPr lang="en-US" dirty="0" smtClean="0"/>
              <a:t>, </a:t>
            </a:r>
            <a:r>
              <a:rPr lang="en-US" dirty="0" err="1" smtClean="0"/>
              <a:t>ortam</a:t>
            </a:r>
            <a:r>
              <a:rPr lang="en-US" dirty="0" smtClean="0"/>
              <a:t> </a:t>
            </a:r>
            <a:r>
              <a:rPr lang="en-US" dirty="0" err="1" smtClean="0"/>
              <a:t>sıcaklığı</a:t>
            </a:r>
            <a:r>
              <a:rPr lang="en-US" dirty="0" smtClean="0"/>
              <a:t>…</a:t>
            </a:r>
          </a:p>
          <a:p>
            <a:pPr lvl="1"/>
            <a:r>
              <a:rPr lang="en-US" dirty="0" err="1" smtClean="0"/>
              <a:t>Boyut</a:t>
            </a:r>
            <a:r>
              <a:rPr lang="en-US" dirty="0" smtClean="0"/>
              <a:t>, </a:t>
            </a:r>
            <a:r>
              <a:rPr lang="en-US" dirty="0" err="1" smtClean="0"/>
              <a:t>özellik</a:t>
            </a:r>
            <a:endParaRPr lang="en-US" dirty="0" smtClean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4"/>
          </p:nvPr>
        </p:nvGraphicFramePr>
        <p:xfrm>
          <a:off x="4994720" y="2043648"/>
          <a:ext cx="4041776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98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04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04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cinsiyet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Medeni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Durum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Yıllık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Gelir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Evli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125K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Bekar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Evli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Bekar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Evli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Bekar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Evli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Evli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Evli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505871" y="6093296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VERİ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Right Brace 10"/>
          <p:cNvSpPr/>
          <p:nvPr/>
        </p:nvSpPr>
        <p:spPr>
          <a:xfrm rot="16200000">
            <a:off x="6757899" y="-135396"/>
            <a:ext cx="432048" cy="3960440"/>
          </a:xfrm>
          <a:prstGeom prst="rightBrace">
            <a:avLst>
              <a:gd name="adj1" fmla="val 8333"/>
              <a:gd name="adj2" fmla="val 5278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929807" y="1412776"/>
            <a:ext cx="22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Nitelik</a:t>
            </a:r>
            <a:r>
              <a:rPr lang="en-US" dirty="0" smtClean="0"/>
              <a:t> (Attributes)</a:t>
            </a:r>
            <a:endParaRPr lang="en-US" dirty="0"/>
          </a:p>
        </p:txBody>
      </p:sp>
      <p:sp>
        <p:nvSpPr>
          <p:cNvPr id="13" name="Left Brace 12"/>
          <p:cNvSpPr/>
          <p:nvPr/>
        </p:nvSpPr>
        <p:spPr>
          <a:xfrm>
            <a:off x="4572001" y="2708920"/>
            <a:ext cx="349694" cy="331236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211960" y="3490456"/>
            <a:ext cx="461665" cy="181075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err="1" smtClean="0"/>
              <a:t>Nesne</a:t>
            </a:r>
            <a:r>
              <a:rPr lang="en-US" dirty="0" smtClean="0"/>
              <a:t> (objects)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Veri</a:t>
            </a:r>
            <a:r>
              <a:rPr lang="en-US" dirty="0" smtClean="0"/>
              <a:t>: 5, 7, 3, 7</a:t>
            </a:r>
          </a:p>
          <a:p>
            <a:r>
              <a:rPr lang="en-US" dirty="0" err="1" smtClean="0"/>
              <a:t>Ortalama</a:t>
            </a:r>
            <a:r>
              <a:rPr lang="en-US" dirty="0" smtClean="0"/>
              <a:t> 22/4 =5.5</a:t>
            </a:r>
          </a:p>
          <a:p>
            <a:r>
              <a:rPr lang="en-US" dirty="0" err="1" smtClean="0"/>
              <a:t>Ortalamadan</a:t>
            </a:r>
            <a:r>
              <a:rPr lang="en-US" dirty="0" smtClean="0"/>
              <a:t> </a:t>
            </a:r>
            <a:r>
              <a:rPr lang="en-US" dirty="0" err="1" smtClean="0"/>
              <a:t>farklar</a:t>
            </a:r>
            <a:endParaRPr lang="en-US" dirty="0" smtClean="0"/>
          </a:p>
          <a:p>
            <a:pPr lvl="1"/>
            <a:r>
              <a:rPr lang="en-US" dirty="0" smtClean="0"/>
              <a:t>-0.5, 1.5, -</a:t>
            </a:r>
            <a:r>
              <a:rPr lang="tr-TR" dirty="0" smtClean="0"/>
              <a:t>2</a:t>
            </a:r>
            <a:r>
              <a:rPr lang="en-US" dirty="0" smtClean="0"/>
              <a:t>.5, 1.5</a:t>
            </a:r>
          </a:p>
          <a:p>
            <a:r>
              <a:rPr lang="en-US" dirty="0" err="1" smtClean="0"/>
              <a:t>Kareleri</a:t>
            </a:r>
            <a:endParaRPr lang="en-US" dirty="0" smtClean="0"/>
          </a:p>
          <a:p>
            <a:pPr lvl="1"/>
            <a:r>
              <a:rPr lang="en-US" dirty="0" smtClean="0"/>
              <a:t>0.25, 2.25, 6.25, 2.25</a:t>
            </a:r>
          </a:p>
          <a:p>
            <a:r>
              <a:rPr lang="el-GR" dirty="0" smtClean="0"/>
              <a:t>σ</a:t>
            </a:r>
            <a:r>
              <a:rPr lang="el-GR" baseline="30000" dirty="0" smtClean="0"/>
              <a:t>2</a:t>
            </a:r>
            <a:r>
              <a:rPr lang="en-US" dirty="0" smtClean="0"/>
              <a:t> = ¼ (0.25+ 2.25+ </a:t>
            </a:r>
            <a:r>
              <a:rPr lang="tr-TR" dirty="0" smtClean="0"/>
              <a:t>6</a:t>
            </a:r>
            <a:r>
              <a:rPr lang="en-US" dirty="0" smtClean="0"/>
              <a:t>.25+ 2.25) =</a:t>
            </a:r>
            <a:r>
              <a:rPr lang="tr-TR" dirty="0" smtClean="0"/>
              <a:t>2</a:t>
            </a:r>
            <a:r>
              <a:rPr lang="en-US" dirty="0" smtClean="0"/>
              <a:t>.75</a:t>
            </a:r>
          </a:p>
          <a:p>
            <a:pPr lvl="1"/>
            <a:r>
              <a:rPr lang="el-GR" dirty="0" smtClean="0"/>
              <a:t>σ</a:t>
            </a:r>
            <a:r>
              <a:rPr lang="en-US" dirty="0" smtClean="0"/>
              <a:t>  = √</a:t>
            </a:r>
            <a:r>
              <a:rPr lang="tr-TR" dirty="0" smtClean="0"/>
              <a:t>2</a:t>
            </a:r>
            <a:r>
              <a:rPr lang="en-US" dirty="0" smtClean="0"/>
              <a:t>.75 = 1.</a:t>
            </a:r>
            <a:r>
              <a:rPr lang="tr-TR" dirty="0" smtClean="0"/>
              <a:t>65</a:t>
            </a:r>
            <a:endParaRPr lang="en-US" dirty="0" smtClean="0"/>
          </a:p>
          <a:p>
            <a:r>
              <a:rPr lang="en-US" dirty="0" smtClean="0"/>
              <a:t>Ort ∓ </a:t>
            </a:r>
            <a:r>
              <a:rPr lang="el-GR" dirty="0" smtClean="0"/>
              <a:t>σ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/>
              <a:t>beklenen</a:t>
            </a:r>
            <a:r>
              <a:rPr lang="en-US" dirty="0" smtClean="0"/>
              <a:t> </a:t>
            </a:r>
            <a:r>
              <a:rPr lang="en-US" dirty="0" err="1" smtClean="0"/>
              <a:t>değerler</a:t>
            </a:r>
            <a:r>
              <a:rPr lang="en-US" dirty="0" smtClean="0"/>
              <a:t> </a:t>
            </a:r>
            <a:r>
              <a:rPr lang="en-US" dirty="0" err="1" smtClean="0"/>
              <a:t>kümesi</a:t>
            </a:r>
            <a:endParaRPr lang="en-US" dirty="0" smtClean="0"/>
          </a:p>
          <a:p>
            <a:r>
              <a:rPr lang="en-US" dirty="0" smtClean="0"/>
              <a:t>[</a:t>
            </a:r>
            <a:r>
              <a:rPr lang="tr-TR" dirty="0" smtClean="0"/>
              <a:t>3</a:t>
            </a:r>
            <a:r>
              <a:rPr lang="en-US" dirty="0" smtClean="0"/>
              <a:t>.</a:t>
            </a:r>
            <a:r>
              <a:rPr lang="tr-TR" dirty="0" smtClean="0"/>
              <a:t>85</a:t>
            </a:r>
            <a:r>
              <a:rPr lang="en-US" dirty="0" smtClean="0"/>
              <a:t>, </a:t>
            </a:r>
            <a:r>
              <a:rPr lang="tr-TR" dirty="0" smtClean="0"/>
              <a:t>7.15</a:t>
            </a:r>
            <a:r>
              <a:rPr lang="en-US" dirty="0" smtClean="0"/>
              <a:t>]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ö</a:t>
            </a:r>
            <a:r>
              <a:rPr lang="en-US" dirty="0" err="1" smtClean="0"/>
              <a:t>rnek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Eksik</a:t>
            </a:r>
            <a:r>
              <a:rPr lang="en-US" dirty="0" smtClean="0"/>
              <a:t> </a:t>
            </a:r>
            <a:r>
              <a:rPr lang="en-US" dirty="0" err="1" smtClean="0"/>
              <a:t>veri</a:t>
            </a:r>
            <a:r>
              <a:rPr lang="en-US" dirty="0" smtClean="0"/>
              <a:t> </a:t>
            </a:r>
            <a:r>
              <a:rPr lang="en-US" dirty="0" err="1" smtClean="0"/>
              <a:t>tamamlama</a:t>
            </a:r>
            <a:endParaRPr lang="en-US" dirty="0" smtClean="0"/>
          </a:p>
          <a:p>
            <a:pPr marL="850392" lvl="1" indent="-457200">
              <a:buFont typeface="+mj-lt"/>
              <a:buAutoNum type="arabicPeriod"/>
            </a:pPr>
            <a:r>
              <a:rPr lang="en-US" dirty="0" err="1" smtClean="0"/>
              <a:t>Kaydı</a:t>
            </a:r>
            <a:r>
              <a:rPr lang="en-US" dirty="0" smtClean="0"/>
              <a:t> </a:t>
            </a:r>
            <a:r>
              <a:rPr lang="en-US" dirty="0" err="1" smtClean="0"/>
              <a:t>yok</a:t>
            </a:r>
            <a:r>
              <a:rPr lang="en-US" dirty="0" smtClean="0"/>
              <a:t> say</a:t>
            </a:r>
          </a:p>
          <a:p>
            <a:pPr marL="1088136" lvl="2" indent="-457200"/>
            <a:r>
              <a:rPr lang="en-US" dirty="0" err="1" smtClean="0"/>
              <a:t>Çok</a:t>
            </a:r>
            <a:r>
              <a:rPr lang="en-US" dirty="0" smtClean="0"/>
              <a:t> </a:t>
            </a:r>
            <a:r>
              <a:rPr lang="en-US" dirty="0" err="1" smtClean="0"/>
              <a:t>eksik</a:t>
            </a:r>
            <a:r>
              <a:rPr lang="en-US" dirty="0" smtClean="0"/>
              <a:t> </a:t>
            </a:r>
            <a:r>
              <a:rPr lang="en-US" dirty="0" err="1" smtClean="0"/>
              <a:t>bilgi</a:t>
            </a:r>
            <a:r>
              <a:rPr lang="en-US" dirty="0" smtClean="0"/>
              <a:t> </a:t>
            </a:r>
            <a:r>
              <a:rPr lang="en-US" dirty="0" err="1" smtClean="0"/>
              <a:t>içeriyosa</a:t>
            </a:r>
            <a:endParaRPr lang="en-US" dirty="0" smtClean="0"/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Elle </a:t>
            </a:r>
            <a:r>
              <a:rPr lang="en-US" dirty="0" err="1" smtClean="0"/>
              <a:t>doldurma</a:t>
            </a:r>
            <a:endParaRPr lang="en-US" dirty="0" smtClean="0"/>
          </a:p>
          <a:p>
            <a:pPr marL="1088136" lvl="2" indent="-457200"/>
            <a:r>
              <a:rPr lang="en-US" dirty="0" err="1" smtClean="0"/>
              <a:t>Çok</a:t>
            </a:r>
            <a:r>
              <a:rPr lang="en-US" dirty="0" smtClean="0"/>
              <a:t> </a:t>
            </a:r>
            <a:r>
              <a:rPr lang="en-US" dirty="0" err="1" smtClean="0"/>
              <a:t>zaman</a:t>
            </a:r>
            <a:r>
              <a:rPr lang="en-US" dirty="0" smtClean="0"/>
              <a:t> </a:t>
            </a:r>
            <a:r>
              <a:rPr lang="en-US" dirty="0" err="1" smtClean="0"/>
              <a:t>alır</a:t>
            </a:r>
            <a:endParaRPr lang="en-US" dirty="0" smtClean="0"/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Global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değerle</a:t>
            </a:r>
            <a:r>
              <a:rPr lang="en-US" dirty="0" smtClean="0"/>
              <a:t> </a:t>
            </a:r>
            <a:r>
              <a:rPr lang="en-US" dirty="0" err="1" smtClean="0"/>
              <a:t>doldurma</a:t>
            </a:r>
            <a:r>
              <a:rPr lang="en-US" dirty="0" smtClean="0"/>
              <a:t> – “-</a:t>
            </a:r>
            <a:r>
              <a:rPr lang="en-US" dirty="0" smtClean="0">
                <a:latin typeface="Georgia"/>
              </a:rPr>
              <a:t>∞”</a:t>
            </a:r>
            <a:endParaRPr lang="en-US" dirty="0" smtClean="0"/>
          </a:p>
          <a:p>
            <a:pPr marL="850392" lvl="1" indent="-457200">
              <a:buFont typeface="+mj-lt"/>
              <a:buAutoNum type="arabicPeriod"/>
            </a:pPr>
            <a:r>
              <a:rPr lang="en-US" dirty="0" err="1" smtClean="0"/>
              <a:t>Nitelik</a:t>
            </a:r>
            <a:r>
              <a:rPr lang="en-US" dirty="0" smtClean="0"/>
              <a:t> </a:t>
            </a:r>
            <a:r>
              <a:rPr lang="en-US" dirty="0" err="1" smtClean="0"/>
              <a:t>ortalamasıyla</a:t>
            </a:r>
            <a:r>
              <a:rPr lang="en-US" dirty="0" smtClean="0"/>
              <a:t> </a:t>
            </a:r>
            <a:r>
              <a:rPr lang="en-US" dirty="0" err="1" smtClean="0"/>
              <a:t>doldurma</a:t>
            </a:r>
            <a:endParaRPr lang="en-US" dirty="0" smtClean="0"/>
          </a:p>
          <a:p>
            <a:pPr marL="850392" lvl="1" indent="-457200">
              <a:buFont typeface="+mj-lt"/>
              <a:buAutoNum type="arabicPeriod"/>
            </a:pPr>
            <a:r>
              <a:rPr lang="en-US" dirty="0" err="1" smtClean="0"/>
              <a:t>Eksik</a:t>
            </a:r>
            <a:r>
              <a:rPr lang="en-US" dirty="0" smtClean="0"/>
              <a:t> </a:t>
            </a:r>
            <a:r>
              <a:rPr lang="en-US" dirty="0" err="1" smtClean="0"/>
              <a:t>verinin</a:t>
            </a:r>
            <a:r>
              <a:rPr lang="en-US" dirty="0" smtClean="0"/>
              <a:t> </a:t>
            </a:r>
            <a:r>
              <a:rPr lang="en-US" dirty="0" err="1" smtClean="0"/>
              <a:t>ait</a:t>
            </a:r>
            <a:r>
              <a:rPr lang="en-US" dirty="0" smtClean="0"/>
              <a:t> </a:t>
            </a:r>
            <a:r>
              <a:rPr lang="en-US" dirty="0" err="1" smtClean="0"/>
              <a:t>olduğu</a:t>
            </a:r>
            <a:r>
              <a:rPr lang="en-US" dirty="0" smtClean="0"/>
              <a:t> </a:t>
            </a:r>
            <a:r>
              <a:rPr lang="en-US" dirty="0" err="1" smtClean="0"/>
              <a:t>grubun</a:t>
            </a:r>
            <a:r>
              <a:rPr lang="en-US" dirty="0" smtClean="0"/>
              <a:t> </a:t>
            </a:r>
            <a:r>
              <a:rPr lang="en-US" dirty="0" err="1" smtClean="0"/>
              <a:t>nitelik</a:t>
            </a:r>
            <a:r>
              <a:rPr lang="en-US" dirty="0" smtClean="0"/>
              <a:t> </a:t>
            </a:r>
            <a:r>
              <a:rPr lang="en-US" dirty="0" err="1" smtClean="0"/>
              <a:t>ortalamasıyla</a:t>
            </a:r>
            <a:r>
              <a:rPr lang="en-US" dirty="0" smtClean="0"/>
              <a:t> </a:t>
            </a:r>
            <a:r>
              <a:rPr lang="en-US" dirty="0" err="1" smtClean="0"/>
              <a:t>doldurma</a:t>
            </a:r>
            <a:endParaRPr lang="en-US" dirty="0" smtClean="0"/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En </a:t>
            </a:r>
            <a:r>
              <a:rPr lang="en-US" dirty="0" err="1" smtClean="0"/>
              <a:t>olası</a:t>
            </a:r>
            <a:r>
              <a:rPr lang="en-US" dirty="0" smtClean="0"/>
              <a:t> </a:t>
            </a:r>
            <a:r>
              <a:rPr lang="en-US" dirty="0" err="1" smtClean="0"/>
              <a:t>değerle</a:t>
            </a:r>
            <a:r>
              <a:rPr lang="en-US" dirty="0" smtClean="0"/>
              <a:t> </a:t>
            </a:r>
            <a:r>
              <a:rPr lang="en-US" dirty="0" err="1" smtClean="0"/>
              <a:t>doldurma</a:t>
            </a:r>
            <a:r>
              <a:rPr lang="en-US" dirty="0" smtClean="0"/>
              <a:t> (regression Bayesian inference)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Veri</a:t>
            </a:r>
            <a:r>
              <a:rPr lang="en-US" dirty="0" smtClean="0"/>
              <a:t> </a:t>
            </a:r>
            <a:r>
              <a:rPr lang="en-US" dirty="0" err="1" smtClean="0"/>
              <a:t>Temizleme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Gürültülü</a:t>
            </a:r>
            <a:r>
              <a:rPr lang="en-US" dirty="0" smtClean="0"/>
              <a:t>: </a:t>
            </a:r>
            <a:r>
              <a:rPr lang="en-US" dirty="0" err="1" smtClean="0"/>
              <a:t>Ölçülen</a:t>
            </a:r>
            <a:r>
              <a:rPr lang="en-US" dirty="0" smtClean="0"/>
              <a:t> </a:t>
            </a:r>
            <a:r>
              <a:rPr lang="en-US" dirty="0" err="1" smtClean="0"/>
              <a:t>verideki</a:t>
            </a:r>
            <a:r>
              <a:rPr lang="en-US" dirty="0" smtClean="0"/>
              <a:t> </a:t>
            </a:r>
            <a:r>
              <a:rPr lang="en-US" dirty="0" err="1" smtClean="0"/>
              <a:t>hata</a:t>
            </a:r>
            <a:r>
              <a:rPr lang="en-US" dirty="0" smtClean="0"/>
              <a:t>/</a:t>
            </a:r>
            <a:r>
              <a:rPr lang="en-US" dirty="0" err="1" smtClean="0"/>
              <a:t>sapma</a:t>
            </a:r>
            <a:endParaRPr lang="en-US" dirty="0" smtClean="0"/>
          </a:p>
          <a:p>
            <a:r>
              <a:rPr lang="en-US" dirty="0" err="1" smtClean="0"/>
              <a:t>Kova</a:t>
            </a:r>
            <a:r>
              <a:rPr lang="en-US" dirty="0" smtClean="0"/>
              <a:t> </a:t>
            </a:r>
            <a:r>
              <a:rPr lang="en-US" dirty="0" err="1" smtClean="0"/>
              <a:t>metodu</a:t>
            </a:r>
            <a:r>
              <a:rPr lang="en-US" dirty="0" smtClean="0"/>
              <a:t> (Binning)</a:t>
            </a:r>
          </a:p>
          <a:p>
            <a:pPr lvl="1"/>
            <a:r>
              <a:rPr lang="en-US" dirty="0" err="1" smtClean="0"/>
              <a:t>Düzleştirme</a:t>
            </a:r>
            <a:r>
              <a:rPr lang="en-US" dirty="0" smtClean="0"/>
              <a:t> (smoothing)</a:t>
            </a:r>
          </a:p>
          <a:p>
            <a:pPr lvl="1"/>
            <a:r>
              <a:rPr lang="en-US" dirty="0" err="1" smtClean="0"/>
              <a:t>Kova</a:t>
            </a:r>
            <a:r>
              <a:rPr lang="en-US" dirty="0" smtClean="0"/>
              <a:t> </a:t>
            </a:r>
            <a:r>
              <a:rPr lang="en-US" dirty="0" err="1" smtClean="0"/>
              <a:t>ortalaması</a:t>
            </a:r>
            <a:r>
              <a:rPr lang="en-US" dirty="0" smtClean="0"/>
              <a:t> </a:t>
            </a:r>
            <a:r>
              <a:rPr lang="en-US" dirty="0" err="1" smtClean="0"/>
              <a:t>ile</a:t>
            </a:r>
            <a:r>
              <a:rPr lang="en-US" dirty="0" smtClean="0"/>
              <a:t> </a:t>
            </a:r>
            <a:r>
              <a:rPr lang="en-US" dirty="0" err="1" smtClean="0"/>
              <a:t>düzleştirme</a:t>
            </a:r>
            <a:r>
              <a:rPr lang="en-US" dirty="0" smtClean="0"/>
              <a:t> 	(</a:t>
            </a:r>
            <a:r>
              <a:rPr lang="en-US" dirty="0" err="1" smtClean="0"/>
              <a:t>ortancası</a:t>
            </a:r>
            <a:r>
              <a:rPr lang="en-US" dirty="0" smtClean="0"/>
              <a:t> </a:t>
            </a:r>
            <a:r>
              <a:rPr lang="en-US" dirty="0" err="1" smtClean="0"/>
              <a:t>ile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B1: 4,8,15		B1: 9,9,9		B1:8,8,8</a:t>
            </a:r>
          </a:p>
          <a:p>
            <a:pPr lvl="2"/>
            <a:r>
              <a:rPr lang="en-US" dirty="0" smtClean="0"/>
              <a:t>B2: 21,21,24		B2: 22,22,22		B2:21,21,21</a:t>
            </a:r>
          </a:p>
          <a:p>
            <a:pPr lvl="2"/>
            <a:r>
              <a:rPr lang="en-US" dirty="0" smtClean="0"/>
              <a:t>B3: 25,28,34		B3: 29,29,29		B3:28,28,28</a:t>
            </a:r>
          </a:p>
          <a:p>
            <a:pPr lvl="1"/>
            <a:r>
              <a:rPr lang="en-US" dirty="0" err="1" smtClean="0"/>
              <a:t>Kova</a:t>
            </a:r>
            <a:r>
              <a:rPr lang="en-US" dirty="0" smtClean="0"/>
              <a:t> </a:t>
            </a:r>
            <a:r>
              <a:rPr lang="en-US" dirty="0" err="1" smtClean="0"/>
              <a:t>sınırları</a:t>
            </a:r>
            <a:r>
              <a:rPr lang="en-US" dirty="0" smtClean="0"/>
              <a:t> </a:t>
            </a:r>
            <a:r>
              <a:rPr lang="en-US" dirty="0" err="1" smtClean="0"/>
              <a:t>ile</a:t>
            </a:r>
            <a:r>
              <a:rPr lang="en-US" dirty="0" smtClean="0"/>
              <a:t> </a:t>
            </a:r>
            <a:r>
              <a:rPr lang="en-US" dirty="0" err="1" smtClean="0"/>
              <a:t>düzleştirme</a:t>
            </a:r>
            <a:endParaRPr lang="en-US" dirty="0" smtClean="0"/>
          </a:p>
          <a:p>
            <a:pPr lvl="2"/>
            <a:r>
              <a:rPr lang="en-US" dirty="0" smtClean="0"/>
              <a:t>B1: 4,8,15		B1: 4,4,15</a:t>
            </a:r>
          </a:p>
          <a:p>
            <a:pPr lvl="2"/>
            <a:r>
              <a:rPr lang="en-US" dirty="0" smtClean="0"/>
              <a:t>B2: 21,21,24		B2: 21,21,24</a:t>
            </a:r>
          </a:p>
          <a:p>
            <a:pPr lvl="2"/>
            <a:r>
              <a:rPr lang="en-US" dirty="0" smtClean="0"/>
              <a:t>B3: 25,30,34		B3: 25,34,34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Gürültülü</a:t>
            </a:r>
            <a:r>
              <a:rPr lang="en-US" dirty="0" smtClean="0"/>
              <a:t> </a:t>
            </a:r>
            <a:r>
              <a:rPr lang="en-US" dirty="0" err="1" smtClean="0"/>
              <a:t>Veri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44008" y="3212976"/>
            <a:ext cx="1368152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380312" y="3212976"/>
            <a:ext cx="1368152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44008" y="4725144"/>
            <a:ext cx="1368152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 animBg="1"/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Eğri</a:t>
            </a:r>
            <a:r>
              <a:rPr lang="en-US" dirty="0" smtClean="0"/>
              <a:t> </a:t>
            </a:r>
            <a:r>
              <a:rPr lang="en-US" dirty="0" err="1" smtClean="0"/>
              <a:t>Uydurma</a:t>
            </a:r>
            <a:r>
              <a:rPr lang="en-US" dirty="0" smtClean="0"/>
              <a:t> (regression)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Gürültülü</a:t>
            </a:r>
            <a:r>
              <a:rPr lang="en-US" dirty="0" smtClean="0"/>
              <a:t> </a:t>
            </a:r>
            <a:r>
              <a:rPr lang="en-US" dirty="0" err="1" smtClean="0"/>
              <a:t>Veri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203915"/>
            <a:ext cx="7200800" cy="4654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lusters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035910"/>
            <a:ext cx="8229600" cy="3416417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Kümeleme</a:t>
            </a:r>
            <a:r>
              <a:rPr lang="en-US" dirty="0" smtClean="0"/>
              <a:t> / </a:t>
            </a:r>
            <a:r>
              <a:rPr lang="en-US" dirty="0" err="1" smtClean="0"/>
              <a:t>demetleme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Farklı</a:t>
            </a:r>
            <a:r>
              <a:rPr lang="en-US" dirty="0" smtClean="0"/>
              <a:t> </a:t>
            </a:r>
            <a:r>
              <a:rPr lang="en-US" dirty="0" err="1" smtClean="0"/>
              <a:t>kaynaklardan</a:t>
            </a:r>
            <a:r>
              <a:rPr lang="en-US" dirty="0" smtClean="0"/>
              <a:t> </a:t>
            </a:r>
            <a:r>
              <a:rPr lang="en-US" dirty="0" err="1" smtClean="0"/>
              <a:t>verileri</a:t>
            </a:r>
            <a:r>
              <a:rPr lang="en-US" dirty="0" smtClean="0"/>
              <a:t> </a:t>
            </a:r>
            <a:r>
              <a:rPr lang="en-US" dirty="0" err="1" smtClean="0"/>
              <a:t>tek</a:t>
            </a:r>
            <a:r>
              <a:rPr lang="en-US" dirty="0" smtClean="0"/>
              <a:t> </a:t>
            </a:r>
            <a:r>
              <a:rPr lang="en-US" dirty="0" err="1" smtClean="0"/>
              <a:t>sistemde</a:t>
            </a:r>
            <a:r>
              <a:rPr lang="en-US" dirty="0" smtClean="0"/>
              <a:t> </a:t>
            </a:r>
            <a:r>
              <a:rPr lang="en-US" dirty="0" err="1" smtClean="0"/>
              <a:t>toplama</a:t>
            </a:r>
            <a:endParaRPr lang="en-US" dirty="0" smtClean="0"/>
          </a:p>
          <a:p>
            <a:r>
              <a:rPr lang="en-US" dirty="0" err="1" smtClean="0"/>
              <a:t>Artık</a:t>
            </a:r>
            <a:r>
              <a:rPr lang="en-US" dirty="0" smtClean="0"/>
              <a:t> / </a:t>
            </a:r>
            <a:r>
              <a:rPr lang="en-US" dirty="0" err="1" smtClean="0"/>
              <a:t>tekrarlı</a:t>
            </a:r>
            <a:r>
              <a:rPr lang="en-US" dirty="0" smtClean="0"/>
              <a:t> </a:t>
            </a:r>
            <a:r>
              <a:rPr lang="en-US" dirty="0" err="1" smtClean="0"/>
              <a:t>verilerin</a:t>
            </a:r>
            <a:r>
              <a:rPr lang="en-US" dirty="0" smtClean="0"/>
              <a:t> </a:t>
            </a:r>
            <a:r>
              <a:rPr lang="en-US" dirty="0" err="1" smtClean="0"/>
              <a:t>temizlenmesi</a:t>
            </a:r>
            <a:endParaRPr lang="en-US" dirty="0" smtClean="0"/>
          </a:p>
          <a:p>
            <a:pPr lvl="1"/>
            <a:r>
              <a:rPr lang="en-US" dirty="0" err="1" smtClean="0"/>
              <a:t>Korelasyon</a:t>
            </a:r>
            <a:r>
              <a:rPr lang="en-US" dirty="0" smtClean="0"/>
              <a:t> </a:t>
            </a:r>
            <a:r>
              <a:rPr lang="en-US" dirty="0" err="1" smtClean="0"/>
              <a:t>analizi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 </a:t>
            </a:r>
            <a:r>
              <a:rPr lang="en-US" dirty="0" err="1" smtClean="0"/>
              <a:t>eleman</a:t>
            </a:r>
            <a:r>
              <a:rPr lang="en-US" dirty="0" smtClean="0"/>
              <a:t> </a:t>
            </a:r>
            <a:r>
              <a:rPr lang="en-US" dirty="0" err="1" smtClean="0"/>
              <a:t>sayısı</a:t>
            </a:r>
            <a:r>
              <a:rPr lang="en-US" dirty="0" smtClean="0"/>
              <a:t>,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</a:t>
            </a:r>
            <a:r>
              <a:rPr lang="en-US" dirty="0" err="1" smtClean="0"/>
              <a:t>,b</a:t>
            </a:r>
            <a:r>
              <a:rPr lang="en-US" baseline="-25000" dirty="0" err="1" smtClean="0"/>
              <a:t>i</a:t>
            </a:r>
            <a:r>
              <a:rPr lang="en-US" dirty="0" smtClean="0"/>
              <a:t> , A </a:t>
            </a:r>
            <a:r>
              <a:rPr lang="en-US" dirty="0" err="1" smtClean="0"/>
              <a:t>ve</a:t>
            </a:r>
            <a:r>
              <a:rPr lang="en-US" dirty="0" smtClean="0"/>
              <a:t> B </a:t>
            </a:r>
            <a:r>
              <a:rPr lang="en-US" dirty="0" err="1" smtClean="0"/>
              <a:t>veri</a:t>
            </a:r>
            <a:r>
              <a:rPr lang="en-US" dirty="0" smtClean="0"/>
              <a:t> </a:t>
            </a:r>
            <a:r>
              <a:rPr lang="en-US" dirty="0" err="1" smtClean="0"/>
              <a:t>kümelerindeki</a:t>
            </a:r>
            <a:r>
              <a:rPr lang="en-US" dirty="0" smtClean="0"/>
              <a:t> </a:t>
            </a:r>
            <a:r>
              <a:rPr lang="en-US" dirty="0" err="1" smtClean="0"/>
              <a:t>eleman</a:t>
            </a:r>
            <a:r>
              <a:rPr lang="en-US" dirty="0" smtClean="0"/>
              <a:t> </a:t>
            </a:r>
            <a:r>
              <a:rPr lang="en-US" dirty="0" err="1" smtClean="0"/>
              <a:t>değerleri</a:t>
            </a:r>
            <a:r>
              <a:rPr lang="en-US" dirty="0" smtClean="0"/>
              <a:t>, </a:t>
            </a:r>
            <a:r>
              <a:rPr lang="en-US" dirty="0" smtClean="0">
                <a:latin typeface="Georgia"/>
              </a:rPr>
              <a:t>Ā </a:t>
            </a:r>
            <a:r>
              <a:rPr lang="en-US" dirty="0" err="1" smtClean="0">
                <a:latin typeface="Georgia"/>
              </a:rPr>
              <a:t>ortalama</a:t>
            </a:r>
            <a:r>
              <a:rPr lang="en-US" dirty="0" smtClean="0">
                <a:latin typeface="Georgia"/>
              </a:rPr>
              <a:t>, </a:t>
            </a:r>
            <a:r>
              <a:rPr lang="el-GR" dirty="0" smtClean="0">
                <a:latin typeface="Georgia"/>
              </a:rPr>
              <a:t>σ</a:t>
            </a:r>
            <a:r>
              <a:rPr lang="en-US" baseline="-25000" dirty="0" smtClean="0">
                <a:latin typeface="Georgia"/>
              </a:rPr>
              <a:t>A</a:t>
            </a:r>
            <a:r>
              <a:rPr lang="en-US" dirty="0" smtClean="0">
                <a:latin typeface="Georgia"/>
              </a:rPr>
              <a:t> </a:t>
            </a:r>
            <a:r>
              <a:rPr lang="en-US" dirty="0" err="1" smtClean="0">
                <a:latin typeface="Georgia"/>
              </a:rPr>
              <a:t>standart</a:t>
            </a:r>
            <a:r>
              <a:rPr lang="en-US" dirty="0" smtClean="0">
                <a:latin typeface="Georgia"/>
              </a:rPr>
              <a:t> </a:t>
            </a:r>
            <a:r>
              <a:rPr lang="en-US" dirty="0" err="1" smtClean="0">
                <a:latin typeface="Georgia"/>
              </a:rPr>
              <a:t>sapması</a:t>
            </a:r>
            <a:endParaRPr lang="en-US" dirty="0" smtClean="0">
              <a:latin typeface="Georgia"/>
            </a:endParaRPr>
          </a:p>
          <a:p>
            <a:r>
              <a:rPr lang="en-US" dirty="0" err="1" smtClean="0">
                <a:latin typeface="Georgia"/>
              </a:rPr>
              <a:t>r</a:t>
            </a:r>
            <a:r>
              <a:rPr lang="en-US" baseline="-25000" dirty="0" err="1" smtClean="0">
                <a:latin typeface="Georgia"/>
              </a:rPr>
              <a:t>A,B</a:t>
            </a:r>
            <a:r>
              <a:rPr lang="en-US" dirty="0" smtClean="0">
                <a:latin typeface="Georgia"/>
              </a:rPr>
              <a:t> &gt; 0 </a:t>
            </a:r>
            <a:r>
              <a:rPr lang="en-US" dirty="0" smtClean="0">
                <a:latin typeface="Georgia"/>
                <a:sym typeface="Wingdings" pitchFamily="2" charset="2"/>
              </a:rPr>
              <a:t> </a:t>
            </a:r>
            <a:r>
              <a:rPr lang="en-US" dirty="0" err="1" smtClean="0">
                <a:latin typeface="Georgia"/>
                <a:sym typeface="Wingdings" pitchFamily="2" charset="2"/>
              </a:rPr>
              <a:t>pozitif</a:t>
            </a:r>
            <a:r>
              <a:rPr lang="en-US" dirty="0" smtClean="0">
                <a:latin typeface="Georgia"/>
                <a:sym typeface="Wingdings" pitchFamily="2" charset="2"/>
              </a:rPr>
              <a:t> </a:t>
            </a:r>
            <a:r>
              <a:rPr lang="en-US" dirty="0" err="1" smtClean="0">
                <a:latin typeface="Georgia"/>
                <a:sym typeface="Wingdings" pitchFamily="2" charset="2"/>
              </a:rPr>
              <a:t>ilişkili</a:t>
            </a:r>
            <a:r>
              <a:rPr lang="en-US" dirty="0" smtClean="0">
                <a:latin typeface="Georgia"/>
                <a:sym typeface="Wingdings" pitchFamily="2" charset="2"/>
              </a:rPr>
              <a:t>, &lt;0 </a:t>
            </a:r>
            <a:r>
              <a:rPr lang="en-US" dirty="0" err="1" smtClean="0">
                <a:latin typeface="Georgia"/>
                <a:sym typeface="Wingdings" pitchFamily="2" charset="2"/>
              </a:rPr>
              <a:t>negatif</a:t>
            </a:r>
            <a:r>
              <a:rPr lang="en-US" dirty="0" smtClean="0">
                <a:latin typeface="Georgia"/>
                <a:sym typeface="Wingdings" pitchFamily="2" charset="2"/>
              </a:rPr>
              <a:t> </a:t>
            </a:r>
            <a:r>
              <a:rPr lang="en-US" dirty="0" err="1" smtClean="0">
                <a:latin typeface="Georgia"/>
                <a:sym typeface="Wingdings" pitchFamily="2" charset="2"/>
              </a:rPr>
              <a:t>ilişkili</a:t>
            </a:r>
            <a:endParaRPr lang="en-US" dirty="0" smtClean="0">
              <a:latin typeface="Georgia"/>
              <a:sym typeface="Wingdings" pitchFamily="2" charset="2"/>
            </a:endParaRPr>
          </a:p>
          <a:p>
            <a:r>
              <a:rPr lang="en-US" dirty="0" smtClean="0">
                <a:latin typeface="Georgia"/>
                <a:sym typeface="Wingdings" pitchFamily="2" charset="2"/>
              </a:rPr>
              <a:t>{-1, +1}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Veri</a:t>
            </a:r>
            <a:r>
              <a:rPr lang="en-US" dirty="0" smtClean="0"/>
              <a:t> </a:t>
            </a:r>
            <a:r>
              <a:rPr lang="en-US" dirty="0" err="1" smtClean="0"/>
              <a:t>Bütünleştirme</a:t>
            </a:r>
            <a:endParaRPr lang="en-US" dirty="0"/>
          </a:p>
        </p:txBody>
      </p:sp>
      <p:pic>
        <p:nvPicPr>
          <p:cNvPr id="4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714058" y="3140968"/>
            <a:ext cx="7962398" cy="6869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79512" y="260648"/>
          <a:ext cx="7056785" cy="5865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4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281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stu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. Id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reading (X)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spelling (Y)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 - Ẍ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 - </a:t>
                      </a:r>
                      <a:r>
                        <a:rPr lang="el-GR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Ῡ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(x - Ẍ )(</a:t>
                      </a: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y-</a:t>
                      </a:r>
                      <a:r>
                        <a:rPr lang="el-GR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Ῡ)</a:t>
                      </a:r>
                      <a:endParaRPr lang="el-GR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kumimoji="0" lang="en-US" sz="24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0" lang="en-US" sz="24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0" lang="en-US" sz="24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0" lang="en-US" sz="24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-2.5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0" lang="en-US" sz="24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0.7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0" lang="en-US" sz="24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-1.75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kumimoji="0" lang="en-US" sz="24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0" lang="en-US" sz="24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0" lang="en-US" sz="24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0" lang="en-US" sz="24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1.5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0" lang="en-US" sz="24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-9.3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0" lang="en-US" sz="24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-13.95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kumimoji="0" lang="en-US" sz="24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0" lang="en-US" sz="24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0" lang="en-US" sz="24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0" lang="en-US" sz="24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-3.5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0" lang="en-US" sz="24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8.7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0" lang="en-US" sz="24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-30.45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kumimoji="0" lang="en-US" sz="24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0" lang="en-US" sz="24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0" lang="en-US" sz="24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0" lang="en-US" sz="24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3.5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0" lang="en-US" sz="24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-5.3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0" lang="en-US" sz="24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-18.55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kumimoji="0" lang="en-US" sz="24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0" lang="en-US" sz="24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0" lang="en-US" sz="24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0" lang="en-US" sz="24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2.5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0" lang="en-US" sz="24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6.7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0" lang="en-US" sz="24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16.75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kumimoji="0" lang="en-US" sz="24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0" lang="en-US" sz="24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0" lang="en-US" sz="24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0" lang="en-US" sz="24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-1.5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0" lang="en-US" sz="24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-7.3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0" lang="en-US" sz="24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10.95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kumimoji="0" lang="en-US" sz="24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0" lang="en-US" sz="24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0" lang="en-US" sz="24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0" lang="en-US" sz="24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-4.5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0" lang="en-US" sz="24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4.7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0" lang="en-US" sz="24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-21.15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kumimoji="0" lang="en-US" sz="24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0" lang="en-US" sz="24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0" lang="en-US" sz="24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0" lang="en-US" sz="24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4.5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0" lang="en-US" sz="24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-1.3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0" lang="en-US" sz="24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-5.85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kumimoji="0" lang="en-US" sz="24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0" lang="en-US" sz="24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0" lang="en-US" sz="24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0" lang="en-US" sz="24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0" lang="en-US" sz="24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4.7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0" lang="en-US" sz="24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2.35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kumimoji="0" lang="en-US" sz="24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0" lang="en-US" sz="24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0" lang="en-US" sz="24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0" lang="en-US" sz="24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-0.5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0" lang="en-US" sz="24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-2.3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0" lang="en-US" sz="24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1.15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US" sz="24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sum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0" lang="en-US" sz="2400" b="0" i="0" u="none" strike="noStrike" kern="120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55</a:t>
                      </a: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0" lang="en-US" sz="2400" b="0" i="0" u="none" strike="noStrike" kern="120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103</a:t>
                      </a: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0" lang="en-US" sz="2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0" lang="en-US" sz="2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en-US" sz="24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-60.5</a:t>
                      </a:r>
                      <a:endParaRPr kumimoji="0" lang="en-US" sz="2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US" sz="2400" b="0" i="0" u="none" strike="noStrike" kern="1200" dirty="0" err="1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avg</a:t>
                      </a:r>
                      <a:endParaRPr kumimoji="0" lang="en-US" sz="2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0" lang="en-US" sz="24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5.5</a:t>
                      </a: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0" lang="en-US" sz="24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10.3</a:t>
                      </a: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US" sz="24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std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0" lang="en-US" sz="24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2.872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0" lang="en-US" sz="24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5.832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pic>
        <p:nvPicPr>
          <p:cNvPr id="8" name="Picture 7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4139952" y="5633694"/>
            <a:ext cx="4840766" cy="10356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Kategoik</a:t>
            </a:r>
            <a:r>
              <a:rPr lang="en-US" dirty="0" smtClean="0"/>
              <a:t> </a:t>
            </a:r>
            <a:r>
              <a:rPr lang="en-US" dirty="0" err="1" smtClean="0"/>
              <a:t>veri</a:t>
            </a:r>
            <a:r>
              <a:rPr lang="en-US" dirty="0" smtClean="0"/>
              <a:t> </a:t>
            </a:r>
            <a:r>
              <a:rPr lang="en-US" dirty="0" err="1" smtClean="0"/>
              <a:t>için</a:t>
            </a:r>
            <a:endParaRPr lang="en-US" dirty="0" smtClean="0"/>
          </a:p>
          <a:p>
            <a:endParaRPr lang="en-US" dirty="0" smtClean="0"/>
          </a:p>
          <a:p>
            <a:r>
              <a:rPr lang="en-US" sz="2400" dirty="0" err="1" smtClean="0"/>
              <a:t>Beklenen</a:t>
            </a:r>
            <a:r>
              <a:rPr lang="en-US" sz="2400" dirty="0" smtClean="0"/>
              <a:t> </a:t>
            </a:r>
            <a:r>
              <a:rPr lang="en-US" sz="2400" dirty="0" err="1" smtClean="0"/>
              <a:t>değerden</a:t>
            </a:r>
            <a:r>
              <a:rPr lang="en-US" sz="2400" dirty="0" smtClean="0"/>
              <a:t> ne </a:t>
            </a:r>
            <a:r>
              <a:rPr lang="en-US" sz="2400" dirty="0" err="1" smtClean="0"/>
              <a:t>kadar</a:t>
            </a:r>
            <a:r>
              <a:rPr lang="en-US" sz="2400" dirty="0" smtClean="0"/>
              <a:t> </a:t>
            </a:r>
            <a:r>
              <a:rPr lang="en-US" sz="2400" dirty="0" err="1" smtClean="0"/>
              <a:t>saptığını</a:t>
            </a:r>
            <a:r>
              <a:rPr lang="en-US" sz="2400" dirty="0" smtClean="0"/>
              <a:t> </a:t>
            </a:r>
            <a:r>
              <a:rPr lang="en-US" sz="2400" dirty="0" err="1" smtClean="0"/>
              <a:t>ifade</a:t>
            </a:r>
            <a:r>
              <a:rPr lang="en-US" sz="2400" dirty="0" smtClean="0"/>
              <a:t> </a:t>
            </a:r>
            <a:r>
              <a:rPr lang="en-US" sz="2400" dirty="0" err="1" smtClean="0"/>
              <a:t>eder</a:t>
            </a:r>
            <a:endParaRPr lang="en-US" sz="2400" dirty="0" smtClean="0"/>
          </a:p>
          <a:p>
            <a:r>
              <a:rPr lang="el-GR" sz="2400" i="1" dirty="0" smtClean="0"/>
              <a:t>Χ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ne </a:t>
            </a:r>
            <a:r>
              <a:rPr lang="en-US" sz="2400" dirty="0" err="1" smtClean="0"/>
              <a:t>kadar</a:t>
            </a:r>
            <a:r>
              <a:rPr lang="en-US" sz="2400" dirty="0" smtClean="0"/>
              <a:t> </a:t>
            </a:r>
            <a:r>
              <a:rPr lang="en-US" sz="2400" dirty="0" err="1" smtClean="0"/>
              <a:t>yüksekse</a:t>
            </a:r>
            <a:r>
              <a:rPr lang="en-US" sz="2400" dirty="0" smtClean="0"/>
              <a:t> </a:t>
            </a:r>
            <a:r>
              <a:rPr lang="en-US" sz="2400" dirty="0" err="1" smtClean="0"/>
              <a:t>alakalı</a:t>
            </a:r>
            <a:r>
              <a:rPr lang="en-US" sz="2400" dirty="0" smtClean="0"/>
              <a:t> </a:t>
            </a:r>
            <a:r>
              <a:rPr lang="en-US" sz="2400" dirty="0" err="1" smtClean="0"/>
              <a:t>olma</a:t>
            </a:r>
            <a:r>
              <a:rPr lang="en-US" sz="2400" dirty="0" smtClean="0"/>
              <a:t> </a:t>
            </a:r>
            <a:r>
              <a:rPr lang="en-US" sz="2400" dirty="0" err="1" smtClean="0"/>
              <a:t>olasılıkları</a:t>
            </a:r>
            <a:r>
              <a:rPr lang="en-US" sz="2400" dirty="0" smtClean="0"/>
              <a:t> o </a:t>
            </a:r>
            <a:r>
              <a:rPr lang="en-US" sz="2400" dirty="0" err="1" smtClean="0"/>
              <a:t>kadar</a:t>
            </a:r>
            <a:r>
              <a:rPr lang="en-US" sz="2400" dirty="0" smtClean="0"/>
              <a:t> </a:t>
            </a:r>
            <a:r>
              <a:rPr lang="en-US" sz="2400" dirty="0" err="1" smtClean="0"/>
              <a:t>yüksektir</a:t>
            </a:r>
            <a:endParaRPr lang="en-US" sz="24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Chi-square test</a:t>
            </a:r>
            <a:endParaRPr lang="en-US"/>
          </a:p>
        </p:txBody>
      </p:sp>
      <p:pic>
        <p:nvPicPr>
          <p:cNvPr id="5" name="Picture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1475656" y="4095352"/>
            <a:ext cx="4976622" cy="557784"/>
          </a:xfrm>
          <a:prstGeom prst="rect">
            <a:avLst/>
          </a:prstGeom>
        </p:spPr>
      </p:pic>
      <p:pic>
        <p:nvPicPr>
          <p:cNvPr id="6" name="Picture 5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1763688" y="5085184"/>
            <a:ext cx="4485132" cy="5234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6663807"/>
              </p:ext>
            </p:extLst>
          </p:nvPr>
        </p:nvGraphicFramePr>
        <p:xfrm>
          <a:off x="457200" y="1481138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Erkek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Kadın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Toplam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Bilimkurgu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 (90)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 (360)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Belgesel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 (210)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 (840)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Toplam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 square </a:t>
            </a:r>
            <a:r>
              <a:rPr lang="en-US" dirty="0" err="1" smtClean="0"/>
              <a:t>Örnek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3212976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1500 </a:t>
            </a:r>
            <a:r>
              <a:rPr lang="en-US" dirty="0" err="1" smtClean="0"/>
              <a:t>kişi</a:t>
            </a:r>
            <a:r>
              <a:rPr lang="en-US" dirty="0" smtClean="0"/>
              <a:t> </a:t>
            </a:r>
            <a:r>
              <a:rPr lang="en-US" dirty="0" err="1" smtClean="0"/>
              <a:t>üzerinde</a:t>
            </a:r>
            <a:r>
              <a:rPr lang="en-US" dirty="0" smtClean="0"/>
              <a:t> </a:t>
            </a:r>
            <a:r>
              <a:rPr lang="en-US" dirty="0" err="1" smtClean="0"/>
              <a:t>anket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Parantezdekiler</a:t>
            </a:r>
            <a:r>
              <a:rPr lang="en-US" dirty="0" smtClean="0"/>
              <a:t> </a:t>
            </a:r>
            <a:r>
              <a:rPr lang="en-US" dirty="0" err="1" smtClean="0"/>
              <a:t>beklenen</a:t>
            </a:r>
            <a:r>
              <a:rPr lang="en-US" dirty="0" smtClean="0"/>
              <a:t>, </a:t>
            </a:r>
            <a:r>
              <a:rPr lang="en-US" dirty="0" err="1" smtClean="0"/>
              <a:t>öncesindeki</a:t>
            </a:r>
            <a:r>
              <a:rPr lang="en-US" dirty="0" smtClean="0"/>
              <a:t> </a:t>
            </a:r>
            <a:r>
              <a:rPr lang="en-US" dirty="0" err="1" smtClean="0"/>
              <a:t>gözlemlenen</a:t>
            </a:r>
            <a:endParaRPr lang="en-US" dirty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395536" y="4005064"/>
            <a:ext cx="8492490" cy="491490"/>
          </a:xfrm>
          <a:prstGeom prst="rect">
            <a:avLst/>
          </a:prstGeom>
        </p:spPr>
      </p:pic>
      <p:pic>
        <p:nvPicPr>
          <p:cNvPr id="8" name="Picture 7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323527" y="4725144"/>
            <a:ext cx="8581644" cy="56007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27584" y="5445224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507.93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Hipotez</a:t>
            </a:r>
            <a:r>
              <a:rPr lang="en-US" dirty="0" smtClean="0"/>
              <a:t>: </a:t>
            </a:r>
            <a:r>
              <a:rPr lang="en-US" dirty="0" err="1" smtClean="0"/>
              <a:t>Cinsiyet</a:t>
            </a:r>
            <a:r>
              <a:rPr lang="en-US" dirty="0" smtClean="0"/>
              <a:t> film </a:t>
            </a:r>
            <a:r>
              <a:rPr lang="en-US" dirty="0" err="1" smtClean="0"/>
              <a:t>tercihimizden</a:t>
            </a:r>
            <a:r>
              <a:rPr lang="en-US" dirty="0" smtClean="0"/>
              <a:t> </a:t>
            </a:r>
            <a:r>
              <a:rPr lang="en-US" dirty="0" err="1" smtClean="0"/>
              <a:t>bağımsızdır</a:t>
            </a:r>
            <a:r>
              <a:rPr lang="en-US" dirty="0" smtClean="0"/>
              <a:t>, </a:t>
            </a:r>
            <a:r>
              <a:rPr lang="en-US" dirty="0" err="1" smtClean="0"/>
              <a:t>etkilemez</a:t>
            </a:r>
            <a:endParaRPr lang="en-US" dirty="0" smtClean="0"/>
          </a:p>
          <a:p>
            <a:r>
              <a:rPr lang="en-US" dirty="0" smtClean="0"/>
              <a:t>Bu </a:t>
            </a:r>
            <a:r>
              <a:rPr lang="en-US" dirty="0" err="1" smtClean="0"/>
              <a:t>hipotezin</a:t>
            </a:r>
            <a:r>
              <a:rPr lang="en-US" dirty="0" smtClean="0"/>
              <a:t> </a:t>
            </a:r>
            <a:r>
              <a:rPr lang="en-US" dirty="0" err="1" smtClean="0"/>
              <a:t>doğruluğunu</a:t>
            </a:r>
            <a:r>
              <a:rPr lang="en-US" dirty="0" smtClean="0"/>
              <a:t> test </a:t>
            </a:r>
            <a:r>
              <a:rPr lang="en-US" dirty="0" err="1" smtClean="0"/>
              <a:t>etmek</a:t>
            </a:r>
            <a:r>
              <a:rPr lang="en-US" dirty="0" smtClean="0"/>
              <a:t> </a:t>
            </a:r>
            <a:r>
              <a:rPr lang="en-US" dirty="0" err="1" smtClean="0"/>
              <a:t>için</a:t>
            </a:r>
            <a:endParaRPr lang="en-US" dirty="0" smtClean="0"/>
          </a:p>
          <a:p>
            <a:pPr lvl="1"/>
            <a:r>
              <a:rPr lang="en-US" dirty="0" err="1" smtClean="0"/>
              <a:t>Bağımsızlık</a:t>
            </a:r>
            <a:r>
              <a:rPr lang="en-US" dirty="0" smtClean="0"/>
              <a:t> </a:t>
            </a:r>
            <a:r>
              <a:rPr lang="en-US" dirty="0" err="1" smtClean="0"/>
              <a:t>derecesi</a:t>
            </a:r>
            <a:r>
              <a:rPr lang="en-US" dirty="0" smtClean="0"/>
              <a:t> = (r-1)(c-1)=(2-1)(2-1)=1 belli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önem</a:t>
            </a:r>
            <a:r>
              <a:rPr lang="en-US" dirty="0" smtClean="0"/>
              <a:t> </a:t>
            </a:r>
            <a:r>
              <a:rPr lang="en-US" dirty="0" err="1" smtClean="0"/>
              <a:t>derecesi</a:t>
            </a:r>
            <a:r>
              <a:rPr lang="en-US" dirty="0" smtClean="0"/>
              <a:t> </a:t>
            </a:r>
            <a:r>
              <a:rPr lang="en-US" dirty="0" err="1" smtClean="0"/>
              <a:t>için</a:t>
            </a:r>
            <a:r>
              <a:rPr lang="en-US" dirty="0" smtClean="0"/>
              <a:t> chi-</a:t>
            </a:r>
            <a:r>
              <a:rPr lang="en-US" dirty="0" err="1" smtClean="0"/>
              <a:t>squre</a:t>
            </a:r>
            <a:r>
              <a:rPr lang="en-US" dirty="0" smtClean="0"/>
              <a:t> </a:t>
            </a:r>
            <a:r>
              <a:rPr lang="en-US" dirty="0" err="1" smtClean="0"/>
              <a:t>kritik</a:t>
            </a:r>
            <a:r>
              <a:rPr lang="en-US" dirty="0" smtClean="0"/>
              <a:t> </a:t>
            </a:r>
            <a:r>
              <a:rPr lang="en-US" dirty="0" err="1" smtClean="0"/>
              <a:t>değer</a:t>
            </a:r>
            <a:r>
              <a:rPr lang="en-US" dirty="0" smtClean="0"/>
              <a:t> </a:t>
            </a:r>
            <a:r>
              <a:rPr lang="en-US" dirty="0" err="1" smtClean="0"/>
              <a:t>tablosuna</a:t>
            </a:r>
            <a:r>
              <a:rPr lang="en-US" dirty="0" smtClean="0"/>
              <a:t> </a:t>
            </a:r>
            <a:r>
              <a:rPr lang="en-US" dirty="0" err="1" smtClean="0"/>
              <a:t>bakılır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0.001</a:t>
            </a:r>
            <a:r>
              <a:rPr lang="en-US" dirty="0" smtClean="0"/>
              <a:t> </a:t>
            </a:r>
            <a:r>
              <a:rPr lang="en-US" dirty="0" err="1" smtClean="0"/>
              <a:t>önem</a:t>
            </a:r>
            <a:r>
              <a:rPr lang="en-US" dirty="0" smtClean="0"/>
              <a:t> </a:t>
            </a:r>
            <a:r>
              <a:rPr lang="en-US" dirty="0" err="1" smtClean="0"/>
              <a:t>değeri</a:t>
            </a:r>
            <a:r>
              <a:rPr lang="en-US" dirty="0" smtClean="0"/>
              <a:t> </a:t>
            </a:r>
            <a:r>
              <a:rPr lang="en-US" dirty="0" err="1" smtClean="0"/>
              <a:t>için</a:t>
            </a:r>
            <a:r>
              <a:rPr lang="en-US" dirty="0" smtClean="0"/>
              <a:t> (</a:t>
            </a:r>
            <a:r>
              <a:rPr lang="en-US" dirty="0" err="1" smtClean="0"/>
              <a:t>binde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hata</a:t>
            </a:r>
            <a:r>
              <a:rPr lang="en-US" dirty="0" smtClean="0"/>
              <a:t> </a:t>
            </a:r>
            <a:r>
              <a:rPr lang="en-US" dirty="0" err="1" smtClean="0"/>
              <a:t>payı</a:t>
            </a:r>
            <a:r>
              <a:rPr lang="en-US" dirty="0" smtClean="0"/>
              <a:t>)</a:t>
            </a:r>
            <a:r>
              <a:rPr lang="en-US" dirty="0" smtClean="0">
                <a:solidFill>
                  <a:srgbClr val="FF0000"/>
                </a:solidFill>
              </a:rPr>
              <a:t>10.828</a:t>
            </a:r>
          </a:p>
          <a:p>
            <a:r>
              <a:rPr lang="en-US" dirty="0" smtClean="0"/>
              <a:t>10.828 &lt; 507.93 </a:t>
            </a:r>
          </a:p>
          <a:p>
            <a:r>
              <a:rPr lang="en-US" dirty="0" err="1" smtClean="0"/>
              <a:t>hipotezimiz</a:t>
            </a:r>
            <a:r>
              <a:rPr lang="en-US" dirty="0" smtClean="0"/>
              <a:t> </a:t>
            </a:r>
            <a:r>
              <a:rPr lang="en-US" dirty="0" err="1" smtClean="0"/>
              <a:t>yanlışmış</a:t>
            </a:r>
            <a:r>
              <a:rPr lang="en-US" dirty="0" smtClean="0"/>
              <a:t>, </a:t>
            </a:r>
            <a:r>
              <a:rPr lang="en-US" dirty="0" err="1" smtClean="0"/>
              <a:t>cinsiyet</a:t>
            </a:r>
            <a:r>
              <a:rPr lang="en-US" dirty="0" smtClean="0"/>
              <a:t> </a:t>
            </a:r>
            <a:r>
              <a:rPr lang="en-US" dirty="0" err="1" smtClean="0"/>
              <a:t>tercihleri</a:t>
            </a:r>
            <a:r>
              <a:rPr lang="en-US" dirty="0" smtClean="0"/>
              <a:t> </a:t>
            </a:r>
            <a:r>
              <a:rPr lang="en-US" dirty="0" err="1" smtClean="0"/>
              <a:t>etkiliyor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Örnek</a:t>
            </a:r>
            <a:r>
              <a:rPr lang="en-US" dirty="0" smtClean="0"/>
              <a:t> </a:t>
            </a:r>
            <a:r>
              <a:rPr lang="en-US" dirty="0" err="1" smtClean="0"/>
              <a:t>devam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53A2-1D19-404A-9FA8-37BDA6E3FC54}" type="datetime4">
              <a:rPr lang="en-US"/>
              <a:pPr/>
              <a:t>October 16, 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94A3-66EC-4E4E-B8A6-4CB416ED5642}" type="slidenum">
              <a:rPr lang="en-US"/>
              <a:pPr/>
              <a:t>3</a:t>
            </a:fld>
            <a:endParaRPr lang="en-US"/>
          </a:p>
        </p:txBody>
      </p:sp>
      <p:sp>
        <p:nvSpPr>
          <p:cNvPr id="10250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458200" cy="762000"/>
          </a:xfrm>
        </p:spPr>
        <p:txBody>
          <a:bodyPr/>
          <a:lstStyle/>
          <a:p>
            <a:r>
              <a:rPr lang="en-US" dirty="0" err="1" smtClean="0"/>
              <a:t>Neden</a:t>
            </a:r>
            <a:r>
              <a:rPr lang="en-US" dirty="0" smtClean="0"/>
              <a:t> </a:t>
            </a:r>
            <a:r>
              <a:rPr lang="en-US" dirty="0" err="1" smtClean="0"/>
              <a:t>önişleme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02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05800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err="1" smtClean="0"/>
              <a:t>Gerçek</a:t>
            </a:r>
            <a:r>
              <a:rPr lang="en-US" dirty="0" smtClean="0"/>
              <a:t> </a:t>
            </a:r>
            <a:r>
              <a:rPr lang="en-US" dirty="0" err="1" smtClean="0"/>
              <a:t>hayatta</a:t>
            </a:r>
            <a:r>
              <a:rPr lang="en-US" dirty="0" smtClean="0"/>
              <a:t> </a:t>
            </a:r>
            <a:r>
              <a:rPr lang="en-US" dirty="0" err="1" smtClean="0"/>
              <a:t>veri</a:t>
            </a:r>
            <a:r>
              <a:rPr lang="en-US" dirty="0" smtClean="0"/>
              <a:t> </a:t>
            </a:r>
            <a:r>
              <a:rPr lang="en-US" dirty="0" err="1" smtClean="0"/>
              <a:t>kirlidir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err="1" smtClean="0">
                <a:solidFill>
                  <a:schemeClr val="hlink"/>
                </a:solidFill>
              </a:rPr>
              <a:t>eksik</a:t>
            </a:r>
            <a:r>
              <a:rPr lang="en-US" dirty="0" smtClean="0"/>
              <a:t>: </a:t>
            </a:r>
            <a:r>
              <a:rPr lang="en-US" dirty="0" err="1" smtClean="0"/>
              <a:t>nesne</a:t>
            </a:r>
            <a:r>
              <a:rPr lang="en-US" dirty="0" smtClean="0"/>
              <a:t> </a:t>
            </a:r>
            <a:r>
              <a:rPr lang="en-US" dirty="0" err="1" smtClean="0"/>
              <a:t>değerleri</a:t>
            </a:r>
            <a:r>
              <a:rPr lang="en-US" dirty="0" smtClean="0"/>
              <a:t> </a:t>
            </a:r>
            <a:r>
              <a:rPr lang="en-US" dirty="0" err="1" smtClean="0"/>
              <a:t>eksik</a:t>
            </a:r>
            <a:r>
              <a:rPr lang="en-US" dirty="0" smtClean="0"/>
              <a:t> </a:t>
            </a:r>
            <a:r>
              <a:rPr lang="en-US" dirty="0" err="1" smtClean="0"/>
              <a:t>yada</a:t>
            </a:r>
            <a:r>
              <a:rPr lang="en-US" dirty="0" smtClean="0"/>
              <a:t> </a:t>
            </a:r>
            <a:r>
              <a:rPr lang="en-US" dirty="0" err="1" smtClean="0"/>
              <a:t>sadece</a:t>
            </a:r>
            <a:r>
              <a:rPr lang="en-US" dirty="0" smtClean="0"/>
              <a:t> </a:t>
            </a:r>
            <a:r>
              <a:rPr lang="en-US" dirty="0" err="1" smtClean="0"/>
              <a:t>birleştirilmiş</a:t>
            </a:r>
            <a:r>
              <a:rPr lang="en-US" dirty="0" smtClean="0"/>
              <a:t> </a:t>
            </a:r>
            <a:r>
              <a:rPr lang="en-US" dirty="0" err="1" smtClean="0"/>
              <a:t>değer</a:t>
            </a:r>
            <a:r>
              <a:rPr lang="en-US" dirty="0" smtClean="0"/>
              <a:t> </a:t>
            </a:r>
            <a:r>
              <a:rPr lang="en-US" dirty="0" err="1" smtClean="0"/>
              <a:t>içerebilir</a:t>
            </a:r>
            <a:r>
              <a:rPr lang="en-US" dirty="0" smtClean="0"/>
              <a:t> (</a:t>
            </a:r>
            <a:r>
              <a:rPr lang="en-US" dirty="0" err="1" smtClean="0"/>
              <a:t>ortalama</a:t>
            </a:r>
            <a:r>
              <a:rPr lang="en-US" dirty="0" smtClean="0"/>
              <a:t>, min/max)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/>
              <a:t>e.g., </a:t>
            </a:r>
            <a:r>
              <a:rPr lang="en-US" dirty="0" err="1" smtClean="0"/>
              <a:t>meslek</a:t>
            </a:r>
            <a:r>
              <a:rPr lang="en-US" dirty="0" smtClean="0"/>
              <a:t>=“ </a:t>
            </a:r>
            <a:r>
              <a:rPr lang="en-US" dirty="0"/>
              <a:t>”</a:t>
            </a:r>
          </a:p>
          <a:p>
            <a:pPr lvl="1">
              <a:lnSpc>
                <a:spcPct val="90000"/>
              </a:lnSpc>
            </a:pPr>
            <a:r>
              <a:rPr lang="en-US" dirty="0" err="1" smtClean="0">
                <a:solidFill>
                  <a:schemeClr val="hlink"/>
                </a:solidFill>
              </a:rPr>
              <a:t>gürültülü</a:t>
            </a:r>
            <a:r>
              <a:rPr lang="en-US" dirty="0" smtClean="0"/>
              <a:t>: </a:t>
            </a:r>
            <a:r>
              <a:rPr lang="en-US" dirty="0" err="1" smtClean="0"/>
              <a:t>hatalı</a:t>
            </a:r>
            <a:r>
              <a:rPr lang="en-US" dirty="0" smtClean="0"/>
              <a:t> </a:t>
            </a:r>
            <a:r>
              <a:rPr lang="en-US" dirty="0" err="1" smtClean="0"/>
              <a:t>veya</a:t>
            </a:r>
            <a:r>
              <a:rPr lang="en-US" dirty="0" smtClean="0"/>
              <a:t> </a:t>
            </a:r>
            <a:r>
              <a:rPr lang="en-US" dirty="0" err="1" smtClean="0"/>
              <a:t>sapan</a:t>
            </a:r>
            <a:r>
              <a:rPr lang="en-US" dirty="0" smtClean="0"/>
              <a:t> </a:t>
            </a:r>
            <a:r>
              <a:rPr lang="en-US" dirty="0" err="1" smtClean="0"/>
              <a:t>değerler</a:t>
            </a:r>
            <a:r>
              <a:rPr lang="en-US" dirty="0" smtClean="0"/>
              <a:t> </a:t>
            </a:r>
            <a:r>
              <a:rPr lang="en-US" dirty="0" err="1" smtClean="0"/>
              <a:t>içerebilir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/>
              <a:t>e.g., </a:t>
            </a:r>
            <a:r>
              <a:rPr lang="en-US" dirty="0" err="1" smtClean="0"/>
              <a:t>maaş</a:t>
            </a:r>
            <a:r>
              <a:rPr lang="en-US" dirty="0" smtClean="0"/>
              <a:t>=“-</a:t>
            </a:r>
            <a:r>
              <a:rPr lang="en-US" dirty="0"/>
              <a:t>10”</a:t>
            </a:r>
          </a:p>
          <a:p>
            <a:pPr lvl="1">
              <a:lnSpc>
                <a:spcPct val="90000"/>
              </a:lnSpc>
            </a:pPr>
            <a:r>
              <a:rPr lang="en-US" dirty="0" err="1" smtClean="0">
                <a:solidFill>
                  <a:schemeClr val="hlink"/>
                </a:solidFill>
              </a:rPr>
              <a:t>tutarsız</a:t>
            </a:r>
            <a:r>
              <a:rPr lang="en-US" dirty="0" smtClean="0"/>
              <a:t>: </a:t>
            </a:r>
            <a:r>
              <a:rPr lang="en-US" dirty="0" err="1" smtClean="0"/>
              <a:t>tutarsız</a:t>
            </a:r>
            <a:r>
              <a:rPr lang="en-US" dirty="0" smtClean="0"/>
              <a:t> </a:t>
            </a:r>
            <a:r>
              <a:rPr lang="en-US" dirty="0" err="1" smtClean="0"/>
              <a:t>isimlendirme</a:t>
            </a:r>
            <a:r>
              <a:rPr lang="en-US" dirty="0" smtClean="0"/>
              <a:t>, </a:t>
            </a:r>
            <a:r>
              <a:rPr lang="en-US" dirty="0" err="1" smtClean="0"/>
              <a:t>kodlama</a:t>
            </a:r>
            <a:r>
              <a:rPr lang="en-US" dirty="0" smtClean="0"/>
              <a:t>, </a:t>
            </a:r>
            <a:r>
              <a:rPr lang="en-US" dirty="0" err="1" smtClean="0"/>
              <a:t>metrikler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/>
              <a:t>e.g., </a:t>
            </a:r>
            <a:r>
              <a:rPr lang="en-US" dirty="0" err="1" smtClean="0"/>
              <a:t>yaş</a:t>
            </a:r>
            <a:r>
              <a:rPr lang="en-US" dirty="0" smtClean="0"/>
              <a:t>=“</a:t>
            </a:r>
            <a:r>
              <a:rPr lang="en-US" dirty="0"/>
              <a:t>42” </a:t>
            </a:r>
            <a:r>
              <a:rPr lang="en-US" dirty="0" err="1" smtClean="0"/>
              <a:t>doğ</a:t>
            </a:r>
            <a:r>
              <a:rPr lang="en-US" dirty="0" smtClean="0"/>
              <a:t>. </a:t>
            </a:r>
            <a:r>
              <a:rPr lang="en-US" dirty="0" err="1" smtClean="0"/>
              <a:t>tarihi</a:t>
            </a:r>
            <a:r>
              <a:rPr lang="en-US" dirty="0" smtClean="0"/>
              <a:t>=“</a:t>
            </a:r>
            <a:r>
              <a:rPr lang="en-US" dirty="0"/>
              <a:t>03/07/1997”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e.g., </a:t>
            </a:r>
            <a:r>
              <a:rPr lang="en-US" dirty="0" err="1" smtClean="0"/>
              <a:t>notlar</a:t>
            </a:r>
            <a:r>
              <a:rPr lang="en-US" dirty="0" smtClean="0"/>
              <a:t> “71,82,63</a:t>
            </a:r>
            <a:r>
              <a:rPr lang="en-US" dirty="0"/>
              <a:t>”, </a:t>
            </a:r>
            <a:r>
              <a:rPr lang="en-US" dirty="0" err="1" smtClean="0"/>
              <a:t>başka</a:t>
            </a:r>
            <a:r>
              <a:rPr lang="en-US" dirty="0" smtClean="0"/>
              <a:t> </a:t>
            </a:r>
            <a:r>
              <a:rPr lang="en-US" dirty="0" err="1" smtClean="0"/>
              <a:t>yerde</a:t>
            </a:r>
            <a:r>
              <a:rPr lang="en-US" dirty="0" smtClean="0"/>
              <a:t> </a:t>
            </a:r>
            <a:r>
              <a:rPr lang="en-US" dirty="0"/>
              <a:t>“A, </a:t>
            </a:r>
            <a:r>
              <a:rPr lang="en-US" dirty="0" smtClean="0"/>
              <a:t>B-, </a:t>
            </a:r>
            <a:r>
              <a:rPr lang="en-US" dirty="0"/>
              <a:t>C”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e.g., </a:t>
            </a:r>
            <a:r>
              <a:rPr lang="en-US" dirty="0" smtClean="0"/>
              <a:t>“60 cm” “23 inch”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7627" y="0"/>
            <a:ext cx="736563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Min-max </a:t>
            </a:r>
            <a:r>
              <a:rPr lang="en-US" dirty="0" err="1" smtClean="0"/>
              <a:t>normalizasyonu</a:t>
            </a:r>
            <a:endParaRPr lang="en-US" dirty="0" smtClean="0"/>
          </a:p>
          <a:p>
            <a:pPr lvl="1"/>
            <a:r>
              <a:rPr lang="en-US" dirty="0" err="1" smtClean="0"/>
              <a:t>Yeni</a:t>
            </a:r>
            <a:r>
              <a:rPr lang="en-US" dirty="0" smtClean="0"/>
              <a:t> </a:t>
            </a:r>
            <a:r>
              <a:rPr lang="en-US" dirty="0" err="1" smtClean="0"/>
              <a:t>sınırlar</a:t>
            </a:r>
            <a:r>
              <a:rPr lang="en-US" dirty="0" smtClean="0"/>
              <a:t> </a:t>
            </a:r>
            <a:r>
              <a:rPr lang="en-US" dirty="0" err="1" smtClean="0"/>
              <a:t>içine</a:t>
            </a:r>
            <a:r>
              <a:rPr lang="en-US" dirty="0" smtClean="0"/>
              <a:t> </a:t>
            </a:r>
            <a:r>
              <a:rPr lang="en-US" dirty="0" err="1" smtClean="0"/>
              <a:t>atar</a:t>
            </a:r>
            <a:r>
              <a:rPr lang="en-US" dirty="0" smtClean="0"/>
              <a:t> [</a:t>
            </a:r>
            <a:r>
              <a:rPr lang="en-US" dirty="0" err="1" smtClean="0"/>
              <a:t>yeniMin</a:t>
            </a:r>
            <a:r>
              <a:rPr lang="en-US" baseline="-25000" dirty="0" err="1" smtClean="0"/>
              <a:t>A</a:t>
            </a:r>
            <a:r>
              <a:rPr lang="en-US" dirty="0" smtClean="0"/>
              <a:t>, </a:t>
            </a:r>
            <a:r>
              <a:rPr lang="en-US" dirty="0" err="1" smtClean="0"/>
              <a:t>yeniMax</a:t>
            </a:r>
            <a:r>
              <a:rPr lang="en-US" baseline="-25000" dirty="0" err="1" smtClean="0"/>
              <a:t>A</a:t>
            </a:r>
            <a:r>
              <a:rPr lang="en-US" dirty="0" smtClean="0"/>
              <a:t>]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[12000,98000] </a:t>
            </a:r>
            <a:r>
              <a:rPr lang="en-US" dirty="0" smtClean="0">
                <a:sym typeface="Wingdings" pitchFamily="2" charset="2"/>
              </a:rPr>
              <a:t> [0.0, 1.0]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73600 </a:t>
            </a:r>
            <a:r>
              <a:rPr lang="en-US" dirty="0" err="1" smtClean="0">
                <a:sym typeface="Wingdings" pitchFamily="2" charset="2"/>
              </a:rPr>
              <a:t>için</a:t>
            </a:r>
            <a:r>
              <a:rPr lang="en-US" dirty="0" smtClean="0">
                <a:sym typeface="Wingdings" pitchFamily="2" charset="2"/>
              </a:rPr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Normalizasyon</a:t>
            </a:r>
            <a:endParaRPr lang="en-US" dirty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251520" y="2449092"/>
            <a:ext cx="8712968" cy="472429"/>
          </a:xfrm>
          <a:prstGeom prst="rect">
            <a:avLst/>
          </a:prstGeom>
        </p:spPr>
      </p:pic>
      <p:pic>
        <p:nvPicPr>
          <p:cNvPr id="6" name="Picture 5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1259632" y="4149080"/>
            <a:ext cx="5532120" cy="4663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928" y="3645024"/>
            <a:ext cx="5616624" cy="2808312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Z-</a:t>
            </a:r>
            <a:r>
              <a:rPr lang="en-US" dirty="0" err="1" smtClean="0"/>
              <a:t>değer</a:t>
            </a:r>
            <a:endParaRPr lang="en-US" dirty="0" smtClean="0"/>
          </a:p>
          <a:p>
            <a:pPr lvl="1"/>
            <a:r>
              <a:rPr lang="en-US" dirty="0" err="1" smtClean="0"/>
              <a:t>Ortalama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standart</a:t>
            </a:r>
            <a:r>
              <a:rPr lang="en-US" dirty="0" smtClean="0"/>
              <a:t> </a:t>
            </a:r>
            <a:r>
              <a:rPr lang="en-US" dirty="0" err="1" smtClean="0"/>
              <a:t>sapmaya</a:t>
            </a:r>
            <a:r>
              <a:rPr lang="en-US" dirty="0" smtClean="0"/>
              <a:t> </a:t>
            </a:r>
            <a:r>
              <a:rPr lang="en-US" dirty="0" err="1" smtClean="0"/>
              <a:t>göre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Ortalama</a:t>
            </a:r>
            <a:r>
              <a:rPr lang="en-US" dirty="0" smtClean="0"/>
              <a:t> 54000, std 16000 </a:t>
            </a:r>
            <a:r>
              <a:rPr lang="en-US" dirty="0" err="1" smtClean="0"/>
              <a:t>ise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Normal distribution</a:t>
            </a:r>
          </a:p>
          <a:p>
            <a:pPr lvl="2"/>
            <a:r>
              <a:rPr lang="en-US" dirty="0" smtClean="0"/>
              <a:t>∓1</a:t>
            </a:r>
            <a:r>
              <a:rPr lang="el-GR" dirty="0" smtClean="0"/>
              <a:t>σ</a:t>
            </a:r>
            <a:r>
              <a:rPr lang="en-US" dirty="0" smtClean="0"/>
              <a:t> 	%68,2</a:t>
            </a:r>
          </a:p>
          <a:p>
            <a:pPr lvl="2"/>
            <a:r>
              <a:rPr lang="en-US" dirty="0" smtClean="0"/>
              <a:t>∓2</a:t>
            </a:r>
            <a:r>
              <a:rPr lang="el-GR" dirty="0" smtClean="0"/>
              <a:t>σ</a:t>
            </a:r>
            <a:r>
              <a:rPr lang="en-US" dirty="0" smtClean="0"/>
              <a:t> 	%95.5</a:t>
            </a:r>
          </a:p>
          <a:p>
            <a:pPr lvl="2"/>
            <a:r>
              <a:rPr lang="en-US" dirty="0" smtClean="0"/>
              <a:t>∓2.5</a:t>
            </a:r>
            <a:r>
              <a:rPr lang="el-GR" dirty="0" smtClean="0"/>
              <a:t>σ</a:t>
            </a:r>
            <a:r>
              <a:rPr lang="en-US" dirty="0" smtClean="0"/>
              <a:t>	%98.8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Normalizasyon</a:t>
            </a:r>
            <a:endParaRPr lang="en-US" dirty="0"/>
          </a:p>
        </p:txBody>
      </p:sp>
      <p:pic>
        <p:nvPicPr>
          <p:cNvPr id="4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267744" y="2348880"/>
            <a:ext cx="1474470" cy="546354"/>
          </a:xfrm>
          <a:prstGeom prst="rect">
            <a:avLst/>
          </a:prstGeom>
        </p:spPr>
      </p:pic>
      <p:pic>
        <p:nvPicPr>
          <p:cNvPr id="6" name="Picture 5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899592" y="3500585"/>
            <a:ext cx="3147822" cy="4663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Veri</a:t>
            </a:r>
            <a:r>
              <a:rPr lang="en-US" dirty="0" smtClean="0"/>
              <a:t> </a:t>
            </a:r>
            <a:r>
              <a:rPr lang="en-US" dirty="0" err="1" smtClean="0"/>
              <a:t>boyutunu</a:t>
            </a:r>
            <a:r>
              <a:rPr lang="en-US" dirty="0" smtClean="0"/>
              <a:t> </a:t>
            </a:r>
            <a:r>
              <a:rPr lang="en-US" dirty="0" err="1" smtClean="0"/>
              <a:t>düşür</a:t>
            </a:r>
            <a:endParaRPr lang="en-US" dirty="0" smtClean="0"/>
          </a:p>
          <a:p>
            <a:r>
              <a:rPr lang="en-US" dirty="0" err="1" smtClean="0"/>
              <a:t>Orijinal</a:t>
            </a:r>
            <a:r>
              <a:rPr lang="en-US" dirty="0" smtClean="0"/>
              <a:t> </a:t>
            </a:r>
            <a:r>
              <a:rPr lang="en-US" dirty="0" err="1" smtClean="0"/>
              <a:t>verinin</a:t>
            </a:r>
            <a:r>
              <a:rPr lang="en-US" dirty="0" smtClean="0"/>
              <a:t> </a:t>
            </a:r>
            <a:r>
              <a:rPr lang="en-US" dirty="0" err="1" smtClean="0"/>
              <a:t>özelliklerini</a:t>
            </a:r>
            <a:r>
              <a:rPr lang="en-US" dirty="0" smtClean="0"/>
              <a:t> koru</a:t>
            </a:r>
          </a:p>
          <a:p>
            <a:r>
              <a:rPr lang="en-US" dirty="0" err="1" smtClean="0"/>
              <a:t>Boyut</a:t>
            </a:r>
            <a:r>
              <a:rPr lang="en-US" dirty="0" smtClean="0"/>
              <a:t> </a:t>
            </a:r>
            <a:r>
              <a:rPr lang="en-US" dirty="0" err="1" smtClean="0"/>
              <a:t>küçültmek</a:t>
            </a:r>
            <a:r>
              <a:rPr lang="en-US" dirty="0" smtClean="0"/>
              <a:t> </a:t>
            </a:r>
            <a:r>
              <a:rPr lang="en-US" dirty="0" err="1" smtClean="0"/>
              <a:t>için</a:t>
            </a:r>
            <a:r>
              <a:rPr lang="en-US" dirty="0" smtClean="0"/>
              <a:t> </a:t>
            </a:r>
            <a:r>
              <a:rPr lang="en-US" dirty="0" err="1" smtClean="0"/>
              <a:t>harcanan</a:t>
            </a:r>
            <a:r>
              <a:rPr lang="en-US" dirty="0" smtClean="0"/>
              <a:t> </a:t>
            </a:r>
            <a:r>
              <a:rPr lang="en-US" dirty="0" err="1" smtClean="0"/>
              <a:t>zaman</a:t>
            </a:r>
            <a:r>
              <a:rPr lang="en-US" dirty="0" smtClean="0"/>
              <a:t> </a:t>
            </a:r>
            <a:r>
              <a:rPr lang="en-US" dirty="0" err="1" smtClean="0"/>
              <a:t>veri</a:t>
            </a:r>
            <a:r>
              <a:rPr lang="en-US" dirty="0" smtClean="0"/>
              <a:t> </a:t>
            </a:r>
            <a:r>
              <a:rPr lang="en-US" dirty="0" err="1" smtClean="0"/>
              <a:t>madenciliği</a:t>
            </a:r>
            <a:r>
              <a:rPr lang="en-US" dirty="0" smtClean="0"/>
              <a:t> </a:t>
            </a:r>
            <a:r>
              <a:rPr lang="en-US" dirty="0" err="1" smtClean="0"/>
              <a:t>yaparken</a:t>
            </a:r>
            <a:r>
              <a:rPr lang="en-US" dirty="0" smtClean="0"/>
              <a:t> </a:t>
            </a:r>
            <a:r>
              <a:rPr lang="en-US" dirty="0" err="1" smtClean="0"/>
              <a:t>kazanacağımız</a:t>
            </a:r>
            <a:r>
              <a:rPr lang="en-US" dirty="0" smtClean="0"/>
              <a:t> </a:t>
            </a:r>
            <a:r>
              <a:rPr lang="en-US" dirty="0" err="1" smtClean="0"/>
              <a:t>zamanı</a:t>
            </a:r>
            <a:r>
              <a:rPr lang="en-US" dirty="0" smtClean="0"/>
              <a:t> </a:t>
            </a:r>
            <a:r>
              <a:rPr lang="en-US" dirty="0" err="1" smtClean="0"/>
              <a:t>geçmemelidir</a:t>
            </a:r>
            <a:endParaRPr lang="en-US" dirty="0" smtClean="0"/>
          </a:p>
          <a:p>
            <a:r>
              <a:rPr lang="en-US" dirty="0" err="1" smtClean="0"/>
              <a:t>Bazı</a:t>
            </a:r>
            <a:r>
              <a:rPr lang="en-US" dirty="0" smtClean="0"/>
              <a:t> </a:t>
            </a:r>
            <a:r>
              <a:rPr lang="en-US" dirty="0" err="1" smtClean="0"/>
              <a:t>metotlar</a:t>
            </a:r>
            <a:endParaRPr lang="en-US" dirty="0" smtClean="0"/>
          </a:p>
          <a:p>
            <a:pPr lvl="1"/>
            <a:r>
              <a:rPr lang="en-US" dirty="0" err="1" smtClean="0"/>
              <a:t>Veri</a:t>
            </a:r>
            <a:r>
              <a:rPr lang="en-US" dirty="0" smtClean="0"/>
              <a:t> </a:t>
            </a:r>
            <a:r>
              <a:rPr lang="en-US" dirty="0" err="1" smtClean="0"/>
              <a:t>küpü</a:t>
            </a:r>
            <a:r>
              <a:rPr lang="en-US" dirty="0" smtClean="0"/>
              <a:t> </a:t>
            </a:r>
            <a:r>
              <a:rPr lang="en-US" dirty="0" err="1" smtClean="0"/>
              <a:t>birleştirme</a:t>
            </a:r>
            <a:endParaRPr lang="en-US" dirty="0" smtClean="0"/>
          </a:p>
          <a:p>
            <a:pPr lvl="1"/>
            <a:r>
              <a:rPr lang="en-US" dirty="0" err="1" smtClean="0"/>
              <a:t>Nitelik</a:t>
            </a:r>
            <a:r>
              <a:rPr lang="en-US" dirty="0" smtClean="0"/>
              <a:t> </a:t>
            </a:r>
            <a:r>
              <a:rPr lang="en-US" dirty="0" err="1" smtClean="0"/>
              <a:t>altkümesi</a:t>
            </a:r>
            <a:r>
              <a:rPr lang="en-US" dirty="0" smtClean="0"/>
              <a:t> </a:t>
            </a:r>
            <a:r>
              <a:rPr lang="en-US" dirty="0" err="1" smtClean="0"/>
              <a:t>seçme</a:t>
            </a:r>
            <a:endParaRPr lang="en-US" dirty="0" smtClean="0"/>
          </a:p>
          <a:p>
            <a:pPr lvl="1"/>
            <a:r>
              <a:rPr lang="en-US" dirty="0" err="1" smtClean="0"/>
              <a:t>Numerosity</a:t>
            </a:r>
            <a:r>
              <a:rPr lang="en-US" dirty="0" smtClean="0"/>
              <a:t> reduction (</a:t>
            </a:r>
            <a:r>
              <a:rPr lang="en-US" dirty="0" err="1" smtClean="0"/>
              <a:t>Veriyi</a:t>
            </a:r>
            <a:r>
              <a:rPr lang="en-US" dirty="0" smtClean="0"/>
              <a:t> </a:t>
            </a:r>
            <a:r>
              <a:rPr lang="en-US" dirty="0" err="1" smtClean="0"/>
              <a:t>modellerle</a:t>
            </a:r>
            <a:r>
              <a:rPr lang="en-US" dirty="0" smtClean="0"/>
              <a:t> </a:t>
            </a:r>
            <a:r>
              <a:rPr lang="en-US" dirty="0" err="1" smtClean="0"/>
              <a:t>yada</a:t>
            </a:r>
            <a:r>
              <a:rPr lang="en-US" dirty="0" smtClean="0"/>
              <a:t> </a:t>
            </a:r>
            <a:r>
              <a:rPr lang="en-US" dirty="0" err="1" smtClean="0"/>
              <a:t>görsel</a:t>
            </a:r>
            <a:r>
              <a:rPr lang="en-US" dirty="0" smtClean="0"/>
              <a:t> </a:t>
            </a:r>
            <a:r>
              <a:rPr lang="en-US" dirty="0" err="1" smtClean="0"/>
              <a:t>olarak</a:t>
            </a:r>
            <a:r>
              <a:rPr lang="en-US" dirty="0" smtClean="0"/>
              <a:t> </a:t>
            </a:r>
            <a:r>
              <a:rPr lang="en-US" dirty="0" err="1" smtClean="0"/>
              <a:t>ifade</a:t>
            </a:r>
            <a:r>
              <a:rPr lang="en-US" dirty="0" smtClean="0"/>
              <a:t> </a:t>
            </a:r>
            <a:r>
              <a:rPr lang="en-US" dirty="0" err="1" smtClean="0"/>
              <a:t>etme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Ayrıştırma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konsept</a:t>
            </a:r>
            <a:r>
              <a:rPr lang="en-US" dirty="0" smtClean="0"/>
              <a:t> </a:t>
            </a:r>
            <a:r>
              <a:rPr lang="en-US" dirty="0" err="1" smtClean="0"/>
              <a:t>hiyerarşisi</a:t>
            </a:r>
            <a:r>
              <a:rPr lang="en-US" dirty="0" smtClean="0"/>
              <a:t> </a:t>
            </a:r>
            <a:r>
              <a:rPr lang="en-US" dirty="0" err="1" smtClean="0"/>
              <a:t>geliştirme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Veri</a:t>
            </a:r>
            <a:r>
              <a:rPr lang="en-US" dirty="0" smtClean="0"/>
              <a:t> </a:t>
            </a:r>
            <a:r>
              <a:rPr lang="en-US" dirty="0" err="1" smtClean="0"/>
              <a:t>Azaltma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ube-aggragat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7544" y="1155580"/>
            <a:ext cx="7776864" cy="548161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Veri</a:t>
            </a:r>
            <a:r>
              <a:rPr lang="en-US" dirty="0" smtClean="0"/>
              <a:t> </a:t>
            </a:r>
            <a:r>
              <a:rPr lang="en-US" dirty="0" err="1" smtClean="0"/>
              <a:t>küpü</a:t>
            </a:r>
            <a:r>
              <a:rPr lang="en-US" dirty="0" smtClean="0"/>
              <a:t> </a:t>
            </a:r>
            <a:r>
              <a:rPr lang="en-US" dirty="0" err="1" smtClean="0"/>
              <a:t>birleştirme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196752"/>
            <a:ext cx="8219256" cy="5112568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Veriye</a:t>
            </a:r>
            <a:r>
              <a:rPr lang="en-US" dirty="0" smtClean="0"/>
              <a:t> </a:t>
            </a:r>
            <a:r>
              <a:rPr lang="en-US" dirty="0" err="1" smtClean="0"/>
              <a:t>ait</a:t>
            </a:r>
            <a:r>
              <a:rPr lang="en-US" dirty="0" smtClean="0"/>
              <a:t> </a:t>
            </a:r>
            <a:r>
              <a:rPr lang="en-US" dirty="0" err="1" smtClean="0"/>
              <a:t>tüm</a:t>
            </a:r>
            <a:r>
              <a:rPr lang="en-US" dirty="0" smtClean="0"/>
              <a:t> </a:t>
            </a:r>
            <a:r>
              <a:rPr lang="en-US" dirty="0" err="1" smtClean="0"/>
              <a:t>nitelikler</a:t>
            </a:r>
            <a:r>
              <a:rPr lang="en-US" dirty="0" smtClean="0"/>
              <a:t> </a:t>
            </a:r>
            <a:r>
              <a:rPr lang="en-US" dirty="0" err="1" smtClean="0"/>
              <a:t>yapılacak</a:t>
            </a:r>
            <a:r>
              <a:rPr lang="en-US" dirty="0" smtClean="0"/>
              <a:t> </a:t>
            </a:r>
            <a:r>
              <a:rPr lang="en-US" dirty="0" err="1" smtClean="0"/>
              <a:t>iş</a:t>
            </a:r>
            <a:r>
              <a:rPr lang="en-US" dirty="0" smtClean="0"/>
              <a:t> </a:t>
            </a:r>
            <a:r>
              <a:rPr lang="en-US" dirty="0" err="1" smtClean="0"/>
              <a:t>için</a:t>
            </a:r>
            <a:r>
              <a:rPr lang="en-US" dirty="0" smtClean="0"/>
              <a:t> </a:t>
            </a:r>
            <a:r>
              <a:rPr lang="en-US" dirty="0" err="1" smtClean="0"/>
              <a:t>önemli</a:t>
            </a:r>
            <a:r>
              <a:rPr lang="en-US" dirty="0" smtClean="0"/>
              <a:t> </a:t>
            </a:r>
            <a:r>
              <a:rPr lang="en-US" dirty="0" err="1" smtClean="0"/>
              <a:t>olmayabilir</a:t>
            </a:r>
            <a:endParaRPr lang="en-US" dirty="0" smtClean="0"/>
          </a:p>
          <a:p>
            <a:pPr lvl="1"/>
            <a:r>
              <a:rPr lang="en-US" dirty="0" err="1" smtClean="0"/>
              <a:t>Alışveriş</a:t>
            </a:r>
            <a:r>
              <a:rPr lang="en-US" dirty="0" smtClean="0"/>
              <a:t> </a:t>
            </a:r>
            <a:r>
              <a:rPr lang="en-US" dirty="0" err="1" smtClean="0"/>
              <a:t>eğiliminin</a:t>
            </a:r>
            <a:r>
              <a:rPr lang="en-US" dirty="0" smtClean="0"/>
              <a:t> </a:t>
            </a:r>
            <a:r>
              <a:rPr lang="en-US" dirty="0" err="1" smtClean="0"/>
              <a:t>belirlenmesi</a:t>
            </a:r>
            <a:r>
              <a:rPr lang="en-US" dirty="0" smtClean="0"/>
              <a:t>/</a:t>
            </a:r>
            <a:r>
              <a:rPr lang="en-US" dirty="0" err="1" smtClean="0"/>
              <a:t>müşterilerin</a:t>
            </a:r>
            <a:r>
              <a:rPr lang="en-US" dirty="0" smtClean="0"/>
              <a:t> </a:t>
            </a:r>
            <a:r>
              <a:rPr lang="en-US" dirty="0" err="1" smtClean="0"/>
              <a:t>telefon</a:t>
            </a:r>
            <a:r>
              <a:rPr lang="en-US" dirty="0" smtClean="0"/>
              <a:t> </a:t>
            </a:r>
            <a:r>
              <a:rPr lang="en-US" dirty="0" err="1" smtClean="0"/>
              <a:t>numaraları</a:t>
            </a:r>
            <a:endParaRPr lang="en-US" dirty="0" smtClean="0"/>
          </a:p>
          <a:p>
            <a:pPr lvl="1"/>
            <a:r>
              <a:rPr lang="en-US" dirty="0" err="1" smtClean="0"/>
              <a:t>Tekrarlı</a:t>
            </a:r>
            <a:r>
              <a:rPr lang="en-US" dirty="0" smtClean="0"/>
              <a:t> </a:t>
            </a:r>
            <a:r>
              <a:rPr lang="en-US" dirty="0" err="1" smtClean="0"/>
              <a:t>nitelikler</a:t>
            </a:r>
            <a:endParaRPr lang="en-US" dirty="0" smtClean="0"/>
          </a:p>
          <a:p>
            <a:r>
              <a:rPr lang="en-US" dirty="0" err="1" smtClean="0"/>
              <a:t>Verinin</a:t>
            </a:r>
            <a:r>
              <a:rPr lang="en-US" dirty="0" smtClean="0"/>
              <a:t> </a:t>
            </a:r>
            <a:r>
              <a:rPr lang="en-US" dirty="0" err="1" smtClean="0"/>
              <a:t>dağılım</a:t>
            </a:r>
            <a:r>
              <a:rPr lang="en-US" dirty="0" smtClean="0"/>
              <a:t> </a:t>
            </a:r>
            <a:r>
              <a:rPr lang="en-US" dirty="0" err="1" smtClean="0"/>
              <a:t>özelliğini</a:t>
            </a:r>
            <a:r>
              <a:rPr lang="en-US" dirty="0" smtClean="0"/>
              <a:t> </a:t>
            </a:r>
            <a:r>
              <a:rPr lang="en-US" dirty="0" err="1" smtClean="0"/>
              <a:t>bozmadan</a:t>
            </a:r>
            <a:r>
              <a:rPr lang="en-US" dirty="0" smtClean="0"/>
              <a:t> </a:t>
            </a:r>
            <a:r>
              <a:rPr lang="en-US" dirty="0" err="1" smtClean="0"/>
              <a:t>veriyi</a:t>
            </a:r>
            <a:r>
              <a:rPr lang="en-US" dirty="0" smtClean="0"/>
              <a:t> “</a:t>
            </a:r>
            <a:r>
              <a:rPr lang="en-US" dirty="0" err="1" smtClean="0"/>
              <a:t>iyi</a:t>
            </a:r>
            <a:r>
              <a:rPr lang="en-US" dirty="0" smtClean="0"/>
              <a:t>” </a:t>
            </a:r>
            <a:r>
              <a:rPr lang="en-US" dirty="0" err="1" smtClean="0"/>
              <a:t>ifade</a:t>
            </a:r>
            <a:r>
              <a:rPr lang="en-US" dirty="0" smtClean="0"/>
              <a:t> </a:t>
            </a:r>
            <a:r>
              <a:rPr lang="en-US" dirty="0" err="1" smtClean="0"/>
              <a:t>edebilecek</a:t>
            </a:r>
            <a:r>
              <a:rPr lang="en-US" dirty="0" smtClean="0"/>
              <a:t> en </a:t>
            </a:r>
            <a:r>
              <a:rPr lang="en-US" dirty="0" err="1" smtClean="0"/>
              <a:t>küçük</a:t>
            </a:r>
            <a:r>
              <a:rPr lang="en-US" dirty="0" smtClean="0"/>
              <a:t> </a:t>
            </a:r>
            <a:r>
              <a:rPr lang="en-US" dirty="0" err="1" smtClean="0"/>
              <a:t>nitelik</a:t>
            </a:r>
            <a:r>
              <a:rPr lang="en-US" dirty="0" smtClean="0"/>
              <a:t> </a:t>
            </a:r>
            <a:r>
              <a:rPr lang="en-US" dirty="0" err="1" smtClean="0"/>
              <a:t>altkümesinin</a:t>
            </a:r>
            <a:r>
              <a:rPr lang="en-US" dirty="0" smtClean="0"/>
              <a:t> </a:t>
            </a:r>
            <a:r>
              <a:rPr lang="en-US" dirty="0" err="1" smtClean="0"/>
              <a:t>seçilmesi</a:t>
            </a:r>
            <a:endParaRPr lang="en-US" dirty="0" smtClean="0"/>
          </a:p>
          <a:p>
            <a:r>
              <a:rPr lang="en-US" dirty="0" err="1" smtClean="0"/>
              <a:t>Sezgisel</a:t>
            </a:r>
            <a:r>
              <a:rPr lang="en-US" dirty="0" smtClean="0"/>
              <a:t> (heuristic) </a:t>
            </a:r>
            <a:r>
              <a:rPr lang="en-US" dirty="0" err="1" smtClean="0"/>
              <a:t>metotlar</a:t>
            </a:r>
            <a:endParaRPr lang="en-US" dirty="0" smtClean="0"/>
          </a:p>
          <a:p>
            <a:pPr lvl="1"/>
            <a:r>
              <a:rPr lang="en-US" sz="2400" dirty="0" err="1" smtClean="0"/>
              <a:t>İleri</a:t>
            </a:r>
            <a:r>
              <a:rPr lang="en-US" sz="2400" dirty="0" smtClean="0"/>
              <a:t> </a:t>
            </a:r>
            <a:r>
              <a:rPr lang="en-US" sz="2400" dirty="0" err="1" smtClean="0"/>
              <a:t>adım</a:t>
            </a:r>
            <a:r>
              <a:rPr lang="en-US" sz="2400" dirty="0" smtClean="0"/>
              <a:t> </a:t>
            </a:r>
            <a:r>
              <a:rPr lang="en-US" sz="2400" dirty="0" err="1" smtClean="0"/>
              <a:t>adım</a:t>
            </a:r>
            <a:r>
              <a:rPr lang="en-US" sz="2400" dirty="0" smtClean="0"/>
              <a:t> </a:t>
            </a:r>
            <a:r>
              <a:rPr lang="en-US" sz="2400" dirty="0" err="1" smtClean="0"/>
              <a:t>seçme</a:t>
            </a:r>
            <a:r>
              <a:rPr lang="en-US" sz="2400" dirty="0" smtClean="0"/>
              <a:t> (Step-wise forward selection)</a:t>
            </a:r>
          </a:p>
          <a:p>
            <a:pPr lvl="2"/>
            <a:r>
              <a:rPr lang="en-US" sz="2200" dirty="0" err="1" smtClean="0"/>
              <a:t>Boş</a:t>
            </a:r>
            <a:r>
              <a:rPr lang="en-US" sz="2200" dirty="0" smtClean="0"/>
              <a:t> </a:t>
            </a:r>
            <a:r>
              <a:rPr lang="en-US" sz="2200" dirty="0" err="1" smtClean="0"/>
              <a:t>küme</a:t>
            </a:r>
            <a:r>
              <a:rPr lang="en-US" sz="2200" dirty="0" smtClean="0"/>
              <a:t> </a:t>
            </a:r>
            <a:r>
              <a:rPr lang="en-US" sz="2200" dirty="0" err="1" smtClean="0"/>
              <a:t>ile</a:t>
            </a:r>
            <a:r>
              <a:rPr lang="en-US" sz="2200" dirty="0" smtClean="0"/>
              <a:t> </a:t>
            </a:r>
            <a:r>
              <a:rPr lang="en-US" sz="2200" dirty="0" err="1" smtClean="0"/>
              <a:t>başlayıp</a:t>
            </a:r>
            <a:r>
              <a:rPr lang="en-US" sz="2200" dirty="0" smtClean="0"/>
              <a:t> en </a:t>
            </a:r>
            <a:r>
              <a:rPr lang="en-US" sz="2200" dirty="0" err="1" smtClean="0"/>
              <a:t>iyi</a:t>
            </a:r>
            <a:r>
              <a:rPr lang="en-US" sz="2200" dirty="0" smtClean="0"/>
              <a:t> </a:t>
            </a:r>
            <a:r>
              <a:rPr lang="en-US" sz="2200" dirty="0" err="1" smtClean="0"/>
              <a:t>nitelikler</a:t>
            </a:r>
            <a:r>
              <a:rPr lang="en-US" sz="2200" dirty="0" smtClean="0"/>
              <a:t> </a:t>
            </a:r>
            <a:r>
              <a:rPr lang="en-US" sz="2200" dirty="0" err="1" smtClean="0"/>
              <a:t>kümeye</a:t>
            </a:r>
            <a:r>
              <a:rPr lang="en-US" sz="2200" dirty="0" smtClean="0"/>
              <a:t> </a:t>
            </a:r>
            <a:r>
              <a:rPr lang="en-US" sz="2200" dirty="0" err="1" smtClean="0"/>
              <a:t>dahil</a:t>
            </a:r>
            <a:r>
              <a:rPr lang="en-US" sz="2200" dirty="0" smtClean="0"/>
              <a:t> </a:t>
            </a:r>
            <a:r>
              <a:rPr lang="en-US" sz="2200" dirty="0" err="1" smtClean="0"/>
              <a:t>edilir</a:t>
            </a:r>
            <a:endParaRPr lang="en-US" sz="2200" dirty="0" smtClean="0"/>
          </a:p>
          <a:p>
            <a:pPr lvl="1"/>
            <a:r>
              <a:rPr lang="en-US" sz="2400" dirty="0" smtClean="0"/>
              <a:t>Geri </a:t>
            </a:r>
            <a:r>
              <a:rPr lang="en-US" sz="2400" dirty="0" err="1" smtClean="0"/>
              <a:t>adım</a:t>
            </a:r>
            <a:r>
              <a:rPr lang="en-US" sz="2400" dirty="0" smtClean="0"/>
              <a:t> </a:t>
            </a:r>
            <a:r>
              <a:rPr lang="en-US" sz="2400" dirty="0" err="1" smtClean="0"/>
              <a:t>adım</a:t>
            </a:r>
            <a:r>
              <a:rPr lang="en-US" sz="2400" dirty="0" smtClean="0"/>
              <a:t> </a:t>
            </a:r>
            <a:r>
              <a:rPr lang="en-US" sz="2400" dirty="0" err="1" smtClean="0"/>
              <a:t>eleme</a:t>
            </a:r>
            <a:r>
              <a:rPr lang="en-US" sz="2400" dirty="0" smtClean="0"/>
              <a:t> (Step-wise </a:t>
            </a:r>
            <a:r>
              <a:rPr lang="en-US" sz="2500" dirty="0" smtClean="0"/>
              <a:t>backward elimination)</a:t>
            </a:r>
          </a:p>
          <a:p>
            <a:pPr lvl="2"/>
            <a:r>
              <a:rPr lang="en-US" sz="2200" dirty="0" err="1" smtClean="0"/>
              <a:t>Tüm</a:t>
            </a:r>
            <a:r>
              <a:rPr lang="en-US" sz="2200" dirty="0" smtClean="0"/>
              <a:t> </a:t>
            </a:r>
            <a:r>
              <a:rPr lang="en-US" sz="2200" dirty="0" err="1" smtClean="0"/>
              <a:t>nitelikler</a:t>
            </a:r>
            <a:r>
              <a:rPr lang="en-US" sz="2200" dirty="0" smtClean="0"/>
              <a:t> </a:t>
            </a:r>
            <a:r>
              <a:rPr lang="en-US" sz="2200" dirty="0" err="1" smtClean="0"/>
              <a:t>ile</a:t>
            </a:r>
            <a:r>
              <a:rPr lang="en-US" sz="2200" dirty="0" smtClean="0"/>
              <a:t> </a:t>
            </a:r>
            <a:r>
              <a:rPr lang="en-US" sz="2200" dirty="0" err="1" smtClean="0"/>
              <a:t>başlanıp</a:t>
            </a:r>
            <a:r>
              <a:rPr lang="en-US" sz="2200" dirty="0" smtClean="0"/>
              <a:t>, her </a:t>
            </a:r>
            <a:r>
              <a:rPr lang="en-US" sz="2200" dirty="0" err="1" smtClean="0"/>
              <a:t>basamakta</a:t>
            </a:r>
            <a:r>
              <a:rPr lang="en-US" sz="2200" dirty="0" smtClean="0"/>
              <a:t> en </a:t>
            </a:r>
            <a:r>
              <a:rPr lang="en-US" sz="2200" dirty="0" err="1" smtClean="0"/>
              <a:t>kötü</a:t>
            </a:r>
            <a:r>
              <a:rPr lang="en-US" sz="2200" dirty="0" smtClean="0"/>
              <a:t> </a:t>
            </a:r>
            <a:r>
              <a:rPr lang="en-US" sz="2200" dirty="0" err="1" smtClean="0"/>
              <a:t>olan</a:t>
            </a:r>
            <a:r>
              <a:rPr lang="en-US" sz="2200" dirty="0" smtClean="0"/>
              <a:t>(</a:t>
            </a:r>
            <a:r>
              <a:rPr lang="en-US" sz="2200" dirty="0" err="1" smtClean="0"/>
              <a:t>lar</a:t>
            </a:r>
            <a:r>
              <a:rPr lang="en-US" sz="2200" dirty="0" smtClean="0"/>
              <a:t>) </a:t>
            </a:r>
            <a:r>
              <a:rPr lang="en-US" sz="2200" dirty="0" err="1" smtClean="0"/>
              <a:t>elenir</a:t>
            </a:r>
            <a:endParaRPr lang="en-US" sz="2200" dirty="0" smtClean="0"/>
          </a:p>
          <a:p>
            <a:pPr lvl="1"/>
            <a:r>
              <a:rPr lang="en-US" sz="2800" dirty="0" err="1" smtClean="0"/>
              <a:t>İleri</a:t>
            </a:r>
            <a:r>
              <a:rPr lang="en-US" sz="2800" dirty="0" smtClean="0"/>
              <a:t> </a:t>
            </a:r>
            <a:r>
              <a:rPr lang="en-US" sz="2800" dirty="0" err="1" smtClean="0"/>
              <a:t>seçme</a:t>
            </a:r>
            <a:r>
              <a:rPr lang="en-US" sz="2800" dirty="0" smtClean="0"/>
              <a:t> </a:t>
            </a:r>
            <a:r>
              <a:rPr lang="en-US" sz="2800" dirty="0" err="1" smtClean="0"/>
              <a:t>ve</a:t>
            </a:r>
            <a:r>
              <a:rPr lang="en-US" sz="2800" dirty="0" smtClean="0"/>
              <a:t> </a:t>
            </a:r>
            <a:r>
              <a:rPr lang="en-US" sz="2800" dirty="0" err="1" smtClean="0"/>
              <a:t>geri</a:t>
            </a:r>
            <a:r>
              <a:rPr lang="en-US" sz="2800" dirty="0" smtClean="0"/>
              <a:t> </a:t>
            </a:r>
            <a:r>
              <a:rPr lang="en-US" sz="2800" dirty="0" err="1" smtClean="0"/>
              <a:t>elemenin</a:t>
            </a:r>
            <a:r>
              <a:rPr lang="en-US" sz="2800" dirty="0" smtClean="0"/>
              <a:t> </a:t>
            </a:r>
            <a:r>
              <a:rPr lang="en-US" sz="2800" dirty="0" err="1" smtClean="0"/>
              <a:t>birleştirilmesi</a:t>
            </a:r>
            <a:endParaRPr lang="en-US" sz="2800" dirty="0" smtClean="0"/>
          </a:p>
          <a:p>
            <a:pPr lvl="1"/>
            <a:r>
              <a:rPr lang="en-US" sz="2800" dirty="0" err="1" smtClean="0"/>
              <a:t>Karar</a:t>
            </a:r>
            <a:r>
              <a:rPr lang="en-US" sz="2800" dirty="0" smtClean="0"/>
              <a:t> </a:t>
            </a:r>
            <a:r>
              <a:rPr lang="en-US" sz="2800" dirty="0" err="1" smtClean="0"/>
              <a:t>ağacı</a:t>
            </a:r>
            <a:r>
              <a:rPr lang="en-US" sz="2800" dirty="0" smtClean="0"/>
              <a:t> </a:t>
            </a:r>
            <a:r>
              <a:rPr lang="en-US" sz="2800" dirty="0" err="1" smtClean="0"/>
              <a:t>çıkarma</a:t>
            </a:r>
            <a:r>
              <a:rPr lang="en-US" sz="2800" dirty="0" smtClean="0"/>
              <a:t> (Decision-tree induction)</a:t>
            </a:r>
          </a:p>
          <a:p>
            <a:pPr lvl="2"/>
            <a:r>
              <a:rPr lang="en-US" sz="2200" dirty="0" smtClean="0"/>
              <a:t>En </a:t>
            </a:r>
            <a:r>
              <a:rPr lang="en-US" sz="2200" dirty="0" err="1" smtClean="0"/>
              <a:t>iyi</a:t>
            </a:r>
            <a:r>
              <a:rPr lang="en-US" sz="2200" dirty="0" smtClean="0"/>
              <a:t> </a:t>
            </a:r>
            <a:r>
              <a:rPr lang="en-US" sz="2200" dirty="0" err="1" smtClean="0"/>
              <a:t>nitelikler</a:t>
            </a:r>
            <a:r>
              <a:rPr lang="en-US" sz="2200" dirty="0" smtClean="0"/>
              <a:t> </a:t>
            </a:r>
            <a:r>
              <a:rPr lang="en-US" sz="2200" dirty="0" err="1" smtClean="0"/>
              <a:t>secilerek</a:t>
            </a:r>
            <a:r>
              <a:rPr lang="en-US" sz="2200" dirty="0" smtClean="0"/>
              <a:t> </a:t>
            </a:r>
            <a:r>
              <a:rPr lang="en-US" sz="2200" dirty="0" err="1" smtClean="0"/>
              <a:t>ağaç</a:t>
            </a:r>
            <a:r>
              <a:rPr lang="en-US" sz="2200" dirty="0" smtClean="0"/>
              <a:t> </a:t>
            </a:r>
            <a:r>
              <a:rPr lang="en-US" sz="2200" dirty="0" err="1" smtClean="0"/>
              <a:t>ortaya</a:t>
            </a:r>
            <a:r>
              <a:rPr lang="en-US" sz="2200" dirty="0" smtClean="0"/>
              <a:t> </a:t>
            </a:r>
            <a:r>
              <a:rPr lang="en-US" sz="2200" dirty="0" err="1" smtClean="0"/>
              <a:t>çıkarılır</a:t>
            </a:r>
            <a:r>
              <a:rPr lang="en-US" sz="2200" dirty="0" smtClean="0"/>
              <a:t> </a:t>
            </a:r>
            <a:r>
              <a:rPr lang="en-US" sz="2200" dirty="0" err="1" smtClean="0"/>
              <a:t>ağaç</a:t>
            </a:r>
            <a:r>
              <a:rPr lang="en-US" sz="2200" dirty="0" smtClean="0"/>
              <a:t> </a:t>
            </a:r>
            <a:r>
              <a:rPr lang="en-US" sz="2200" dirty="0" err="1" smtClean="0"/>
              <a:t>üzerinde</a:t>
            </a:r>
            <a:r>
              <a:rPr lang="en-US" sz="2200" dirty="0" smtClean="0"/>
              <a:t> </a:t>
            </a:r>
            <a:r>
              <a:rPr lang="en-US" sz="2200" dirty="0" err="1" smtClean="0"/>
              <a:t>görülmeyen</a:t>
            </a:r>
            <a:r>
              <a:rPr lang="en-US" sz="2200" dirty="0" smtClean="0"/>
              <a:t> </a:t>
            </a:r>
            <a:r>
              <a:rPr lang="en-US" sz="2200" dirty="0" err="1" smtClean="0"/>
              <a:t>niteliklerelenir</a:t>
            </a:r>
            <a:endParaRPr lang="en-US" sz="22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Nitelik</a:t>
            </a:r>
            <a:r>
              <a:rPr lang="en-US" dirty="0" smtClean="0"/>
              <a:t> </a:t>
            </a:r>
            <a:r>
              <a:rPr lang="en-US" dirty="0" err="1" smtClean="0"/>
              <a:t>Altkümesi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91FA-4E79-4D97-8DCE-4076586F1851}" type="slidenum">
              <a:rPr lang="en-US"/>
              <a:pPr/>
              <a:t>36</a:t>
            </a:fld>
            <a:endParaRPr lang="en-US"/>
          </a:p>
        </p:txBody>
      </p:sp>
      <p:sp>
        <p:nvSpPr>
          <p:cNvPr id="972802" name="Text Box 2"/>
          <p:cNvSpPr txBox="1">
            <a:spLocks noChangeArrowheads="1"/>
          </p:cNvSpPr>
          <p:nvPr/>
        </p:nvSpPr>
        <p:spPr bwMode="auto">
          <a:xfrm>
            <a:off x="762000" y="304800"/>
            <a:ext cx="7696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3600" dirty="0" err="1" smtClean="0">
                <a:solidFill>
                  <a:schemeClr val="tx2"/>
                </a:solidFill>
              </a:rPr>
              <a:t>Karar</a:t>
            </a:r>
            <a:r>
              <a:rPr lang="en-US" sz="3600" dirty="0" smtClean="0">
                <a:solidFill>
                  <a:schemeClr val="tx2"/>
                </a:solidFill>
              </a:rPr>
              <a:t> </a:t>
            </a:r>
            <a:r>
              <a:rPr lang="en-US" sz="3600" dirty="0" err="1" smtClean="0">
                <a:solidFill>
                  <a:schemeClr val="tx2"/>
                </a:solidFill>
              </a:rPr>
              <a:t>Ağacı</a:t>
            </a:r>
            <a:r>
              <a:rPr lang="en-US" sz="3600" dirty="0" smtClean="0">
                <a:solidFill>
                  <a:schemeClr val="tx2"/>
                </a:solidFill>
              </a:rPr>
              <a:t> </a:t>
            </a:r>
            <a:r>
              <a:rPr lang="en-US" sz="3600" dirty="0" err="1" smtClean="0">
                <a:solidFill>
                  <a:schemeClr val="tx2"/>
                </a:solidFill>
              </a:rPr>
              <a:t>örneği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972803" name="Text Box 3"/>
          <p:cNvSpPr txBox="1">
            <a:spLocks noChangeArrowheads="1"/>
          </p:cNvSpPr>
          <p:nvPr/>
        </p:nvSpPr>
        <p:spPr bwMode="auto">
          <a:xfrm>
            <a:off x="1219200" y="1447800"/>
            <a:ext cx="414248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err="1" smtClean="0">
                <a:latin typeface="Times New Roman" pitchFamily="18" charset="0"/>
              </a:rPr>
              <a:t>Başlangıçtaki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özellikler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kümesi</a:t>
            </a:r>
            <a:r>
              <a:rPr lang="en-US" sz="2400" dirty="0" smtClean="0">
                <a:latin typeface="Times New Roman" pitchFamily="18" charset="0"/>
              </a:rPr>
              <a:t>:</a:t>
            </a:r>
            <a:endParaRPr lang="en-US" sz="2400" dirty="0">
              <a:latin typeface="Times New Roman" pitchFamily="18" charset="0"/>
            </a:endParaRPr>
          </a:p>
          <a:p>
            <a:pPr eaLnBrk="0" hangingPunct="0"/>
            <a:r>
              <a:rPr lang="en-US" sz="2400" dirty="0">
                <a:latin typeface="Times New Roman" pitchFamily="18" charset="0"/>
              </a:rPr>
              <a:t>{A1, A2, A3, A4, A5, A6}</a:t>
            </a:r>
          </a:p>
        </p:txBody>
      </p:sp>
      <p:sp>
        <p:nvSpPr>
          <p:cNvPr id="972804" name="Rectangle 4"/>
          <p:cNvSpPr>
            <a:spLocks noChangeArrowheads="1"/>
          </p:cNvSpPr>
          <p:nvPr/>
        </p:nvSpPr>
        <p:spPr bwMode="auto">
          <a:xfrm>
            <a:off x="3881438" y="2598738"/>
            <a:ext cx="865187" cy="519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2805" name="Text Box 5"/>
          <p:cNvSpPr txBox="1">
            <a:spLocks noChangeArrowheads="1"/>
          </p:cNvSpPr>
          <p:nvPr/>
        </p:nvSpPr>
        <p:spPr bwMode="auto">
          <a:xfrm>
            <a:off x="3963988" y="2619375"/>
            <a:ext cx="882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>
                <a:latin typeface="Times New Roman" pitchFamily="18" charset="0"/>
              </a:rPr>
              <a:t>A4 ?</a:t>
            </a:r>
          </a:p>
        </p:txBody>
      </p:sp>
      <p:sp>
        <p:nvSpPr>
          <p:cNvPr id="972806" name="Rectangle 6"/>
          <p:cNvSpPr>
            <a:spLocks noChangeArrowheads="1"/>
          </p:cNvSpPr>
          <p:nvPr/>
        </p:nvSpPr>
        <p:spPr bwMode="auto">
          <a:xfrm>
            <a:off x="2462213" y="3616325"/>
            <a:ext cx="777875" cy="51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2807" name="Rectangle 7"/>
          <p:cNvSpPr>
            <a:spLocks noChangeArrowheads="1"/>
          </p:cNvSpPr>
          <p:nvPr/>
        </p:nvSpPr>
        <p:spPr bwMode="auto">
          <a:xfrm>
            <a:off x="5281613" y="3551238"/>
            <a:ext cx="808037" cy="5476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2808" name="Text Box 8"/>
          <p:cNvSpPr txBox="1">
            <a:spLocks noChangeArrowheads="1"/>
          </p:cNvSpPr>
          <p:nvPr/>
        </p:nvSpPr>
        <p:spPr bwMode="auto">
          <a:xfrm>
            <a:off x="2460625" y="3643313"/>
            <a:ext cx="692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Times New Roman" pitchFamily="18" charset="0"/>
              </a:rPr>
              <a:t>A1?</a:t>
            </a:r>
          </a:p>
        </p:txBody>
      </p:sp>
      <p:sp>
        <p:nvSpPr>
          <p:cNvPr id="972809" name="Text Box 9"/>
          <p:cNvSpPr txBox="1">
            <a:spLocks noChangeArrowheads="1"/>
          </p:cNvSpPr>
          <p:nvPr/>
        </p:nvSpPr>
        <p:spPr bwMode="auto">
          <a:xfrm>
            <a:off x="5305425" y="3614738"/>
            <a:ext cx="692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Times New Roman" pitchFamily="18" charset="0"/>
              </a:rPr>
              <a:t>A6?</a:t>
            </a:r>
          </a:p>
        </p:txBody>
      </p:sp>
      <p:sp>
        <p:nvSpPr>
          <p:cNvPr id="972810" name="Oval 10"/>
          <p:cNvSpPr>
            <a:spLocks noChangeArrowheads="1"/>
          </p:cNvSpPr>
          <p:nvPr/>
        </p:nvSpPr>
        <p:spPr bwMode="auto">
          <a:xfrm>
            <a:off x="1443038" y="4935538"/>
            <a:ext cx="1139825" cy="606425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2811" name="Text Box 11"/>
          <p:cNvSpPr txBox="1">
            <a:spLocks noChangeArrowheads="1"/>
          </p:cNvSpPr>
          <p:nvPr/>
        </p:nvSpPr>
        <p:spPr bwMode="auto">
          <a:xfrm>
            <a:off x="1509713" y="5030788"/>
            <a:ext cx="1073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Times New Roman" pitchFamily="18" charset="0"/>
              </a:rPr>
              <a:t>Class 1</a:t>
            </a:r>
          </a:p>
        </p:txBody>
      </p:sp>
      <p:sp>
        <p:nvSpPr>
          <p:cNvPr id="972812" name="Rectangle 12"/>
          <p:cNvSpPr>
            <a:spLocks noChangeArrowheads="1"/>
          </p:cNvSpPr>
          <p:nvPr/>
        </p:nvSpPr>
        <p:spPr bwMode="auto">
          <a:xfrm>
            <a:off x="3127375" y="4983163"/>
            <a:ext cx="1073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Times New Roman" pitchFamily="18" charset="0"/>
              </a:rPr>
              <a:t>Class 2</a:t>
            </a:r>
          </a:p>
        </p:txBody>
      </p:sp>
      <p:sp>
        <p:nvSpPr>
          <p:cNvPr id="972813" name="Rectangle 13"/>
          <p:cNvSpPr>
            <a:spLocks noChangeArrowheads="1"/>
          </p:cNvSpPr>
          <p:nvPr/>
        </p:nvSpPr>
        <p:spPr bwMode="auto">
          <a:xfrm>
            <a:off x="4654550" y="5024438"/>
            <a:ext cx="1073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Times New Roman" pitchFamily="18" charset="0"/>
              </a:rPr>
              <a:t>Class 1</a:t>
            </a:r>
          </a:p>
        </p:txBody>
      </p:sp>
      <p:sp>
        <p:nvSpPr>
          <p:cNvPr id="972814" name="Rectangle 14"/>
          <p:cNvSpPr>
            <a:spLocks noChangeArrowheads="1"/>
          </p:cNvSpPr>
          <p:nvPr/>
        </p:nvSpPr>
        <p:spPr bwMode="auto">
          <a:xfrm>
            <a:off x="6056313" y="4954588"/>
            <a:ext cx="1073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Times New Roman" pitchFamily="18" charset="0"/>
              </a:rPr>
              <a:t>Class 2</a:t>
            </a:r>
          </a:p>
        </p:txBody>
      </p:sp>
      <p:sp>
        <p:nvSpPr>
          <p:cNvPr id="972815" name="Oval 15"/>
          <p:cNvSpPr>
            <a:spLocks noChangeArrowheads="1"/>
          </p:cNvSpPr>
          <p:nvPr/>
        </p:nvSpPr>
        <p:spPr bwMode="auto">
          <a:xfrm>
            <a:off x="3052763" y="4929188"/>
            <a:ext cx="1139825" cy="606425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2816" name="Oval 16"/>
          <p:cNvSpPr>
            <a:spLocks noChangeArrowheads="1"/>
          </p:cNvSpPr>
          <p:nvPr/>
        </p:nvSpPr>
        <p:spPr bwMode="auto">
          <a:xfrm>
            <a:off x="4625975" y="4943475"/>
            <a:ext cx="1139825" cy="606425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2817" name="Oval 17"/>
          <p:cNvSpPr>
            <a:spLocks noChangeArrowheads="1"/>
          </p:cNvSpPr>
          <p:nvPr/>
        </p:nvSpPr>
        <p:spPr bwMode="auto">
          <a:xfrm>
            <a:off x="5953125" y="4899025"/>
            <a:ext cx="1139825" cy="606425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2818" name="Line 18"/>
          <p:cNvSpPr>
            <a:spLocks noChangeShapeType="1"/>
          </p:cNvSpPr>
          <p:nvPr/>
        </p:nvSpPr>
        <p:spPr bwMode="auto">
          <a:xfrm flipH="1">
            <a:off x="2843213" y="3132138"/>
            <a:ext cx="1414462" cy="476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2819" name="Line 19"/>
          <p:cNvSpPr>
            <a:spLocks noChangeShapeType="1"/>
          </p:cNvSpPr>
          <p:nvPr/>
        </p:nvSpPr>
        <p:spPr bwMode="auto">
          <a:xfrm>
            <a:off x="4271963" y="3132138"/>
            <a:ext cx="1355725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2820" name="Line 20"/>
          <p:cNvSpPr>
            <a:spLocks noChangeShapeType="1"/>
          </p:cNvSpPr>
          <p:nvPr/>
        </p:nvSpPr>
        <p:spPr bwMode="auto">
          <a:xfrm flipH="1">
            <a:off x="2020888" y="4141788"/>
            <a:ext cx="808037" cy="779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2821" name="Line 21"/>
          <p:cNvSpPr>
            <a:spLocks noChangeShapeType="1"/>
          </p:cNvSpPr>
          <p:nvPr/>
        </p:nvSpPr>
        <p:spPr bwMode="auto">
          <a:xfrm>
            <a:off x="2828925" y="4141788"/>
            <a:ext cx="763588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2822" name="Line 22"/>
          <p:cNvSpPr>
            <a:spLocks noChangeShapeType="1"/>
          </p:cNvSpPr>
          <p:nvPr/>
        </p:nvSpPr>
        <p:spPr bwMode="auto">
          <a:xfrm flipH="1">
            <a:off x="5180013" y="4113213"/>
            <a:ext cx="504825" cy="836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2823" name="Line 23"/>
          <p:cNvSpPr>
            <a:spLocks noChangeShapeType="1"/>
          </p:cNvSpPr>
          <p:nvPr/>
        </p:nvSpPr>
        <p:spPr bwMode="auto">
          <a:xfrm>
            <a:off x="5715000" y="4098925"/>
            <a:ext cx="808038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2824" name="Text Box 24"/>
          <p:cNvSpPr txBox="1">
            <a:spLocks noChangeArrowheads="1"/>
          </p:cNvSpPr>
          <p:nvPr/>
        </p:nvSpPr>
        <p:spPr bwMode="auto">
          <a:xfrm>
            <a:off x="715963" y="56784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endParaRPr lang="en-US">
              <a:latin typeface="Times New Roman" pitchFamily="18" charset="0"/>
            </a:endParaRP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779463" y="5810250"/>
            <a:ext cx="652462" cy="366713"/>
            <a:chOff x="491" y="3660"/>
            <a:chExt cx="411" cy="231"/>
          </a:xfrm>
        </p:grpSpPr>
        <p:sp>
          <p:nvSpPr>
            <p:cNvPr id="972826" name="Line 26"/>
            <p:cNvSpPr>
              <a:spLocks noChangeShapeType="1"/>
            </p:cNvSpPr>
            <p:nvPr/>
          </p:nvSpPr>
          <p:spPr bwMode="auto">
            <a:xfrm>
              <a:off x="491" y="3773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827" name="Text Box 27"/>
            <p:cNvSpPr txBox="1">
              <a:spLocks noChangeArrowheads="1"/>
            </p:cNvSpPr>
            <p:nvPr/>
          </p:nvSpPr>
          <p:spPr bwMode="auto">
            <a:xfrm>
              <a:off x="705" y="3660"/>
              <a:ext cx="19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>
                  <a:latin typeface="Times New Roman" pitchFamily="18" charset="0"/>
                </a:rPr>
                <a:t>&gt;</a:t>
              </a:r>
              <a:endParaRPr lang="en-US">
                <a:latin typeface="Times New Roman" pitchFamily="18" charset="0"/>
              </a:endParaRPr>
            </a:p>
          </p:txBody>
        </p:sp>
      </p:grpSp>
      <p:sp>
        <p:nvSpPr>
          <p:cNvPr id="972828" name="Text Box 28"/>
          <p:cNvSpPr txBox="1">
            <a:spLocks noChangeArrowheads="1"/>
          </p:cNvSpPr>
          <p:nvPr/>
        </p:nvSpPr>
        <p:spPr bwMode="auto">
          <a:xfrm>
            <a:off x="1422400" y="5737225"/>
            <a:ext cx="56024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err="1" smtClean="0">
                <a:latin typeface="Times New Roman" pitchFamily="18" charset="0"/>
              </a:rPr>
              <a:t>Azaltılmış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özellikler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kümesi</a:t>
            </a:r>
            <a:r>
              <a:rPr lang="en-US" sz="2400" dirty="0" smtClean="0">
                <a:latin typeface="Times New Roman" pitchFamily="18" charset="0"/>
              </a:rPr>
              <a:t>:  </a:t>
            </a:r>
            <a:r>
              <a:rPr lang="en-US" sz="2400" dirty="0">
                <a:latin typeface="Times New Roman" pitchFamily="18" charset="0"/>
              </a:rPr>
              <a:t>{A1, A4, A6}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Çeşitlilik</a:t>
            </a:r>
            <a:r>
              <a:rPr lang="en-US" dirty="0" smtClean="0"/>
              <a:t> </a:t>
            </a:r>
            <a:r>
              <a:rPr lang="en-US" dirty="0" err="1" smtClean="0"/>
              <a:t>azaltma</a:t>
            </a:r>
            <a:r>
              <a:rPr lang="en-US" dirty="0" smtClean="0"/>
              <a:t> (</a:t>
            </a:r>
            <a:r>
              <a:rPr lang="en-US" dirty="0" err="1" smtClean="0"/>
              <a:t>numerosity</a:t>
            </a:r>
            <a:r>
              <a:rPr lang="en-US" dirty="0" smtClean="0"/>
              <a:t> reduction)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Veriyi</a:t>
            </a:r>
            <a:r>
              <a:rPr lang="en-US" dirty="0" smtClean="0"/>
              <a:t> </a:t>
            </a:r>
            <a:r>
              <a:rPr lang="en-US" dirty="0" err="1" smtClean="0"/>
              <a:t>modellerle</a:t>
            </a:r>
            <a:r>
              <a:rPr lang="en-US" dirty="0" smtClean="0"/>
              <a:t> </a:t>
            </a:r>
            <a:r>
              <a:rPr lang="en-US" dirty="0" err="1" smtClean="0"/>
              <a:t>yada</a:t>
            </a:r>
            <a:r>
              <a:rPr lang="en-US" dirty="0" smtClean="0"/>
              <a:t> </a:t>
            </a:r>
            <a:r>
              <a:rPr lang="en-US" dirty="0" err="1" smtClean="0"/>
              <a:t>görsel</a:t>
            </a:r>
            <a:r>
              <a:rPr lang="en-US" dirty="0" smtClean="0"/>
              <a:t> </a:t>
            </a:r>
            <a:r>
              <a:rPr lang="en-US" dirty="0" err="1" smtClean="0"/>
              <a:t>olarak</a:t>
            </a:r>
            <a:r>
              <a:rPr lang="en-US" dirty="0" smtClean="0"/>
              <a:t> </a:t>
            </a:r>
            <a:r>
              <a:rPr lang="en-US" dirty="0" err="1" smtClean="0"/>
              <a:t>daha</a:t>
            </a:r>
            <a:r>
              <a:rPr lang="en-US" dirty="0" smtClean="0"/>
              <a:t> </a:t>
            </a:r>
            <a:r>
              <a:rPr lang="en-US" dirty="0" err="1" smtClean="0"/>
              <a:t>küçük</a:t>
            </a:r>
            <a:r>
              <a:rPr lang="en-US" dirty="0" smtClean="0"/>
              <a:t> </a:t>
            </a:r>
            <a:r>
              <a:rPr lang="en-US" dirty="0" err="1" smtClean="0"/>
              <a:t>formlarda</a:t>
            </a:r>
            <a:r>
              <a:rPr lang="en-US" dirty="0" smtClean="0"/>
              <a:t> </a:t>
            </a:r>
            <a:r>
              <a:rPr lang="en-US" dirty="0" err="1" smtClean="0"/>
              <a:t>ifade</a:t>
            </a:r>
            <a:r>
              <a:rPr lang="en-US" dirty="0" smtClean="0"/>
              <a:t> </a:t>
            </a:r>
            <a:r>
              <a:rPr lang="en-US" dirty="0" err="1" smtClean="0"/>
              <a:t>etme</a:t>
            </a:r>
            <a:endParaRPr lang="en-US" dirty="0" smtClean="0"/>
          </a:p>
          <a:p>
            <a:pPr lvl="1"/>
            <a:r>
              <a:rPr lang="en-US" dirty="0" err="1" smtClean="0"/>
              <a:t>Histogramlar</a:t>
            </a:r>
            <a:endParaRPr lang="en-US" dirty="0" smtClean="0"/>
          </a:p>
          <a:p>
            <a:pPr lvl="1"/>
            <a:r>
              <a:rPr lang="en-US" dirty="0" err="1" smtClean="0"/>
              <a:t>Demetleme</a:t>
            </a:r>
            <a:endParaRPr lang="en-US" dirty="0" smtClean="0"/>
          </a:p>
          <a:p>
            <a:pPr lvl="1"/>
            <a:r>
              <a:rPr lang="en-US" dirty="0" err="1" smtClean="0"/>
              <a:t>Örnekleme</a:t>
            </a:r>
            <a:endParaRPr lang="en-US" dirty="0"/>
          </a:p>
        </p:txBody>
      </p:sp>
      <p:pic>
        <p:nvPicPr>
          <p:cNvPr id="4" name="Picture 3" descr="hist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03950" y="2492896"/>
            <a:ext cx="4861967" cy="3168352"/>
          </a:xfrm>
          <a:prstGeom prst="rect">
            <a:avLst/>
          </a:prstGeom>
        </p:spPr>
      </p:pic>
      <p:pic>
        <p:nvPicPr>
          <p:cNvPr id="5" name="Picture 4" descr="clust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36512" y="5301208"/>
            <a:ext cx="4445150" cy="15841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Sayısal</a:t>
            </a:r>
            <a:r>
              <a:rPr lang="en-US" dirty="0" smtClean="0"/>
              <a:t> </a:t>
            </a:r>
            <a:r>
              <a:rPr lang="en-US" dirty="0" err="1" smtClean="0"/>
              <a:t>veri</a:t>
            </a:r>
            <a:endParaRPr lang="en-US" dirty="0" smtClean="0"/>
          </a:p>
          <a:p>
            <a:pPr lvl="1"/>
            <a:r>
              <a:rPr lang="en-US" dirty="0" err="1" smtClean="0"/>
              <a:t>Kova</a:t>
            </a:r>
            <a:r>
              <a:rPr lang="en-US" dirty="0" smtClean="0"/>
              <a:t> </a:t>
            </a:r>
            <a:r>
              <a:rPr lang="en-US" dirty="0" err="1" smtClean="0"/>
              <a:t>metodu</a:t>
            </a:r>
            <a:r>
              <a:rPr lang="en-US" dirty="0" smtClean="0"/>
              <a:t> (Binning)</a:t>
            </a:r>
          </a:p>
          <a:p>
            <a:pPr lvl="1"/>
            <a:r>
              <a:rPr lang="en-US" dirty="0" smtClean="0"/>
              <a:t>Histogram </a:t>
            </a:r>
            <a:r>
              <a:rPr lang="en-US" dirty="0" err="1" smtClean="0"/>
              <a:t>analizi</a:t>
            </a:r>
            <a:endParaRPr lang="en-US" dirty="0" smtClean="0"/>
          </a:p>
          <a:p>
            <a:r>
              <a:rPr lang="en-US" dirty="0" err="1" smtClean="0"/>
              <a:t>Kategorik</a:t>
            </a:r>
            <a:r>
              <a:rPr lang="en-US" dirty="0" smtClean="0"/>
              <a:t> </a:t>
            </a:r>
            <a:r>
              <a:rPr lang="en-US" dirty="0" err="1" smtClean="0"/>
              <a:t>veri</a:t>
            </a:r>
            <a:endParaRPr lang="en-US" dirty="0" smtClean="0"/>
          </a:p>
          <a:p>
            <a:pPr lvl="1"/>
            <a:r>
              <a:rPr lang="en-US" dirty="0" err="1" smtClean="0"/>
              <a:t>Gruplama</a:t>
            </a:r>
            <a:endParaRPr lang="en-US" dirty="0" smtClean="0"/>
          </a:p>
          <a:p>
            <a:pPr lvl="2"/>
            <a:r>
              <a:rPr lang="en-US" dirty="0" smtClean="0"/>
              <a:t>{</a:t>
            </a:r>
            <a:r>
              <a:rPr lang="en-US" dirty="0" err="1" smtClean="0"/>
              <a:t>ankara</a:t>
            </a:r>
            <a:r>
              <a:rPr lang="en-US" dirty="0" smtClean="0"/>
              <a:t>, </a:t>
            </a:r>
            <a:r>
              <a:rPr lang="en-US" dirty="0" err="1" smtClean="0"/>
              <a:t>kayseri</a:t>
            </a:r>
            <a:r>
              <a:rPr lang="en-US" dirty="0" smtClean="0"/>
              <a:t>, </a:t>
            </a:r>
            <a:r>
              <a:rPr lang="en-US" dirty="0" err="1" smtClean="0"/>
              <a:t>konya</a:t>
            </a:r>
            <a:r>
              <a:rPr lang="en-US" dirty="0" smtClean="0"/>
              <a:t>}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iç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anadolu</a:t>
            </a:r>
            <a:endParaRPr lang="en-US" dirty="0" smtClean="0">
              <a:sym typeface="Wingdings" pitchFamily="2" charset="2"/>
            </a:endParaRPr>
          </a:p>
          <a:p>
            <a:pPr lvl="1"/>
            <a:r>
              <a:rPr lang="en-US" dirty="0" err="1" smtClean="0">
                <a:sym typeface="Wingdings" pitchFamily="2" charset="2"/>
              </a:rPr>
              <a:t>Anlamsal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bağlantı</a:t>
            </a:r>
            <a:endParaRPr lang="en-US" dirty="0" smtClean="0">
              <a:sym typeface="Wingdings" pitchFamily="2" charset="2"/>
            </a:endParaRPr>
          </a:p>
          <a:p>
            <a:pPr lvl="2"/>
            <a:r>
              <a:rPr lang="en-US" dirty="0" err="1" smtClean="0">
                <a:sym typeface="Wingdings" pitchFamily="2" charset="2"/>
              </a:rPr>
              <a:t>Açık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adres</a:t>
            </a:r>
            <a:r>
              <a:rPr lang="en-US" dirty="0" smtClean="0">
                <a:sym typeface="Wingdings" pitchFamily="2" charset="2"/>
              </a:rPr>
              <a:t>  </a:t>
            </a:r>
            <a:r>
              <a:rPr lang="en-US" dirty="0" err="1" smtClean="0">
                <a:sym typeface="Wingdings" pitchFamily="2" charset="2"/>
              </a:rPr>
              <a:t>şehir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Ayrıştırma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konsept</a:t>
            </a:r>
            <a:r>
              <a:rPr lang="en-US" dirty="0" smtClean="0"/>
              <a:t> </a:t>
            </a:r>
            <a:r>
              <a:rPr lang="en-US" dirty="0" err="1" smtClean="0"/>
              <a:t>hiyerarşisi</a:t>
            </a:r>
            <a:r>
              <a:rPr lang="en-US" dirty="0" smtClean="0"/>
              <a:t> </a:t>
            </a:r>
            <a:r>
              <a:rPr lang="en-US" dirty="0" err="1" smtClean="0"/>
              <a:t>geliştirme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B8FF9-2460-4011-B752-C30F66B875BA}" type="slidenum">
              <a:rPr lang="en-US"/>
              <a:pPr/>
              <a:t>39</a:t>
            </a:fld>
            <a:endParaRPr lang="en-US"/>
          </a:p>
        </p:txBody>
      </p:sp>
      <p:sp>
        <p:nvSpPr>
          <p:cNvPr id="997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457200"/>
            <a:ext cx="4821238" cy="6096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Özet</a:t>
            </a:r>
            <a:endParaRPr lang="en-US" dirty="0"/>
          </a:p>
        </p:txBody>
      </p:sp>
      <p:sp>
        <p:nvSpPr>
          <p:cNvPr id="997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24744"/>
            <a:ext cx="8382000" cy="4953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400" dirty="0" err="1" smtClean="0"/>
              <a:t>Veri</a:t>
            </a:r>
            <a:r>
              <a:rPr lang="en-US" sz="2400" dirty="0" smtClean="0"/>
              <a:t> </a:t>
            </a:r>
            <a:r>
              <a:rPr lang="en-US" sz="2400" dirty="0" err="1" smtClean="0"/>
              <a:t>hazırlama</a:t>
            </a:r>
            <a:r>
              <a:rPr lang="en-US" sz="2400" dirty="0" smtClean="0"/>
              <a:t> </a:t>
            </a:r>
            <a:r>
              <a:rPr lang="en-US" sz="2400" dirty="0" err="1" smtClean="0"/>
              <a:t>ve</a:t>
            </a:r>
            <a:r>
              <a:rPr lang="en-US" sz="2400" dirty="0" smtClean="0"/>
              <a:t> </a:t>
            </a:r>
            <a:r>
              <a:rPr lang="en-US" sz="2400" dirty="0" err="1" smtClean="0"/>
              <a:t>önişleme</a:t>
            </a:r>
            <a:r>
              <a:rPr lang="en-US" sz="2400" dirty="0" smtClean="0"/>
              <a:t> </a:t>
            </a:r>
            <a:r>
              <a:rPr lang="en-US" sz="2400" dirty="0" err="1" smtClean="0"/>
              <a:t>veri</a:t>
            </a:r>
            <a:r>
              <a:rPr lang="en-US" sz="2400" dirty="0" smtClean="0"/>
              <a:t> </a:t>
            </a:r>
            <a:r>
              <a:rPr lang="en-US" sz="2400" dirty="0" err="1" smtClean="0"/>
              <a:t>madenciliğinin</a:t>
            </a:r>
            <a:r>
              <a:rPr lang="en-US" sz="2400" dirty="0" smtClean="0"/>
              <a:t> </a:t>
            </a:r>
            <a:r>
              <a:rPr lang="en-US" sz="2400" dirty="0" err="1" smtClean="0"/>
              <a:t>çok</a:t>
            </a:r>
            <a:r>
              <a:rPr lang="en-US" sz="2400" dirty="0" smtClean="0"/>
              <a:t> </a:t>
            </a:r>
            <a:r>
              <a:rPr lang="en-US" sz="2400" dirty="0" err="1" smtClean="0"/>
              <a:t>önemli</a:t>
            </a:r>
            <a:r>
              <a:rPr lang="en-US" sz="2400" dirty="0" smtClean="0"/>
              <a:t> </a:t>
            </a:r>
            <a:r>
              <a:rPr lang="en-US" sz="2400" dirty="0" err="1" smtClean="0"/>
              <a:t>bir</a:t>
            </a:r>
            <a:r>
              <a:rPr lang="en-US" sz="2400" dirty="0" smtClean="0"/>
              <a:t> </a:t>
            </a:r>
            <a:r>
              <a:rPr lang="en-US" sz="2400" dirty="0" err="1" smtClean="0"/>
              <a:t>aşamasıdır</a:t>
            </a: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sz="2400" dirty="0" err="1" smtClean="0"/>
              <a:t>Kaliteli</a:t>
            </a:r>
            <a:r>
              <a:rPr lang="en-US" sz="2400" dirty="0" smtClean="0"/>
              <a:t> </a:t>
            </a:r>
            <a:r>
              <a:rPr lang="en-US" sz="2400" dirty="0" err="1" smtClean="0"/>
              <a:t>veri</a:t>
            </a:r>
            <a:r>
              <a:rPr lang="en-US" sz="2400" dirty="0" smtClean="0"/>
              <a:t> </a:t>
            </a:r>
            <a:r>
              <a:rPr lang="en-US" sz="2400" dirty="0" err="1" smtClean="0"/>
              <a:t>önişleme</a:t>
            </a:r>
            <a:r>
              <a:rPr lang="en-US" sz="2400" dirty="0" smtClean="0"/>
              <a:t> </a:t>
            </a:r>
            <a:r>
              <a:rPr lang="en-US" sz="2400" dirty="0" err="1" smtClean="0"/>
              <a:t>için</a:t>
            </a:r>
            <a:r>
              <a:rPr lang="en-US" sz="2400" dirty="0" smtClean="0"/>
              <a:t> </a:t>
            </a:r>
            <a:r>
              <a:rPr lang="en-US" sz="2400" dirty="0" err="1" smtClean="0"/>
              <a:t>tanımlayıcı</a:t>
            </a:r>
            <a:r>
              <a:rPr lang="en-US" sz="2400" dirty="0" smtClean="0"/>
              <a:t> </a:t>
            </a:r>
            <a:r>
              <a:rPr lang="en-US" sz="2400" dirty="0" err="1" smtClean="0"/>
              <a:t>veri</a:t>
            </a:r>
            <a:r>
              <a:rPr lang="en-US" sz="2400" dirty="0" smtClean="0"/>
              <a:t> </a:t>
            </a:r>
            <a:r>
              <a:rPr lang="en-US" sz="2400" dirty="0" err="1" smtClean="0"/>
              <a:t>özetleme</a:t>
            </a:r>
            <a:r>
              <a:rPr lang="en-US" sz="2400" dirty="0" smtClean="0"/>
              <a:t> </a:t>
            </a:r>
            <a:r>
              <a:rPr lang="en-US" sz="2400" dirty="0" err="1" smtClean="0"/>
              <a:t>yapmak</a:t>
            </a:r>
            <a:r>
              <a:rPr lang="en-US" sz="2400" dirty="0" smtClean="0"/>
              <a:t> </a:t>
            </a:r>
            <a:r>
              <a:rPr lang="en-US" sz="2400" dirty="0" err="1" smtClean="0"/>
              <a:t>gerekir</a:t>
            </a: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sz="2400" dirty="0" err="1" smtClean="0"/>
              <a:t>Veri</a:t>
            </a:r>
            <a:r>
              <a:rPr lang="en-US" sz="2400" dirty="0" smtClean="0"/>
              <a:t> </a:t>
            </a:r>
            <a:r>
              <a:rPr lang="en-US" sz="2400" dirty="0" err="1" smtClean="0"/>
              <a:t>önişleme</a:t>
            </a:r>
            <a:r>
              <a:rPr lang="en-US" sz="2400" dirty="0" smtClean="0"/>
              <a:t> </a:t>
            </a:r>
            <a:r>
              <a:rPr lang="en-US" sz="2400" dirty="0" err="1" smtClean="0"/>
              <a:t>içeriği</a:t>
            </a:r>
            <a:r>
              <a:rPr lang="en-US" sz="2400" dirty="0" smtClean="0"/>
              <a:t>:</a:t>
            </a:r>
            <a:endParaRPr lang="en-US" sz="2400" dirty="0"/>
          </a:p>
          <a:p>
            <a:pPr lvl="1">
              <a:lnSpc>
                <a:spcPct val="120000"/>
              </a:lnSpc>
            </a:pPr>
            <a:r>
              <a:rPr lang="en-US" sz="2400" dirty="0" err="1" smtClean="0"/>
              <a:t>Veri</a:t>
            </a:r>
            <a:r>
              <a:rPr lang="en-US" sz="2400" dirty="0" smtClean="0"/>
              <a:t> </a:t>
            </a:r>
            <a:r>
              <a:rPr lang="en-US" sz="2400" dirty="0" err="1" smtClean="0"/>
              <a:t>temizleme</a:t>
            </a:r>
            <a:r>
              <a:rPr lang="en-US" sz="2400" dirty="0" smtClean="0"/>
              <a:t> </a:t>
            </a:r>
            <a:r>
              <a:rPr lang="en-US" sz="2400" dirty="0" err="1" smtClean="0"/>
              <a:t>ve</a:t>
            </a:r>
            <a:r>
              <a:rPr lang="en-US" sz="2400" dirty="0" smtClean="0"/>
              <a:t> </a:t>
            </a:r>
            <a:r>
              <a:rPr lang="en-US" sz="2400" dirty="0" err="1" smtClean="0"/>
              <a:t>birleştirme</a:t>
            </a:r>
            <a:endParaRPr lang="en-US" sz="2400" dirty="0"/>
          </a:p>
          <a:p>
            <a:pPr lvl="1">
              <a:lnSpc>
                <a:spcPct val="120000"/>
              </a:lnSpc>
            </a:pPr>
            <a:r>
              <a:rPr lang="en-US" sz="2400" dirty="0" err="1" smtClean="0"/>
              <a:t>Veri</a:t>
            </a:r>
            <a:r>
              <a:rPr lang="en-US" sz="2400" dirty="0" smtClean="0"/>
              <a:t> </a:t>
            </a:r>
            <a:r>
              <a:rPr lang="en-US" sz="2400" dirty="0" err="1" smtClean="0"/>
              <a:t>küçültme</a:t>
            </a:r>
            <a:r>
              <a:rPr lang="en-US" sz="2400" dirty="0" smtClean="0"/>
              <a:t> </a:t>
            </a:r>
            <a:r>
              <a:rPr lang="en-US" sz="2400" dirty="0" err="1" smtClean="0"/>
              <a:t>ve</a:t>
            </a:r>
            <a:r>
              <a:rPr lang="en-US" sz="2400" dirty="0" smtClean="0"/>
              <a:t> </a:t>
            </a:r>
            <a:r>
              <a:rPr lang="en-US" sz="2400" dirty="0" err="1" smtClean="0"/>
              <a:t>özellik</a:t>
            </a:r>
            <a:r>
              <a:rPr lang="en-US" sz="2400" dirty="0" smtClean="0"/>
              <a:t> </a:t>
            </a:r>
            <a:r>
              <a:rPr lang="en-US" sz="2400" dirty="0" err="1" smtClean="0"/>
              <a:t>seçme</a:t>
            </a:r>
            <a:endParaRPr lang="en-US" sz="2400" dirty="0">
              <a:solidFill>
                <a:schemeClr val="hlink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sz="2400" dirty="0" err="1" smtClean="0"/>
              <a:t>Ayrıştırma</a:t>
            </a: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sz="2400" dirty="0" err="1" smtClean="0"/>
              <a:t>Önişleme</a:t>
            </a:r>
            <a:r>
              <a:rPr lang="en-US" sz="2400" dirty="0" smtClean="0"/>
              <a:t> </a:t>
            </a:r>
            <a:r>
              <a:rPr lang="en-US" sz="2400" dirty="0" err="1" smtClean="0"/>
              <a:t>için</a:t>
            </a:r>
            <a:r>
              <a:rPr lang="en-US" sz="2400" dirty="0" smtClean="0"/>
              <a:t> </a:t>
            </a:r>
            <a:r>
              <a:rPr lang="en-US" sz="2400" dirty="0" err="1" smtClean="0"/>
              <a:t>birçok</a:t>
            </a:r>
            <a:r>
              <a:rPr lang="en-US" sz="2400" dirty="0" smtClean="0"/>
              <a:t> </a:t>
            </a:r>
            <a:r>
              <a:rPr lang="en-US" sz="2400" dirty="0" err="1" smtClean="0"/>
              <a:t>yöntem</a:t>
            </a:r>
            <a:r>
              <a:rPr lang="en-US" sz="2400" dirty="0" smtClean="0"/>
              <a:t> </a:t>
            </a:r>
            <a:r>
              <a:rPr lang="en-US" sz="2400" dirty="0" err="1" smtClean="0"/>
              <a:t>geliştirildi</a:t>
            </a:r>
            <a:r>
              <a:rPr lang="en-US" sz="2400" dirty="0" smtClean="0"/>
              <a:t> </a:t>
            </a:r>
            <a:r>
              <a:rPr lang="en-US" sz="2400" dirty="0" err="1" smtClean="0"/>
              <a:t>ama</a:t>
            </a:r>
            <a:r>
              <a:rPr lang="en-US" sz="2400" dirty="0" smtClean="0"/>
              <a:t> </a:t>
            </a:r>
            <a:r>
              <a:rPr lang="en-US" sz="2400" dirty="0" err="1" smtClean="0"/>
              <a:t>hala</a:t>
            </a:r>
            <a:r>
              <a:rPr lang="en-US" sz="2400" dirty="0" smtClean="0"/>
              <a:t> </a:t>
            </a:r>
            <a:r>
              <a:rPr lang="en-US" sz="2400" dirty="0" err="1" smtClean="0"/>
              <a:t>aktif</a:t>
            </a:r>
            <a:r>
              <a:rPr lang="en-US" sz="2400" dirty="0" smtClean="0"/>
              <a:t> </a:t>
            </a:r>
            <a:r>
              <a:rPr lang="en-US" sz="2400" dirty="0" err="1" smtClean="0"/>
              <a:t>araştırma</a:t>
            </a:r>
            <a:r>
              <a:rPr lang="en-US" sz="2400" dirty="0" smtClean="0"/>
              <a:t> </a:t>
            </a:r>
            <a:r>
              <a:rPr lang="en-US" sz="2400" dirty="0" err="1" smtClean="0"/>
              <a:t>alanı</a:t>
            </a:r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Temel</a:t>
            </a:r>
            <a:r>
              <a:rPr lang="en-US" dirty="0" smtClean="0"/>
              <a:t> </a:t>
            </a:r>
            <a:r>
              <a:rPr lang="en-US" dirty="0" err="1" smtClean="0"/>
              <a:t>Sorunlar</a:t>
            </a:r>
            <a:endParaRPr lang="en-US" dirty="0" smtClean="0"/>
          </a:p>
          <a:p>
            <a:pPr lvl="1"/>
            <a:r>
              <a:rPr lang="en-US" dirty="0" err="1" smtClean="0"/>
              <a:t>Gürültü</a:t>
            </a:r>
            <a:r>
              <a:rPr lang="en-US" dirty="0" smtClean="0"/>
              <a:t> / Noise</a:t>
            </a:r>
          </a:p>
          <a:p>
            <a:pPr lvl="1"/>
            <a:r>
              <a:rPr lang="en-US" dirty="0" err="1" smtClean="0"/>
              <a:t>Sapan</a:t>
            </a:r>
            <a:r>
              <a:rPr lang="en-US" dirty="0" smtClean="0"/>
              <a:t> </a:t>
            </a:r>
            <a:r>
              <a:rPr lang="en-US" dirty="0" err="1" smtClean="0"/>
              <a:t>veri</a:t>
            </a:r>
            <a:r>
              <a:rPr lang="en-US" dirty="0" smtClean="0"/>
              <a:t> / Outliers</a:t>
            </a:r>
          </a:p>
          <a:p>
            <a:pPr lvl="1"/>
            <a:r>
              <a:rPr lang="en-US" dirty="0" err="1" smtClean="0"/>
              <a:t>Eksik</a:t>
            </a:r>
            <a:r>
              <a:rPr lang="en-US" dirty="0" smtClean="0"/>
              <a:t> </a:t>
            </a:r>
            <a:r>
              <a:rPr lang="en-US" dirty="0" err="1" smtClean="0"/>
              <a:t>veri</a:t>
            </a:r>
            <a:r>
              <a:rPr lang="en-US" dirty="0" smtClean="0"/>
              <a:t> / Missing values</a:t>
            </a:r>
          </a:p>
          <a:p>
            <a:pPr lvl="1"/>
            <a:r>
              <a:rPr lang="en-US" dirty="0" err="1" smtClean="0"/>
              <a:t>Tekrarlı</a:t>
            </a:r>
            <a:r>
              <a:rPr lang="en-US" dirty="0" smtClean="0"/>
              <a:t> </a:t>
            </a:r>
            <a:r>
              <a:rPr lang="en-US" dirty="0" err="1" smtClean="0"/>
              <a:t>veri</a:t>
            </a:r>
            <a:r>
              <a:rPr lang="en-US" dirty="0" smtClean="0"/>
              <a:t> / Duplicate data</a:t>
            </a:r>
          </a:p>
          <a:p>
            <a:pPr lvl="1"/>
            <a:r>
              <a:rPr lang="en-US" dirty="0" err="1" smtClean="0"/>
              <a:t>Veri</a:t>
            </a:r>
            <a:r>
              <a:rPr lang="en-US" dirty="0" smtClean="0"/>
              <a:t> </a:t>
            </a:r>
            <a:r>
              <a:rPr lang="en-US" dirty="0" err="1" smtClean="0"/>
              <a:t>iletim</a:t>
            </a:r>
            <a:r>
              <a:rPr lang="en-US" dirty="0" smtClean="0"/>
              <a:t> </a:t>
            </a:r>
            <a:r>
              <a:rPr lang="en-US" dirty="0" err="1" smtClean="0"/>
              <a:t>hataları</a:t>
            </a:r>
            <a:endParaRPr lang="en-US" dirty="0" smtClean="0"/>
          </a:p>
          <a:p>
            <a:pPr lvl="1"/>
            <a:r>
              <a:rPr lang="en-US" dirty="0" err="1" smtClean="0"/>
              <a:t>Veri</a:t>
            </a:r>
            <a:r>
              <a:rPr lang="en-US" dirty="0" smtClean="0"/>
              <a:t> </a:t>
            </a:r>
            <a:r>
              <a:rPr lang="en-US" dirty="0" err="1" smtClean="0"/>
              <a:t>isimlendirmede</a:t>
            </a:r>
            <a:r>
              <a:rPr lang="en-US" dirty="0" smtClean="0"/>
              <a:t> </a:t>
            </a:r>
            <a:r>
              <a:rPr lang="en-US" dirty="0" err="1" smtClean="0"/>
              <a:t>veya</a:t>
            </a:r>
            <a:r>
              <a:rPr lang="en-US" dirty="0" smtClean="0"/>
              <a:t> </a:t>
            </a:r>
            <a:r>
              <a:rPr lang="en-US" dirty="0" err="1" smtClean="0"/>
              <a:t>yapısında</a:t>
            </a:r>
            <a:r>
              <a:rPr lang="en-US" dirty="0" smtClean="0"/>
              <a:t> </a:t>
            </a:r>
            <a:r>
              <a:rPr lang="en-US" dirty="0" err="1" smtClean="0"/>
              <a:t>tutarsızlık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Neden</a:t>
            </a:r>
            <a:r>
              <a:rPr lang="en-US" dirty="0" smtClean="0"/>
              <a:t> </a:t>
            </a:r>
            <a:r>
              <a:rPr lang="en-US" dirty="0" err="1" smtClean="0"/>
              <a:t>Veri</a:t>
            </a:r>
            <a:r>
              <a:rPr lang="en-US" dirty="0" smtClean="0"/>
              <a:t> </a:t>
            </a:r>
            <a:r>
              <a:rPr lang="en-US" dirty="0" err="1" smtClean="0"/>
              <a:t>Önişleme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0512C-A1F5-418E-B839-433FC3E74CF4}" type="datetime4">
              <a:rPr lang="en-US"/>
              <a:pPr/>
              <a:t>October 16, 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467F-111E-4C6C-A9EA-870EBF0469E9}" type="slidenum">
              <a:rPr lang="en-US"/>
              <a:pPr/>
              <a:t>5</a:t>
            </a:fld>
            <a:endParaRPr lang="en-US"/>
          </a:p>
        </p:txBody>
      </p:sp>
      <p:sp>
        <p:nvSpPr>
          <p:cNvPr id="102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402638" cy="6096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Kirlilik</a:t>
            </a:r>
            <a:r>
              <a:rPr lang="en-US" dirty="0" smtClean="0"/>
              <a:t> </a:t>
            </a:r>
            <a:r>
              <a:rPr lang="en-US" dirty="0" err="1" smtClean="0"/>
              <a:t>nedenleri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026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105400"/>
          </a:xfrm>
        </p:spPr>
        <p:txBody>
          <a:bodyPr/>
          <a:lstStyle/>
          <a:p>
            <a:r>
              <a:rPr lang="en-US" sz="2400" dirty="0" err="1" smtClean="0"/>
              <a:t>Eksik</a:t>
            </a:r>
            <a:r>
              <a:rPr lang="en-US" sz="2400" dirty="0" smtClean="0"/>
              <a:t> </a:t>
            </a:r>
            <a:r>
              <a:rPr lang="en-US" sz="2400" dirty="0" err="1" smtClean="0"/>
              <a:t>verinin</a:t>
            </a:r>
            <a:r>
              <a:rPr lang="en-US" sz="2400" dirty="0" smtClean="0"/>
              <a:t> </a:t>
            </a:r>
            <a:r>
              <a:rPr lang="en-US" sz="2400" dirty="0" err="1" smtClean="0"/>
              <a:t>nedenleri</a:t>
            </a:r>
            <a:endParaRPr lang="en-US" sz="2400" dirty="0"/>
          </a:p>
          <a:p>
            <a:pPr lvl="1"/>
            <a:r>
              <a:rPr lang="en-US" sz="2000" dirty="0" smtClean="0"/>
              <a:t>“</a:t>
            </a:r>
            <a:r>
              <a:rPr lang="en-US" sz="2000" dirty="0" err="1" smtClean="0"/>
              <a:t>uygun</a:t>
            </a:r>
            <a:r>
              <a:rPr lang="en-US" sz="2000" dirty="0" smtClean="0"/>
              <a:t> </a:t>
            </a:r>
            <a:r>
              <a:rPr lang="en-US" sz="2000" dirty="0" err="1" smtClean="0"/>
              <a:t>değil</a:t>
            </a:r>
            <a:r>
              <a:rPr lang="en-US" sz="2000" dirty="0" smtClean="0"/>
              <a:t>” </a:t>
            </a:r>
            <a:r>
              <a:rPr lang="en-US" sz="2000" dirty="0" err="1" smtClean="0"/>
              <a:t>verisi</a:t>
            </a:r>
            <a:r>
              <a:rPr lang="en-US" sz="2000" dirty="0" smtClean="0"/>
              <a:t> </a:t>
            </a:r>
            <a:r>
              <a:rPr lang="en-US" sz="2000" dirty="0" err="1" smtClean="0"/>
              <a:t>girilmiş</a:t>
            </a:r>
            <a:endParaRPr lang="en-US" sz="2000" dirty="0"/>
          </a:p>
          <a:p>
            <a:pPr lvl="1"/>
            <a:r>
              <a:rPr lang="en-US" sz="2000" dirty="0" err="1" smtClean="0"/>
              <a:t>Verinin</a:t>
            </a:r>
            <a:r>
              <a:rPr lang="en-US" sz="2000" dirty="0" smtClean="0"/>
              <a:t> </a:t>
            </a:r>
            <a:r>
              <a:rPr lang="en-US" sz="2000" dirty="0" err="1" smtClean="0"/>
              <a:t>toplandığı</a:t>
            </a:r>
            <a:r>
              <a:rPr lang="en-US" sz="2000" dirty="0" smtClean="0"/>
              <a:t> </a:t>
            </a:r>
            <a:r>
              <a:rPr lang="en-US" sz="2000" dirty="0" err="1" smtClean="0"/>
              <a:t>zaman</a:t>
            </a:r>
            <a:r>
              <a:rPr lang="en-US" sz="2000" dirty="0" smtClean="0"/>
              <a:t> </a:t>
            </a:r>
            <a:r>
              <a:rPr lang="en-US" sz="2000" dirty="0" err="1" smtClean="0"/>
              <a:t>ile</a:t>
            </a:r>
            <a:r>
              <a:rPr lang="en-US" sz="2000" dirty="0" smtClean="0"/>
              <a:t> </a:t>
            </a:r>
            <a:r>
              <a:rPr lang="en-US" sz="2000" dirty="0" err="1" smtClean="0"/>
              <a:t>işleneceği</a:t>
            </a:r>
            <a:r>
              <a:rPr lang="en-US" sz="2000" dirty="0" smtClean="0"/>
              <a:t> </a:t>
            </a:r>
            <a:r>
              <a:rPr lang="en-US" sz="2000" dirty="0" err="1" smtClean="0"/>
              <a:t>zaman</a:t>
            </a:r>
            <a:r>
              <a:rPr lang="en-US" sz="2000" dirty="0" smtClean="0"/>
              <a:t> </a:t>
            </a:r>
            <a:r>
              <a:rPr lang="en-US" sz="2000" dirty="0" err="1" smtClean="0"/>
              <a:t>arasında</a:t>
            </a:r>
            <a:r>
              <a:rPr lang="en-US" sz="2000" dirty="0" smtClean="0"/>
              <a:t> </a:t>
            </a:r>
            <a:r>
              <a:rPr lang="en-US" sz="2000" dirty="0" err="1" smtClean="0"/>
              <a:t>değerlendirme</a:t>
            </a:r>
            <a:r>
              <a:rPr lang="en-US" sz="2000" dirty="0" smtClean="0"/>
              <a:t> </a:t>
            </a:r>
            <a:r>
              <a:rPr lang="en-US" sz="2000" dirty="0" err="1" smtClean="0"/>
              <a:t>düşüncesi</a:t>
            </a:r>
            <a:r>
              <a:rPr lang="en-US" sz="2000" dirty="0" smtClean="0"/>
              <a:t> </a:t>
            </a:r>
            <a:r>
              <a:rPr lang="en-US" sz="2000" dirty="0" err="1" smtClean="0"/>
              <a:t>değişmiş</a:t>
            </a:r>
            <a:r>
              <a:rPr lang="en-US" sz="2000" dirty="0" smtClean="0"/>
              <a:t> </a:t>
            </a:r>
            <a:endParaRPr lang="en-US" sz="2000" dirty="0"/>
          </a:p>
          <a:p>
            <a:pPr lvl="1"/>
            <a:r>
              <a:rPr lang="en-US" sz="2000" dirty="0" err="1" smtClean="0"/>
              <a:t>Insan</a:t>
            </a:r>
            <a:r>
              <a:rPr lang="en-US" sz="2000" dirty="0" smtClean="0"/>
              <a:t> /hardware/software </a:t>
            </a:r>
            <a:r>
              <a:rPr lang="en-US" sz="2000" dirty="0" err="1" smtClean="0"/>
              <a:t>problemleri</a:t>
            </a:r>
            <a:endParaRPr lang="en-US" sz="2000" dirty="0"/>
          </a:p>
          <a:p>
            <a:r>
              <a:rPr lang="en-US" sz="2400" dirty="0" err="1" smtClean="0"/>
              <a:t>Gürültülü</a:t>
            </a:r>
            <a:r>
              <a:rPr lang="en-US" sz="2400" dirty="0" smtClean="0"/>
              <a:t> </a:t>
            </a:r>
            <a:r>
              <a:rPr lang="en-US" sz="2400" dirty="0" err="1" smtClean="0"/>
              <a:t>veri</a:t>
            </a:r>
            <a:r>
              <a:rPr lang="en-US" sz="2400" dirty="0" smtClean="0"/>
              <a:t> (</a:t>
            </a:r>
            <a:r>
              <a:rPr lang="en-US" sz="2400" dirty="0" err="1" smtClean="0"/>
              <a:t>yanlış</a:t>
            </a:r>
            <a:r>
              <a:rPr lang="en-US" sz="2400" dirty="0" smtClean="0"/>
              <a:t> </a:t>
            </a:r>
            <a:r>
              <a:rPr lang="en-US" sz="2400" dirty="0" err="1" smtClean="0"/>
              <a:t>değerler</a:t>
            </a:r>
            <a:r>
              <a:rPr lang="en-US" sz="2400" dirty="0" smtClean="0"/>
              <a:t>)</a:t>
            </a:r>
            <a:endParaRPr lang="en-US" sz="2400" dirty="0"/>
          </a:p>
          <a:p>
            <a:pPr lvl="1"/>
            <a:r>
              <a:rPr lang="en-US" sz="2000" dirty="0" err="1" smtClean="0"/>
              <a:t>Hatalı</a:t>
            </a:r>
            <a:r>
              <a:rPr lang="en-US" sz="2000" dirty="0" smtClean="0"/>
              <a:t> </a:t>
            </a:r>
            <a:r>
              <a:rPr lang="en-US" sz="2000" dirty="0" err="1" smtClean="0"/>
              <a:t>veri</a:t>
            </a:r>
            <a:r>
              <a:rPr lang="en-US" sz="2000" dirty="0" smtClean="0"/>
              <a:t> </a:t>
            </a:r>
            <a:r>
              <a:rPr lang="en-US" sz="2000" dirty="0" err="1" smtClean="0"/>
              <a:t>toplama</a:t>
            </a:r>
            <a:r>
              <a:rPr lang="en-US" sz="2000" dirty="0" smtClean="0"/>
              <a:t> </a:t>
            </a:r>
            <a:r>
              <a:rPr lang="en-US" sz="2000" dirty="0" err="1" smtClean="0"/>
              <a:t>aletleri</a:t>
            </a:r>
            <a:endParaRPr lang="en-US" sz="2000" dirty="0"/>
          </a:p>
          <a:p>
            <a:pPr lvl="1"/>
            <a:r>
              <a:rPr lang="en-US" sz="2000" dirty="0" err="1" smtClean="0"/>
              <a:t>Veri</a:t>
            </a:r>
            <a:r>
              <a:rPr lang="en-US" sz="2000" dirty="0" smtClean="0"/>
              <a:t> </a:t>
            </a:r>
            <a:r>
              <a:rPr lang="en-US" sz="2000" dirty="0" err="1" smtClean="0"/>
              <a:t>girişinde</a:t>
            </a:r>
            <a:r>
              <a:rPr lang="en-US" sz="2000" dirty="0" smtClean="0"/>
              <a:t> </a:t>
            </a:r>
            <a:r>
              <a:rPr lang="en-US" sz="2000" dirty="0" err="1" smtClean="0"/>
              <a:t>insan</a:t>
            </a:r>
            <a:r>
              <a:rPr lang="en-US" sz="2000" dirty="0" smtClean="0"/>
              <a:t> / </a:t>
            </a:r>
            <a:r>
              <a:rPr lang="en-US" sz="2000" dirty="0" err="1" smtClean="0"/>
              <a:t>yazılım</a:t>
            </a:r>
            <a:r>
              <a:rPr lang="en-US" sz="2000" dirty="0" smtClean="0"/>
              <a:t> </a:t>
            </a:r>
            <a:r>
              <a:rPr lang="en-US" sz="2000" dirty="0" err="1" smtClean="0"/>
              <a:t>hataları</a:t>
            </a:r>
            <a:endParaRPr lang="en-US" sz="2000" dirty="0"/>
          </a:p>
          <a:p>
            <a:pPr lvl="1"/>
            <a:r>
              <a:rPr lang="en-US" sz="2000" dirty="0" err="1" smtClean="0"/>
              <a:t>Veri</a:t>
            </a:r>
            <a:r>
              <a:rPr lang="en-US" sz="2000" dirty="0" smtClean="0"/>
              <a:t> </a:t>
            </a:r>
            <a:r>
              <a:rPr lang="en-US" sz="2000" dirty="0" err="1" smtClean="0"/>
              <a:t>transferi</a:t>
            </a:r>
            <a:r>
              <a:rPr lang="en-US" sz="2000" dirty="0" smtClean="0"/>
              <a:t> </a:t>
            </a:r>
            <a:r>
              <a:rPr lang="en-US" sz="2000" dirty="0" err="1" smtClean="0"/>
              <a:t>aşamasında</a:t>
            </a:r>
            <a:r>
              <a:rPr lang="en-US" sz="2000" dirty="0" smtClean="0"/>
              <a:t> </a:t>
            </a:r>
            <a:r>
              <a:rPr lang="en-US" sz="2000" dirty="0" err="1" smtClean="0"/>
              <a:t>hata</a:t>
            </a:r>
            <a:endParaRPr lang="en-US" sz="2000" dirty="0"/>
          </a:p>
          <a:p>
            <a:r>
              <a:rPr lang="en-US" sz="2400" dirty="0" err="1" smtClean="0"/>
              <a:t>Tutarsız</a:t>
            </a:r>
            <a:r>
              <a:rPr lang="en-US" sz="2400" dirty="0" smtClean="0"/>
              <a:t> </a:t>
            </a:r>
            <a:r>
              <a:rPr lang="en-US" sz="2400" dirty="0" err="1" smtClean="0"/>
              <a:t>veri</a:t>
            </a:r>
            <a:endParaRPr lang="en-US" sz="2400" dirty="0"/>
          </a:p>
          <a:p>
            <a:pPr lvl="1"/>
            <a:r>
              <a:rPr lang="en-US" sz="2000" dirty="0" err="1" smtClean="0"/>
              <a:t>Farklı</a:t>
            </a:r>
            <a:r>
              <a:rPr lang="en-US" sz="2000" dirty="0" smtClean="0"/>
              <a:t> </a:t>
            </a:r>
            <a:r>
              <a:rPr lang="en-US" sz="2000" dirty="0" err="1" smtClean="0"/>
              <a:t>veri</a:t>
            </a:r>
            <a:r>
              <a:rPr lang="en-US" sz="2000" dirty="0" smtClean="0"/>
              <a:t> </a:t>
            </a:r>
            <a:r>
              <a:rPr lang="en-US" sz="2000" dirty="0" err="1" smtClean="0"/>
              <a:t>kaynakları</a:t>
            </a:r>
            <a:endParaRPr lang="en-US" sz="2000" dirty="0"/>
          </a:p>
          <a:p>
            <a:pPr lvl="1"/>
            <a:r>
              <a:rPr lang="en-US" sz="2000" dirty="0" err="1" smtClean="0"/>
              <a:t>Fonksiyonel</a:t>
            </a:r>
            <a:r>
              <a:rPr lang="en-US" sz="2000" dirty="0" smtClean="0"/>
              <a:t> </a:t>
            </a:r>
            <a:r>
              <a:rPr lang="en-US" sz="2000" dirty="0" err="1" smtClean="0"/>
              <a:t>bağlılık</a:t>
            </a:r>
            <a:r>
              <a:rPr lang="en-US" sz="2000" dirty="0" smtClean="0"/>
              <a:t> </a:t>
            </a:r>
            <a:r>
              <a:rPr lang="en-US" sz="2000" dirty="0" err="1" smtClean="0"/>
              <a:t>ihlali</a:t>
            </a:r>
            <a:r>
              <a:rPr lang="en-US" sz="2000" dirty="0" smtClean="0"/>
              <a:t> (Functional </a:t>
            </a:r>
            <a:r>
              <a:rPr lang="en-US" sz="2000" dirty="0"/>
              <a:t>dependency </a:t>
            </a:r>
            <a:r>
              <a:rPr lang="en-US" sz="2000" dirty="0" smtClean="0"/>
              <a:t>violation)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B2992-0786-4055-9AF2-109D53116B43}" type="datetime4">
              <a:rPr lang="en-US"/>
              <a:pPr/>
              <a:t>October 16, 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4B075-8B95-4B21-B4B8-BEAC46848525}" type="slidenum">
              <a:rPr lang="en-US"/>
              <a:pPr/>
              <a:t>6</a:t>
            </a:fld>
            <a:endParaRPr lang="en-US"/>
          </a:p>
        </p:txBody>
      </p:sp>
      <p:sp>
        <p:nvSpPr>
          <p:cNvPr id="102707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93038" cy="609600"/>
          </a:xfrm>
        </p:spPr>
        <p:txBody>
          <a:bodyPr>
            <a:normAutofit/>
          </a:bodyPr>
          <a:lstStyle/>
          <a:p>
            <a:r>
              <a:rPr lang="en-US" sz="3400" dirty="0" err="1" smtClean="0"/>
              <a:t>Önişleme</a:t>
            </a:r>
            <a:r>
              <a:rPr lang="en-US" sz="3400" dirty="0" smtClean="0"/>
              <a:t> </a:t>
            </a:r>
            <a:r>
              <a:rPr lang="en-US" sz="3400" dirty="0" err="1" smtClean="0"/>
              <a:t>neden</a:t>
            </a:r>
            <a:r>
              <a:rPr lang="en-US" sz="3400" dirty="0" smtClean="0"/>
              <a:t> </a:t>
            </a:r>
            <a:r>
              <a:rPr lang="en-US" sz="3400" dirty="0" err="1" smtClean="0"/>
              <a:t>önemli</a:t>
            </a:r>
            <a:r>
              <a:rPr lang="en-US" sz="3400" dirty="0" smtClean="0"/>
              <a:t>?</a:t>
            </a:r>
            <a:endParaRPr lang="en-US" dirty="0"/>
          </a:p>
        </p:txBody>
      </p:sp>
      <p:sp>
        <p:nvSpPr>
          <p:cNvPr id="102707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382000" cy="4800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400" dirty="0" err="1" smtClean="0"/>
              <a:t>Kalitesiz</a:t>
            </a:r>
            <a:r>
              <a:rPr lang="en-US" sz="2400" dirty="0" smtClean="0"/>
              <a:t> </a:t>
            </a:r>
            <a:r>
              <a:rPr lang="en-US" sz="2400" dirty="0" err="1" smtClean="0"/>
              <a:t>veri</a:t>
            </a:r>
            <a:r>
              <a:rPr lang="en-US" sz="2400" dirty="0" smtClean="0"/>
              <a:t> </a:t>
            </a:r>
            <a:r>
              <a:rPr lang="en-US" sz="2400" dirty="0" err="1" smtClean="0"/>
              <a:t>kalitesiz</a:t>
            </a:r>
            <a:r>
              <a:rPr lang="en-US" sz="2400" dirty="0" smtClean="0"/>
              <a:t> </a:t>
            </a:r>
            <a:r>
              <a:rPr lang="en-US" sz="2400" dirty="0" err="1" smtClean="0"/>
              <a:t>bilgi</a:t>
            </a:r>
            <a:r>
              <a:rPr lang="en-US" sz="2400" dirty="0" smtClean="0"/>
              <a:t> </a:t>
            </a:r>
            <a:r>
              <a:rPr lang="en-US" sz="2400" dirty="0" err="1" smtClean="0"/>
              <a:t>üretir</a:t>
            </a:r>
            <a:r>
              <a:rPr lang="en-US" sz="2400" dirty="0" smtClean="0"/>
              <a:t>!</a:t>
            </a:r>
            <a:endParaRPr lang="en-US" sz="2400" dirty="0"/>
          </a:p>
          <a:p>
            <a:pPr lvl="1">
              <a:lnSpc>
                <a:spcPct val="110000"/>
              </a:lnSpc>
            </a:pPr>
            <a:r>
              <a:rPr lang="en-US" sz="2400" dirty="0" err="1" smtClean="0"/>
              <a:t>Tekrarlayan</a:t>
            </a:r>
            <a:r>
              <a:rPr lang="en-US" sz="2400" dirty="0" smtClean="0"/>
              <a:t> </a:t>
            </a:r>
            <a:r>
              <a:rPr lang="en-US" sz="2400" dirty="0" err="1" smtClean="0"/>
              <a:t>ve</a:t>
            </a:r>
            <a:r>
              <a:rPr lang="en-US" sz="2400" dirty="0" smtClean="0"/>
              <a:t> </a:t>
            </a:r>
            <a:r>
              <a:rPr lang="en-US" sz="2400" dirty="0" err="1" smtClean="0"/>
              <a:t>eksik</a:t>
            </a:r>
            <a:r>
              <a:rPr lang="en-US" sz="2400" dirty="0" smtClean="0"/>
              <a:t> </a:t>
            </a:r>
            <a:r>
              <a:rPr lang="en-US" sz="2400" dirty="0" err="1" smtClean="0"/>
              <a:t>veriler</a:t>
            </a:r>
            <a:r>
              <a:rPr lang="en-US" sz="2400" dirty="0" smtClean="0"/>
              <a:t> </a:t>
            </a:r>
            <a:r>
              <a:rPr lang="en-US" sz="2400" dirty="0" err="1" smtClean="0"/>
              <a:t>yanlış</a:t>
            </a:r>
            <a:r>
              <a:rPr lang="en-US" sz="2400" dirty="0" smtClean="0"/>
              <a:t> </a:t>
            </a:r>
            <a:r>
              <a:rPr lang="en-US" sz="2400" dirty="0" err="1" smtClean="0"/>
              <a:t>yönlendirmelere</a:t>
            </a:r>
            <a:r>
              <a:rPr lang="en-US" sz="2400" dirty="0" smtClean="0"/>
              <a:t> </a:t>
            </a:r>
            <a:r>
              <a:rPr lang="en-US" sz="2400" dirty="0" err="1" smtClean="0"/>
              <a:t>sebep</a:t>
            </a:r>
            <a:r>
              <a:rPr lang="en-US" sz="2400" dirty="0" smtClean="0"/>
              <a:t> </a:t>
            </a:r>
            <a:r>
              <a:rPr lang="en-US" sz="2400" dirty="0" err="1" smtClean="0"/>
              <a:t>olabilir</a:t>
            </a:r>
            <a:endParaRPr lang="en-US" sz="2000" dirty="0"/>
          </a:p>
          <a:p>
            <a:pPr lvl="1">
              <a:lnSpc>
                <a:spcPct val="110000"/>
              </a:lnSpc>
            </a:pPr>
            <a:r>
              <a:rPr lang="en-US" sz="2400" dirty="0" err="1" smtClean="0"/>
              <a:t>Veri</a:t>
            </a:r>
            <a:r>
              <a:rPr lang="en-US" sz="2400" dirty="0" smtClean="0"/>
              <a:t> </a:t>
            </a:r>
            <a:r>
              <a:rPr lang="en-US" sz="2400" dirty="0" err="1" smtClean="0"/>
              <a:t>ambarları</a:t>
            </a:r>
            <a:r>
              <a:rPr lang="en-US" sz="2400" dirty="0" smtClean="0"/>
              <a:t> </a:t>
            </a:r>
            <a:r>
              <a:rPr lang="en-US" sz="2400" dirty="0" err="1" smtClean="0"/>
              <a:t>tutarlı</a:t>
            </a:r>
            <a:r>
              <a:rPr lang="en-US" sz="2400" dirty="0" smtClean="0"/>
              <a:t> </a:t>
            </a:r>
            <a:r>
              <a:rPr lang="en-US" sz="2400" dirty="0" err="1" smtClean="0"/>
              <a:t>ve</a:t>
            </a:r>
            <a:r>
              <a:rPr lang="en-US" sz="2400" dirty="0" smtClean="0"/>
              <a:t> </a:t>
            </a:r>
            <a:r>
              <a:rPr lang="en-US" sz="2400" dirty="0" err="1" smtClean="0"/>
              <a:t>kaliteli</a:t>
            </a:r>
            <a:r>
              <a:rPr lang="en-US" sz="2400" dirty="0" smtClean="0"/>
              <a:t> </a:t>
            </a:r>
            <a:r>
              <a:rPr lang="en-US" sz="2400" dirty="0" err="1" smtClean="0"/>
              <a:t>bilgiye</a:t>
            </a:r>
            <a:r>
              <a:rPr lang="en-US" sz="2400" dirty="0" smtClean="0"/>
              <a:t> </a:t>
            </a:r>
            <a:r>
              <a:rPr lang="en-US" sz="2400" dirty="0" err="1" smtClean="0"/>
              <a:t>ihtiyaç</a:t>
            </a:r>
            <a:r>
              <a:rPr lang="en-US" sz="2400" dirty="0" smtClean="0"/>
              <a:t> </a:t>
            </a:r>
            <a:r>
              <a:rPr lang="en-US" sz="2400" dirty="0" err="1" smtClean="0"/>
              <a:t>duyar</a:t>
            </a:r>
            <a:endParaRPr lang="en-US" sz="2400" dirty="0"/>
          </a:p>
          <a:p>
            <a:pPr>
              <a:lnSpc>
                <a:spcPct val="110000"/>
              </a:lnSpc>
            </a:pPr>
            <a:r>
              <a:rPr lang="en-US" sz="2400" dirty="0" err="1" smtClean="0"/>
              <a:t>Önişleme</a:t>
            </a:r>
            <a:r>
              <a:rPr lang="en-US" sz="2400" dirty="0" smtClean="0"/>
              <a:t> </a:t>
            </a:r>
            <a:r>
              <a:rPr lang="en-US" sz="2400" dirty="0" err="1" smtClean="0"/>
              <a:t>veri</a:t>
            </a:r>
            <a:r>
              <a:rPr lang="en-US" sz="2400" dirty="0" smtClean="0"/>
              <a:t> </a:t>
            </a:r>
            <a:r>
              <a:rPr lang="en-US" sz="2400" dirty="0" err="1" smtClean="0"/>
              <a:t>ambarları</a:t>
            </a:r>
            <a:r>
              <a:rPr lang="en-US" sz="2400" dirty="0" smtClean="0"/>
              <a:t> </a:t>
            </a:r>
            <a:r>
              <a:rPr lang="en-US" sz="2400" dirty="0" err="1" smtClean="0"/>
              <a:t>oluşturmanın</a:t>
            </a:r>
            <a:r>
              <a:rPr lang="en-US" sz="2400" dirty="0" smtClean="0"/>
              <a:t> en </a:t>
            </a:r>
            <a:r>
              <a:rPr lang="en-US" sz="2400" dirty="0" err="1" smtClean="0"/>
              <a:t>temel</a:t>
            </a:r>
            <a:r>
              <a:rPr lang="en-US" sz="2400" dirty="0" smtClean="0"/>
              <a:t> </a:t>
            </a:r>
            <a:r>
              <a:rPr lang="en-US" sz="2400" dirty="0" err="1" smtClean="0"/>
              <a:t>aşamasıdır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Veri</a:t>
            </a:r>
            <a:r>
              <a:rPr lang="en-US" dirty="0" smtClean="0"/>
              <a:t> </a:t>
            </a:r>
            <a:r>
              <a:rPr lang="en-US" dirty="0" err="1" smtClean="0"/>
              <a:t>Temizleme</a:t>
            </a:r>
            <a:r>
              <a:rPr lang="en-US" dirty="0" smtClean="0"/>
              <a:t> (data cleaning)</a:t>
            </a:r>
          </a:p>
          <a:p>
            <a:pPr lvl="1"/>
            <a:r>
              <a:rPr lang="en-US" dirty="0" err="1" smtClean="0"/>
              <a:t>Gürültü</a:t>
            </a:r>
            <a:r>
              <a:rPr lang="en-US" dirty="0" smtClean="0"/>
              <a:t> </a:t>
            </a:r>
            <a:r>
              <a:rPr lang="en-US" dirty="0" err="1" smtClean="0"/>
              <a:t>azaltma</a:t>
            </a:r>
            <a:r>
              <a:rPr lang="en-US" dirty="0" smtClean="0"/>
              <a:t>, </a:t>
            </a:r>
            <a:r>
              <a:rPr lang="en-US" dirty="0" err="1" smtClean="0"/>
              <a:t>tutarsız</a:t>
            </a:r>
            <a:r>
              <a:rPr lang="en-US" dirty="0" smtClean="0"/>
              <a:t> </a:t>
            </a:r>
            <a:r>
              <a:rPr lang="en-US" dirty="0" err="1" smtClean="0"/>
              <a:t>verileri</a:t>
            </a:r>
            <a:r>
              <a:rPr lang="en-US" dirty="0" smtClean="0"/>
              <a:t> </a:t>
            </a:r>
            <a:r>
              <a:rPr lang="en-US" dirty="0" err="1" smtClean="0"/>
              <a:t>silme</a:t>
            </a:r>
            <a:r>
              <a:rPr lang="en-US" dirty="0" smtClean="0"/>
              <a:t>, </a:t>
            </a:r>
            <a:r>
              <a:rPr lang="en-US" dirty="0" err="1" smtClean="0"/>
              <a:t>kayıp</a:t>
            </a:r>
            <a:r>
              <a:rPr lang="en-US" dirty="0" smtClean="0"/>
              <a:t> </a:t>
            </a:r>
            <a:r>
              <a:rPr lang="en-US" dirty="0" err="1" smtClean="0"/>
              <a:t>veriyi</a:t>
            </a:r>
            <a:r>
              <a:rPr lang="en-US" dirty="0" smtClean="0"/>
              <a:t> </a:t>
            </a:r>
            <a:r>
              <a:rPr lang="en-US" dirty="0" err="1" smtClean="0"/>
              <a:t>tahmin</a:t>
            </a:r>
            <a:r>
              <a:rPr lang="en-US" dirty="0" smtClean="0"/>
              <a:t> </a:t>
            </a:r>
            <a:r>
              <a:rPr lang="en-US" dirty="0" err="1" smtClean="0"/>
              <a:t>etme</a:t>
            </a:r>
            <a:endParaRPr lang="en-US" dirty="0" smtClean="0"/>
          </a:p>
          <a:p>
            <a:r>
              <a:rPr lang="en-US" dirty="0" err="1" smtClean="0"/>
              <a:t>Veri</a:t>
            </a:r>
            <a:r>
              <a:rPr lang="en-US" dirty="0" smtClean="0"/>
              <a:t> </a:t>
            </a:r>
            <a:r>
              <a:rPr lang="en-US" dirty="0" err="1" smtClean="0"/>
              <a:t>birleştirme</a:t>
            </a:r>
            <a:r>
              <a:rPr lang="en-US" dirty="0" smtClean="0"/>
              <a:t> (data integration)</a:t>
            </a:r>
          </a:p>
          <a:p>
            <a:pPr lvl="1"/>
            <a:r>
              <a:rPr lang="en-US" dirty="0" err="1" smtClean="0"/>
              <a:t>Farklı</a:t>
            </a:r>
            <a:r>
              <a:rPr lang="en-US" dirty="0" smtClean="0"/>
              <a:t> </a:t>
            </a:r>
            <a:r>
              <a:rPr lang="en-US" dirty="0" err="1" smtClean="0"/>
              <a:t>kaynaklardan</a:t>
            </a:r>
            <a:r>
              <a:rPr lang="en-US" dirty="0" smtClean="0"/>
              <a:t> </a:t>
            </a:r>
            <a:r>
              <a:rPr lang="en-US" dirty="0" err="1" smtClean="0"/>
              <a:t>verilerin</a:t>
            </a:r>
            <a:r>
              <a:rPr lang="en-US" dirty="0" smtClean="0"/>
              <a:t> </a:t>
            </a:r>
            <a:r>
              <a:rPr lang="en-US" dirty="0" err="1" smtClean="0"/>
              <a:t>çekilip</a:t>
            </a:r>
            <a:r>
              <a:rPr lang="en-US" dirty="0" smtClean="0"/>
              <a:t> </a:t>
            </a:r>
            <a:r>
              <a:rPr lang="en-US" dirty="0" err="1" smtClean="0"/>
              <a:t>birleştirilmesi</a:t>
            </a:r>
            <a:endParaRPr lang="en-US" dirty="0" smtClean="0"/>
          </a:p>
          <a:p>
            <a:r>
              <a:rPr lang="en-US" dirty="0" err="1" smtClean="0"/>
              <a:t>Verilerin</a:t>
            </a:r>
            <a:r>
              <a:rPr lang="en-US" dirty="0" smtClean="0"/>
              <a:t> </a:t>
            </a:r>
            <a:r>
              <a:rPr lang="en-US" dirty="0" err="1" smtClean="0"/>
              <a:t>Yeniden</a:t>
            </a:r>
            <a:r>
              <a:rPr lang="en-US" dirty="0" smtClean="0"/>
              <a:t> </a:t>
            </a:r>
            <a:r>
              <a:rPr lang="en-US" dirty="0" err="1" smtClean="0"/>
              <a:t>Yapılandırılması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(data transformation)</a:t>
            </a:r>
          </a:p>
          <a:p>
            <a:pPr lvl="1"/>
            <a:r>
              <a:rPr lang="en-US" dirty="0" err="1" smtClean="0"/>
              <a:t>Normalizasyon</a:t>
            </a:r>
            <a:endParaRPr lang="en-US" dirty="0" smtClean="0"/>
          </a:p>
          <a:p>
            <a:pPr lvl="2"/>
            <a:r>
              <a:rPr lang="en-US" dirty="0" smtClean="0"/>
              <a:t>-2, 32, 100 </a:t>
            </a:r>
            <a:r>
              <a:rPr lang="en-US" dirty="0" smtClean="0">
                <a:sym typeface="Wingdings" pitchFamily="2" charset="2"/>
              </a:rPr>
              <a:t> -0.02, 0.32, 1.00</a:t>
            </a:r>
          </a:p>
          <a:p>
            <a:pPr lvl="1"/>
            <a:r>
              <a:rPr lang="en-US" dirty="0" err="1" smtClean="0"/>
              <a:t>Boyut</a:t>
            </a:r>
            <a:r>
              <a:rPr lang="en-US" dirty="0" smtClean="0"/>
              <a:t> </a:t>
            </a:r>
            <a:r>
              <a:rPr lang="en-US" dirty="0" err="1" smtClean="0"/>
              <a:t>indirgeme</a:t>
            </a:r>
            <a:endParaRPr lang="en-US" dirty="0" smtClean="0"/>
          </a:p>
          <a:p>
            <a:pPr lvl="2"/>
            <a:r>
              <a:rPr lang="en-US" dirty="0" err="1" smtClean="0"/>
              <a:t>Birden</a:t>
            </a:r>
            <a:r>
              <a:rPr lang="en-US" dirty="0" smtClean="0"/>
              <a:t> </a:t>
            </a:r>
            <a:r>
              <a:rPr lang="en-US" dirty="0" err="1" smtClean="0"/>
              <a:t>fazla</a:t>
            </a:r>
            <a:r>
              <a:rPr lang="en-US" dirty="0" smtClean="0"/>
              <a:t> </a:t>
            </a:r>
            <a:r>
              <a:rPr lang="en-US" dirty="0" err="1" smtClean="0"/>
              <a:t>niteliği</a:t>
            </a:r>
            <a:r>
              <a:rPr lang="en-US" dirty="0" smtClean="0"/>
              <a:t> </a:t>
            </a:r>
            <a:r>
              <a:rPr lang="en-US" dirty="0" err="1" smtClean="0"/>
              <a:t>tek</a:t>
            </a:r>
            <a:r>
              <a:rPr lang="en-US" dirty="0" smtClean="0"/>
              <a:t> </a:t>
            </a:r>
            <a:r>
              <a:rPr lang="en-US" dirty="0" err="1" smtClean="0"/>
              <a:t>niteliğe</a:t>
            </a:r>
            <a:r>
              <a:rPr lang="en-US" dirty="0" smtClean="0"/>
              <a:t> </a:t>
            </a:r>
            <a:r>
              <a:rPr lang="en-US" dirty="0" err="1" smtClean="0"/>
              <a:t>indirgeme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Önişleme</a:t>
            </a:r>
            <a:r>
              <a:rPr lang="en-US" dirty="0" smtClean="0"/>
              <a:t> </a:t>
            </a:r>
            <a:r>
              <a:rPr lang="en-US" dirty="0" err="1" smtClean="0"/>
              <a:t>teknikleri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Veri</a:t>
            </a:r>
            <a:r>
              <a:rPr lang="en-US" dirty="0" smtClean="0"/>
              <a:t> </a:t>
            </a:r>
            <a:r>
              <a:rPr lang="en-US" dirty="0" err="1" smtClean="0"/>
              <a:t>önişlemenin</a:t>
            </a:r>
            <a:r>
              <a:rPr lang="en-US" dirty="0" smtClean="0"/>
              <a:t> </a:t>
            </a:r>
            <a:r>
              <a:rPr lang="en-US" dirty="0" err="1" smtClean="0"/>
              <a:t>temeli</a:t>
            </a:r>
            <a:endParaRPr lang="en-US" dirty="0" smtClean="0"/>
          </a:p>
          <a:p>
            <a:pPr lvl="1"/>
            <a:r>
              <a:rPr lang="en-US" dirty="0" err="1" smtClean="0"/>
              <a:t>Genel</a:t>
            </a:r>
            <a:r>
              <a:rPr lang="en-US" dirty="0" smtClean="0"/>
              <a:t> </a:t>
            </a:r>
            <a:r>
              <a:rPr lang="en-US" dirty="0" err="1" smtClean="0"/>
              <a:t>resmi</a:t>
            </a:r>
            <a:r>
              <a:rPr lang="en-US" dirty="0" smtClean="0"/>
              <a:t> </a:t>
            </a:r>
            <a:r>
              <a:rPr lang="en-US" dirty="0" err="1" smtClean="0"/>
              <a:t>gösterir</a:t>
            </a:r>
            <a:endParaRPr lang="en-US" dirty="0" smtClean="0"/>
          </a:p>
          <a:p>
            <a:r>
              <a:rPr lang="en-US" dirty="0" err="1" smtClean="0"/>
              <a:t>Veriyi</a:t>
            </a:r>
            <a:r>
              <a:rPr lang="en-US" dirty="0" smtClean="0"/>
              <a:t> </a:t>
            </a:r>
            <a:r>
              <a:rPr lang="en-US" dirty="0" err="1" smtClean="0"/>
              <a:t>daha</a:t>
            </a:r>
            <a:r>
              <a:rPr lang="en-US" dirty="0" smtClean="0"/>
              <a:t> </a:t>
            </a:r>
            <a:r>
              <a:rPr lang="en-US" dirty="0" err="1" smtClean="0"/>
              <a:t>iyi</a:t>
            </a:r>
            <a:r>
              <a:rPr lang="en-US" dirty="0" smtClean="0"/>
              <a:t> </a:t>
            </a:r>
            <a:r>
              <a:rPr lang="en-US" dirty="0" err="1" smtClean="0"/>
              <a:t>anlamak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anlatmak</a:t>
            </a:r>
            <a:endParaRPr lang="en-US" dirty="0" smtClean="0"/>
          </a:p>
          <a:p>
            <a:pPr lvl="1"/>
            <a:r>
              <a:rPr lang="en-US" dirty="0" err="1" smtClean="0"/>
              <a:t>Verinin</a:t>
            </a:r>
            <a:r>
              <a:rPr lang="en-US" dirty="0" smtClean="0"/>
              <a:t> </a:t>
            </a:r>
            <a:r>
              <a:rPr lang="en-US" dirty="0" err="1" smtClean="0"/>
              <a:t>merkezi</a:t>
            </a:r>
            <a:r>
              <a:rPr lang="en-US" dirty="0" smtClean="0"/>
              <a:t> </a:t>
            </a:r>
            <a:r>
              <a:rPr lang="en-US" dirty="0" err="1" smtClean="0"/>
              <a:t>eğilimi</a:t>
            </a:r>
            <a:endParaRPr lang="en-US" dirty="0" smtClean="0"/>
          </a:p>
          <a:p>
            <a:pPr lvl="2"/>
            <a:r>
              <a:rPr lang="en-US" dirty="0" err="1" smtClean="0"/>
              <a:t>Ortalama</a:t>
            </a:r>
            <a:r>
              <a:rPr lang="en-US" dirty="0" smtClean="0"/>
              <a:t> (mean), </a:t>
            </a:r>
            <a:r>
              <a:rPr lang="en-US" dirty="0" err="1" smtClean="0"/>
              <a:t>ortanca</a:t>
            </a:r>
            <a:r>
              <a:rPr lang="en-US" dirty="0" smtClean="0"/>
              <a:t> (median), mode,</a:t>
            </a:r>
          </a:p>
          <a:p>
            <a:pPr lvl="2">
              <a:buNone/>
            </a:pPr>
            <a:r>
              <a:rPr lang="en-US" dirty="0" smtClean="0"/>
              <a:t>	</a:t>
            </a:r>
            <a:r>
              <a:rPr lang="en-US" dirty="0" err="1" smtClean="0"/>
              <a:t>aralık</a:t>
            </a:r>
            <a:r>
              <a:rPr lang="en-US" dirty="0" smtClean="0"/>
              <a:t> (midrange) (</a:t>
            </a:r>
            <a:r>
              <a:rPr lang="en-US" dirty="0" err="1" smtClean="0"/>
              <a:t>avg</a:t>
            </a:r>
            <a:r>
              <a:rPr lang="en-US" dirty="0" smtClean="0"/>
              <a:t>(</a:t>
            </a:r>
            <a:r>
              <a:rPr lang="en-US" dirty="0" err="1" smtClean="0"/>
              <a:t>min,max</a:t>
            </a:r>
            <a:r>
              <a:rPr lang="en-US" dirty="0" smtClean="0"/>
              <a:t>))</a:t>
            </a:r>
          </a:p>
          <a:p>
            <a:pPr lvl="1"/>
            <a:r>
              <a:rPr lang="en-US" dirty="0" err="1" smtClean="0"/>
              <a:t>Verinin</a:t>
            </a:r>
            <a:r>
              <a:rPr lang="en-US" dirty="0" smtClean="0"/>
              <a:t> </a:t>
            </a:r>
            <a:r>
              <a:rPr lang="en-US" dirty="0" err="1" smtClean="0"/>
              <a:t>dağılımı</a:t>
            </a:r>
            <a:endParaRPr lang="en-US" dirty="0" smtClean="0"/>
          </a:p>
          <a:p>
            <a:pPr lvl="2"/>
            <a:r>
              <a:rPr lang="en-US" dirty="0" err="1" smtClean="0"/>
              <a:t>Çeyreklikler</a:t>
            </a:r>
            <a:r>
              <a:rPr lang="en-US" dirty="0" smtClean="0"/>
              <a:t> (quartiles), IQR (</a:t>
            </a:r>
            <a:r>
              <a:rPr lang="en-US" dirty="0" err="1" smtClean="0"/>
              <a:t>interquartile</a:t>
            </a:r>
            <a:r>
              <a:rPr lang="en-US" dirty="0" smtClean="0"/>
              <a:t> range), variance, </a:t>
            </a:r>
            <a:r>
              <a:rPr lang="en-US" dirty="0" err="1" smtClean="0"/>
              <a:t>boxplots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Tanımlayıcı</a:t>
            </a:r>
            <a:r>
              <a:rPr lang="en-US" dirty="0" smtClean="0"/>
              <a:t> </a:t>
            </a:r>
            <a:r>
              <a:rPr lang="en-US" dirty="0" err="1" smtClean="0"/>
              <a:t>Veri</a:t>
            </a:r>
            <a:r>
              <a:rPr lang="en-US" dirty="0" smtClean="0"/>
              <a:t> </a:t>
            </a:r>
            <a:r>
              <a:rPr lang="en-US" dirty="0" err="1" smtClean="0"/>
              <a:t>Özetleme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Dağıtık</a:t>
            </a:r>
            <a:r>
              <a:rPr lang="en-US" dirty="0" smtClean="0"/>
              <a:t> </a:t>
            </a:r>
            <a:r>
              <a:rPr lang="en-US" dirty="0" err="1" smtClean="0"/>
              <a:t>ölçüm</a:t>
            </a:r>
            <a:r>
              <a:rPr lang="en-US" dirty="0" smtClean="0"/>
              <a:t> (distributive measure)</a:t>
            </a:r>
          </a:p>
          <a:p>
            <a:pPr lvl="1"/>
            <a:r>
              <a:rPr lang="en-US" dirty="0" err="1" smtClean="0"/>
              <a:t>Küçük</a:t>
            </a:r>
            <a:r>
              <a:rPr lang="en-US" dirty="0" smtClean="0"/>
              <a:t> alt </a:t>
            </a:r>
            <a:r>
              <a:rPr lang="en-US" dirty="0" err="1" smtClean="0"/>
              <a:t>kümelerde</a:t>
            </a:r>
            <a:r>
              <a:rPr lang="en-US" dirty="0" smtClean="0"/>
              <a:t> </a:t>
            </a:r>
            <a:r>
              <a:rPr lang="en-US" dirty="0" err="1" smtClean="0"/>
              <a:t>hesaplanıp</a:t>
            </a:r>
            <a:r>
              <a:rPr lang="en-US" dirty="0" smtClean="0"/>
              <a:t> </a:t>
            </a:r>
            <a:r>
              <a:rPr lang="en-US" dirty="0" err="1" smtClean="0"/>
              <a:t>birleştirilerek</a:t>
            </a:r>
            <a:r>
              <a:rPr lang="en-US" dirty="0" smtClean="0"/>
              <a:t> </a:t>
            </a:r>
            <a:r>
              <a:rPr lang="en-US" dirty="0" err="1" smtClean="0"/>
              <a:t>tüm</a:t>
            </a:r>
            <a:r>
              <a:rPr lang="en-US" dirty="0" smtClean="0"/>
              <a:t> </a:t>
            </a:r>
            <a:r>
              <a:rPr lang="en-US" dirty="0" err="1" smtClean="0"/>
              <a:t>veri</a:t>
            </a:r>
            <a:r>
              <a:rPr lang="en-US" dirty="0" smtClean="0"/>
              <a:t> </a:t>
            </a:r>
            <a:r>
              <a:rPr lang="en-US" dirty="0" err="1" smtClean="0"/>
              <a:t>kümesi</a:t>
            </a:r>
            <a:r>
              <a:rPr lang="en-US" dirty="0" smtClean="0"/>
              <a:t> </a:t>
            </a:r>
            <a:r>
              <a:rPr lang="en-US" dirty="0" err="1" smtClean="0"/>
              <a:t>için</a:t>
            </a:r>
            <a:r>
              <a:rPr lang="en-US" dirty="0" smtClean="0"/>
              <a:t> </a:t>
            </a:r>
            <a:r>
              <a:rPr lang="en-US" dirty="0" err="1" smtClean="0"/>
              <a:t>hesaplanabilir</a:t>
            </a:r>
            <a:endParaRPr lang="en-US" dirty="0" smtClean="0"/>
          </a:p>
          <a:p>
            <a:pPr lvl="1"/>
            <a:r>
              <a:rPr lang="en-US" dirty="0" smtClean="0"/>
              <a:t>E.g. </a:t>
            </a:r>
            <a:r>
              <a:rPr lang="en-US" dirty="0" err="1" smtClean="0"/>
              <a:t>toplam</a:t>
            </a:r>
            <a:r>
              <a:rPr lang="en-US" dirty="0" smtClean="0"/>
              <a:t>, </a:t>
            </a:r>
            <a:r>
              <a:rPr lang="en-US" dirty="0" err="1" smtClean="0"/>
              <a:t>adet</a:t>
            </a:r>
            <a:r>
              <a:rPr lang="en-US" dirty="0" smtClean="0"/>
              <a:t>, </a:t>
            </a:r>
            <a:r>
              <a:rPr lang="en-US" dirty="0" err="1" smtClean="0"/>
              <a:t>ortalama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Bu </a:t>
            </a:r>
            <a:r>
              <a:rPr lang="en-US" dirty="0" err="1" smtClean="0"/>
              <a:t>tur</a:t>
            </a:r>
            <a:r>
              <a:rPr lang="en-US" dirty="0" smtClean="0"/>
              <a:t> </a:t>
            </a:r>
            <a:r>
              <a:rPr lang="en-US" dirty="0" err="1" smtClean="0"/>
              <a:t>değerler</a:t>
            </a:r>
            <a:r>
              <a:rPr lang="en-US" dirty="0" smtClean="0"/>
              <a:t> </a:t>
            </a:r>
            <a:r>
              <a:rPr lang="en-US" dirty="0" err="1" smtClean="0"/>
              <a:t>genelde</a:t>
            </a:r>
            <a:r>
              <a:rPr lang="en-US" dirty="0" smtClean="0"/>
              <a:t> </a:t>
            </a:r>
            <a:r>
              <a:rPr lang="en-US" dirty="0" err="1" smtClean="0"/>
              <a:t>önceden</a:t>
            </a:r>
            <a:r>
              <a:rPr lang="en-US" dirty="0" smtClean="0"/>
              <a:t> </a:t>
            </a:r>
            <a:r>
              <a:rPr lang="en-US" dirty="0" err="1" smtClean="0"/>
              <a:t>hesaplanıp</a:t>
            </a:r>
            <a:r>
              <a:rPr lang="en-US" dirty="0" smtClean="0"/>
              <a:t> </a:t>
            </a:r>
            <a:r>
              <a:rPr lang="en-US" dirty="0" err="1" smtClean="0"/>
              <a:t>tutulur</a:t>
            </a:r>
            <a:endParaRPr lang="en-US" dirty="0" smtClean="0"/>
          </a:p>
          <a:p>
            <a:r>
              <a:rPr lang="en-US" dirty="0" err="1" smtClean="0"/>
              <a:t>Bütünsel</a:t>
            </a:r>
            <a:r>
              <a:rPr lang="en-US" dirty="0" smtClean="0"/>
              <a:t> </a:t>
            </a:r>
            <a:r>
              <a:rPr lang="en-US" dirty="0" err="1" smtClean="0"/>
              <a:t>ölçüm</a:t>
            </a:r>
            <a:r>
              <a:rPr lang="en-US" dirty="0" smtClean="0"/>
              <a:t> (holistic measure)</a:t>
            </a:r>
          </a:p>
          <a:p>
            <a:pPr lvl="1"/>
            <a:r>
              <a:rPr lang="en-US" dirty="0" err="1" smtClean="0"/>
              <a:t>Tüm</a:t>
            </a:r>
            <a:r>
              <a:rPr lang="en-US" dirty="0" smtClean="0"/>
              <a:t> </a:t>
            </a:r>
            <a:r>
              <a:rPr lang="en-US" dirty="0" err="1" smtClean="0"/>
              <a:t>veri</a:t>
            </a:r>
            <a:r>
              <a:rPr lang="en-US" dirty="0" smtClean="0"/>
              <a:t> </a:t>
            </a:r>
            <a:r>
              <a:rPr lang="en-US" dirty="0" err="1" smtClean="0"/>
              <a:t>kümesini</a:t>
            </a:r>
            <a:r>
              <a:rPr lang="en-US" dirty="0" smtClean="0"/>
              <a:t> </a:t>
            </a:r>
            <a:r>
              <a:rPr lang="en-US" dirty="0" err="1" smtClean="0"/>
              <a:t>bütün</a:t>
            </a:r>
            <a:r>
              <a:rPr lang="en-US" dirty="0" smtClean="0"/>
              <a:t> </a:t>
            </a:r>
            <a:r>
              <a:rPr lang="en-US" dirty="0" err="1" smtClean="0"/>
              <a:t>olarak</a:t>
            </a:r>
            <a:r>
              <a:rPr lang="en-US" dirty="0" smtClean="0"/>
              <a:t> </a:t>
            </a:r>
            <a:r>
              <a:rPr lang="en-US" dirty="0" err="1" smtClean="0"/>
              <a:t>ele</a:t>
            </a:r>
            <a:r>
              <a:rPr lang="en-US" dirty="0" smtClean="0"/>
              <a:t> </a:t>
            </a:r>
            <a:r>
              <a:rPr lang="en-US" dirty="0" err="1" smtClean="0"/>
              <a:t>alıp</a:t>
            </a:r>
            <a:r>
              <a:rPr lang="en-US" dirty="0" smtClean="0"/>
              <a:t> </a:t>
            </a:r>
            <a:r>
              <a:rPr lang="en-US" dirty="0" err="1" smtClean="0"/>
              <a:t>hesaplanır</a:t>
            </a:r>
            <a:endParaRPr lang="en-US" dirty="0" smtClean="0"/>
          </a:p>
          <a:p>
            <a:pPr lvl="1"/>
            <a:r>
              <a:rPr lang="en-US" dirty="0" err="1" smtClean="0"/>
              <a:t>Hesaplaması</a:t>
            </a:r>
            <a:r>
              <a:rPr lang="en-US" dirty="0" smtClean="0"/>
              <a:t> </a:t>
            </a:r>
            <a:r>
              <a:rPr lang="en-US" dirty="0" err="1" smtClean="0"/>
              <a:t>daha</a:t>
            </a:r>
            <a:r>
              <a:rPr lang="en-US" dirty="0" smtClean="0"/>
              <a:t> </a:t>
            </a:r>
            <a:r>
              <a:rPr lang="en-US" dirty="0" err="1" smtClean="0"/>
              <a:t>zor</a:t>
            </a:r>
            <a:endParaRPr lang="en-US" dirty="0" smtClean="0"/>
          </a:p>
          <a:p>
            <a:pPr lvl="1"/>
            <a:r>
              <a:rPr lang="en-US" dirty="0" smtClean="0"/>
              <a:t>E.g. </a:t>
            </a:r>
            <a:r>
              <a:rPr lang="en-US" dirty="0" err="1" smtClean="0"/>
              <a:t>Ortanca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9.75"/>
  <p:tag name="ORIGINALWIDTH" val="1473.75"/>
  <p:tag name="LATEXADDIN" val="\documentclass{article}&#10;\usepackage{amsmath}&#10;\pagestyle{empty}&#10;\begin{document}&#10;&#10;$\bar{x} = \frac{\sum^{N}_{i=1}x_i}{N} = \frac{x_1+x_2+\ldots+ x_N}{N}$&#10;&#10;&#10;\end{document}"/>
  <p:tag name="IGUANATEXSIZE" val="50"/>
  <p:tag name="IGUANATEXCURSOR" val="11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1.25"/>
  <p:tag name="ORIGINALWIDTH" val="2786.25"/>
  <p:tag name="LATEXADDIN" val="\documentclass{article}&#10;\usepackage{amsmath}&#10;\pagestyle{empty}&#10;\begin{document}&#10;&#10;$beklenen_{kurgu,erkek} = \frac{\#erkek \#kurgu}{N} = \frac{300 \times 450}{1500}=90$&#10;&#10;&#10;\end{document}"/>
  <p:tag name="IGUANATEXSIZE" val="30"/>
  <p:tag name="IGUANATEXCURSOR" val="16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3.75"/>
  <p:tag name="ORIGINALWIDTH" val="2815.5"/>
  <p:tag name="LATEXADDIN" val="\documentclass{article}&#10;\usepackage{amsmath}&#10;\pagestyle{empty}&#10;\begin{document}&#10;&#10;$\chi^2 = \frac{(250-90)^2}{90}+\frac{(50-210)^2}{210}+\frac{(200-360)^2}{360}+\frac{(1000-840)^2}{840}$&#10;&#10;&#10;\end{document}"/>
  <p:tag name="IGUANATEXSIZE" val="30"/>
  <p:tag name="IGUANATEXCURSOR" val="18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4.25"/>
  <p:tag name="ORIGINALWIDTH" val="3029.25"/>
  <p:tag name="LATEXADDIN" val="\documentclass{article}&#10;\usepackage{amsmath}&#10;\pagestyle{empty}&#10;\begin{document}&#10;&#10;$v' = \frac{v - min_{A}}{max_A - min_A}(yeniMax_A - yeniMin_A) + yeniMin_A$&#10;&#10;&#10;\end{document}"/>
  <p:tag name="IGUANATEXSIZE" val="30"/>
  <p:tag name="IGUANATEXCURSOR" val="15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3"/>
  <p:tag name="ORIGINALWIDTH" val="1815"/>
  <p:tag name="LATEXADDIN" val="\documentclass{article}&#10;\usepackage{amsmath}&#10;\pagestyle{empty}&#10;\begin{document}&#10;&#10;$\frac{73600 - 12000}{98000 - 12000}(1.0 - 0.0)+0 = 0.716$&#10;&#10;&#10;\end{document}"/>
  <p:tag name="IGUANATEXSIZE" val="30"/>
  <p:tag name="IGUANATEXCURSOR" val="13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9.25"/>
  <p:tag name="ORIGINALWIDTH" val="483.75"/>
  <p:tag name="LATEXADDIN" val="\documentclass{article}&#10;\usepackage{amsmath}&#10;\pagestyle{empty}&#10;\begin{document}&#10;&#10;$v' = \frac{v - \bar{A}}{\sigma_A}$&#10;&#10;&#10;\end{document}"/>
  <p:tag name="IGUANATEXSIZE" val="30"/>
  <p:tag name="IGUANATEXCURSOR" val="11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3"/>
  <p:tag name="ORIGINALWIDTH" val="1032.75"/>
  <p:tag name="LATEXADDIN" val="\documentclass{article}&#10;\usepackage{amsmath}&#10;\pagestyle{empty}&#10;\begin{document}&#10;&#10;$\frac{73600- 54000}{16000} = 1.225$&#10;&#10;&#10;\end{document}"/>
  <p:tag name="IGUANATEXSIZE" val="30"/>
  <p:tag name="IGUANATEXCURSOR" val="11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28.75"/>
  <p:tag name="ORIGINALWIDTH" val="1977.75"/>
  <p:tag name="LATEXADDIN" val="\documentclass{article}&#10;\usepackage{amsmath}&#10;\pagestyle{empty}&#10;\begin{document}&#10;&#10;$\bar{x} = \frac{\sum^{N}_{i=1}w_ix_i}{\sum^{N}_{i=1}w_i}&#10;= \frac{w_1x_1 + w_2x_2 + \ldots + w_Nx_N }{w_1+ w_2 + \ldots + w_N}$&#10;&#10;&#10;\end{document}"/>
  <p:tag name="IGUANATEXSIZE" val="40"/>
  <p:tag name="IGUANATEXCURSOR" val="13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24.25"/>
  <p:tag name="ORIGINALWIDTH" val="1677"/>
  <p:tag name="LATEXADDIN" val="\documentclass{article}&#10;\usepackage{amsmath}&#10;\pagestyle{empty}&#10;\begin{document}&#10;&#10;$median = L_1 + \left( \frac{N/2 - (\sum f)_l}{f_{median}}\right)c$&#10;&#10;&#10;\end{document}"/>
  <p:tag name="IGUANATEXSIZE" val="40"/>
  <p:tag name="IGUANATEXCURSOR" val="12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2089.5"/>
  <p:tag name="LATEXADDIN" val="\documentclass{article}&#10;\usepackage{amsmath}&#10;\pagestyle{empty}&#10;\begin{document}&#10;&#10;$mean - mode = 3 \times (mean - median)$&#10;&#10;&#10;\end{document}"/>
  <p:tag name="IGUANATEXSIZE" val="30"/>
  <p:tag name="IGUANATEXCURSOR" val="1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5.75"/>
  <p:tag name="ORIGINALWIDTH" val="1208.25"/>
  <p:tag name="LATEXADDIN" val="\documentclass{article}&#10;\usepackage{amsmath}&#10;\pagestyle{empty}&#10;\begin{document}&#10;&#10;$\sigma^2 = \frac{1}{N}\sum^{N}_{i=1}(x_i - \bar{x})^2$&#10;&#10;\end{document}&#10;%= \frac{1}{N} \left[ \sum x_i^2 - \frac{1}{N}(\sum x_i)^2 \right]$&#10;&#10;"/>
  <p:tag name="IGUANATEXSIZE" val="30"/>
  <p:tag name="IGUANATEXCURSOR" val="13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01.75"/>
  <p:tag name="ORIGINALWIDTH" val="2338.5"/>
  <p:tag name="LATEXADDIN" val="\documentclass{article}&#10;\usepackage{amsmath}&#10;\pagestyle{empty}&#10;\begin{document}&#10;&#10;$r_{A,B} = \frac{\sum^{N}_{i=1}(a_i - \bar{A})(b_i - \bar{B})}{N \sigma_A \sigma_B}&#10;= \frac{\sum^{N}_{i=1}(a_i b_i) - N\bar{A}\bar{B}}{N \sigma_A \sigma_B}&#10; $&#10;&#10;&#10;\end{document}"/>
  <p:tag name="IGUANATEXSIZE" val="30"/>
  <p:tag name="IGUANATEXCURSOR" val="21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55.75"/>
  <p:tag name="ORIGINALWIDTH" val="1923"/>
  <p:tag name="LATEXADDIN" val="\documentclass{article}&#10;\usepackage{amsmath}&#10;\pagestyle{empty}&#10;\begin{document}&#10;&#10;\[&#10; r_{X,Y}= \frac{-60.5}{10 \times 2.872 \times 5.832} = -0.36\]&#10;&#10;&#10;\end{document}"/>
  <p:tag name="IGUANATEXSIZE" val="20"/>
  <p:tag name="IGUANATEXCURSOR" val="9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3"/>
  <p:tag name="ORIGINALWIDTH" val="1632.75"/>
  <p:tag name="LATEXADDIN" val="\documentclass{article}&#10;\usepackage{amsmath}&#10;\pagestyle{empty}&#10;\begin{document}&#10;&#10;$\chi^2 = \sum \frac{(gozlemlenen - beklenen)^2}{beklenen}$&#10;&#10;&#10;\end{document}"/>
  <p:tag name="IGUANATEXSIZE" val="30"/>
  <p:tag name="IGUANATEXCURSOR" val="10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1.75"/>
  <p:tag name="ORIGINALWIDTH" val="1471.5"/>
  <p:tag name="LATEXADDIN" val="\documentclass{article}&#10;\usepackage{amsmath}&#10;\pagestyle{empty}&#10;\begin{document}&#10;&#10;$beklenen = \frac{\#(A = a_i)\#(B=b_j)}{N}$&#10;&#10;&#10;\end{document}"/>
  <p:tag name="IGUANATEXSIZE" val="30"/>
  <p:tag name="IGUANATEXCURSOR" val="122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1136</TotalTime>
  <Words>1488</Words>
  <Application>Microsoft Office PowerPoint</Application>
  <PresentationFormat>Ekran Gösterisi (4:3)</PresentationFormat>
  <Paragraphs>469</Paragraphs>
  <Slides>39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10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39</vt:i4>
      </vt:variant>
    </vt:vector>
  </HeadingPairs>
  <TitlesOfParts>
    <vt:vector size="50" baseType="lpstr">
      <vt:lpstr>Arial</vt:lpstr>
      <vt:lpstr>Calibri</vt:lpstr>
      <vt:lpstr>Cambria Math</vt:lpstr>
      <vt:lpstr>Georgia</vt:lpstr>
      <vt:lpstr>Lucida Sans Unicode</vt:lpstr>
      <vt:lpstr>Times New Roman</vt:lpstr>
      <vt:lpstr>Verdana</vt:lpstr>
      <vt:lpstr>Wingdings</vt:lpstr>
      <vt:lpstr>Wingdings 2</vt:lpstr>
      <vt:lpstr>Wingdings 3</vt:lpstr>
      <vt:lpstr>Concourse</vt:lpstr>
      <vt:lpstr>Veri Madenciliği</vt:lpstr>
      <vt:lpstr>Veri – Nesne - Nitelik</vt:lpstr>
      <vt:lpstr>Neden önişleme?</vt:lpstr>
      <vt:lpstr>Neden Veri Önişleme</vt:lpstr>
      <vt:lpstr>Kirlilik nedenleri?</vt:lpstr>
      <vt:lpstr>Önişleme neden önemli?</vt:lpstr>
      <vt:lpstr>Önişleme teknikleri</vt:lpstr>
      <vt:lpstr>Tanımlayıcı Veri Özetleme</vt:lpstr>
      <vt:lpstr>PowerPoint Sunusu</vt:lpstr>
      <vt:lpstr>Merkezi Eğilim (Central Tendency)</vt:lpstr>
      <vt:lpstr>örnek</vt:lpstr>
      <vt:lpstr>Ortanca (Median)</vt:lpstr>
      <vt:lpstr>Mod (Mode)</vt:lpstr>
      <vt:lpstr>Simetrik ve çarpık veri</vt:lpstr>
      <vt:lpstr>Örnek:</vt:lpstr>
      <vt:lpstr>Verinin dağılımı-dispersion of data</vt:lpstr>
      <vt:lpstr> Boxplot Analizi</vt:lpstr>
      <vt:lpstr>Ornek – box plot</vt:lpstr>
      <vt:lpstr>Varyans ve standart sapma</vt:lpstr>
      <vt:lpstr>örnek</vt:lpstr>
      <vt:lpstr>Veri Temizleme</vt:lpstr>
      <vt:lpstr>Gürültülü Veri</vt:lpstr>
      <vt:lpstr>Gürültülü Veri</vt:lpstr>
      <vt:lpstr>Kümeleme / demetleme</vt:lpstr>
      <vt:lpstr>Veri Bütünleştirme</vt:lpstr>
      <vt:lpstr>PowerPoint Sunusu</vt:lpstr>
      <vt:lpstr>Chi-square test</vt:lpstr>
      <vt:lpstr>Chi square Örnek</vt:lpstr>
      <vt:lpstr>Örnek devam</vt:lpstr>
      <vt:lpstr>PowerPoint Sunusu</vt:lpstr>
      <vt:lpstr>Normalizasyon</vt:lpstr>
      <vt:lpstr>Normalizasyon</vt:lpstr>
      <vt:lpstr>Veri Azaltma</vt:lpstr>
      <vt:lpstr>Veri küpü birleştirme</vt:lpstr>
      <vt:lpstr>Nitelik Altkümesi</vt:lpstr>
      <vt:lpstr>PowerPoint Sunusu</vt:lpstr>
      <vt:lpstr>Çeşitlilik azaltma (numerosity reduction)</vt:lpstr>
      <vt:lpstr>Ayrıştırma ve konsept hiyerarşisi geliştirme</vt:lpstr>
      <vt:lpstr>Özet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 Madenciliği</dc:title>
  <dc:creator>cengizo</dc:creator>
  <cp:lastModifiedBy>Cengiz ÖRENCIK</cp:lastModifiedBy>
  <cp:revision>119</cp:revision>
  <dcterms:created xsi:type="dcterms:W3CDTF">2015-09-19T15:37:06Z</dcterms:created>
  <dcterms:modified xsi:type="dcterms:W3CDTF">2018-10-16T07:24:46Z</dcterms:modified>
</cp:coreProperties>
</file>