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1293" r:id="rId2"/>
    <p:sldId id="1292" r:id="rId3"/>
    <p:sldId id="1184" r:id="rId4"/>
    <p:sldId id="1185" r:id="rId5"/>
    <p:sldId id="1295" r:id="rId6"/>
    <p:sldId id="1296" r:id="rId7"/>
    <p:sldId id="1307" r:id="rId8"/>
    <p:sldId id="1304" r:id="rId9"/>
    <p:sldId id="1297" r:id="rId10"/>
    <p:sldId id="1186" r:id="rId11"/>
    <p:sldId id="1298" r:id="rId12"/>
    <p:sldId id="1187" r:id="rId13"/>
    <p:sldId id="1299" r:id="rId14"/>
    <p:sldId id="1188" r:id="rId15"/>
    <p:sldId id="1305" r:id="rId16"/>
    <p:sldId id="1189" r:id="rId17"/>
    <p:sldId id="1190" r:id="rId18"/>
    <p:sldId id="1191" r:id="rId19"/>
    <p:sldId id="1033" r:id="rId20"/>
    <p:sldId id="1306" r:id="rId21"/>
    <p:sldId id="1034" r:id="rId22"/>
    <p:sldId id="1308" r:id="rId23"/>
    <p:sldId id="1309" r:id="rId24"/>
    <p:sldId id="1310" r:id="rId25"/>
    <p:sldId id="1046" r:id="rId26"/>
    <p:sldId id="1047" r:id="rId27"/>
    <p:sldId id="1300" r:id="rId28"/>
    <p:sldId id="1301" r:id="rId29"/>
    <p:sldId id="1048" r:id="rId30"/>
    <p:sldId id="1302" r:id="rId31"/>
    <p:sldId id="1051" r:id="rId32"/>
    <p:sldId id="1303" r:id="rId33"/>
    <p:sldId id="1052" r:id="rId34"/>
    <p:sldId id="1315" r:id="rId35"/>
    <p:sldId id="1316" r:id="rId36"/>
    <p:sldId id="1049" r:id="rId37"/>
    <p:sldId id="1050" r:id="rId38"/>
    <p:sldId id="1067" r:id="rId39"/>
    <p:sldId id="1057" r:id="rId40"/>
    <p:sldId id="1314" r:id="rId41"/>
    <p:sldId id="1200" r:id="rId42"/>
    <p:sldId id="1201" r:id="rId43"/>
    <p:sldId id="1311" r:id="rId44"/>
    <p:sldId id="1202" r:id="rId45"/>
    <p:sldId id="1312" r:id="rId46"/>
    <p:sldId id="1313" r:id="rId47"/>
    <p:sldId id="1322" r:id="rId48"/>
    <p:sldId id="1318" r:id="rId49"/>
    <p:sldId id="1319" r:id="rId50"/>
    <p:sldId id="1323" r:id="rId51"/>
    <p:sldId id="1321" r:id="rId52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66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90" autoAdjust="0"/>
  </p:normalViewPr>
  <p:slideViewPr>
    <p:cSldViewPr>
      <p:cViewPr varScale="1">
        <p:scale>
          <a:sx n="69" d="100"/>
          <a:sy n="69" d="100"/>
        </p:scale>
        <p:origin x="15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546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4.xml"/><Relationship Id="rId3" Type="http://schemas.openxmlformats.org/officeDocument/2006/relationships/slide" Target="slides/slide15.xml"/><Relationship Id="rId7" Type="http://schemas.openxmlformats.org/officeDocument/2006/relationships/slide" Target="slides/slide42.xml"/><Relationship Id="rId12" Type="http://schemas.openxmlformats.org/officeDocument/2006/relationships/slide" Target="slides/slide50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11" Type="http://schemas.openxmlformats.org/officeDocument/2006/relationships/slide" Target="slides/slide49.xml"/><Relationship Id="rId5" Type="http://schemas.openxmlformats.org/officeDocument/2006/relationships/slide" Target="slides/slide19.xml"/><Relationship Id="rId10" Type="http://schemas.openxmlformats.org/officeDocument/2006/relationships/slide" Target="slides/slide47.xml"/><Relationship Id="rId4" Type="http://schemas.openxmlformats.org/officeDocument/2006/relationships/slide" Target="slides/slide18.xml"/><Relationship Id="rId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2BB5233-3F87-4835-AC94-715E73750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EB4CF52-5361-43C7-907F-DA2989A39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2D1BF-069C-4CEB-B785-22CB5547709F}" type="slidenum">
              <a:rPr lang="en-US"/>
              <a:pPr/>
              <a:t>24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66" y="4330893"/>
            <a:ext cx="5011682" cy="4101721"/>
          </a:xfrm>
        </p:spPr>
        <p:txBody>
          <a:bodyPr/>
          <a:lstStyle/>
          <a:p>
            <a:r>
              <a:rPr lang="en-US"/>
              <a:t>Han and Kamber 2001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0972B-A9DA-4B4E-83E8-BE2EEB838AE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111" tIns="45556" rIns="91111" bIns="4555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DEDA90-5F66-4CE3-B59B-C512B5AC79DB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2705596-7C56-44D0-93EB-B7EC77CD7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10946-A0D2-4E6D-BA65-D6EDD9C2E694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26EB1-9C1C-4E16-A571-DD99F35A2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213A-ABDA-469D-AE87-BDF675102764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6AA62-755F-482A-BF44-19EF47455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AC821-C541-463F-97B4-06D73D509620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60C8-689F-4FF7-8342-5D73AC425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1BE2D-7E3E-4A25-A8DA-7A3CC576F0CD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7FDC5-EBD3-4CDD-8465-C95E312F4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EF09F-49E1-4484-AD9E-25A410F695AA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F399E-7147-4613-957B-DB761F82B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19B64-6B06-4F18-8EAF-E411ED9B7DF3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D153-705D-4140-B906-41E66BA18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68565-04E9-4204-818D-BEE719426A0B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D26AF-2D42-4C49-9D22-CFEC85D4D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EC30-5E84-463D-93B5-C625A113E5A8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EE4CC-45C3-4ED8-B3A1-9FA3F19F4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7CC42-B95D-41D8-99E1-EE5A512ACB7F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F57C-45E0-4EEB-9389-A664197B3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4D594-B6EA-4625-8495-EBBBBED911C3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1E51B-622C-42F4-9519-21232C3DE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1322-5770-40B0-82BE-BDEF78061879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9285-A514-4BD3-9C16-320259AB8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3708-11FB-4CC6-ACDD-034EB32DDB8F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71023-D6E5-488B-9247-6E0DDBE07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819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AF9DEDAE-0064-42E1-9144-006C965267FD}" type="datetime4">
              <a:rPr lang="en-US"/>
              <a:pPr>
                <a:defRPr/>
              </a:pPr>
              <a:t>October 16, 2018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7689574-1623-4783-9262-EECB632FB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6F4A4-5EEC-4A3D-B020-F64E80440F81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2743200"/>
          </a:xfrm>
        </p:spPr>
        <p:txBody>
          <a:bodyPr/>
          <a:lstStyle/>
          <a:p>
            <a:pPr eaLnBrk="1" hangingPunct="1"/>
            <a:r>
              <a:rPr lang="en-US" sz="4800" b="1" smtClean="0"/>
              <a:t>Veri Madenciliği:</a:t>
            </a:r>
            <a:r>
              <a:rPr lang="en-US" sz="4800" smtClean="0"/>
              <a:t> </a:t>
            </a:r>
            <a:br>
              <a:rPr lang="en-US" sz="4800" smtClean="0"/>
            </a:br>
            <a:r>
              <a:rPr lang="en-US" sz="4800" smtClean="0"/>
              <a:t> </a:t>
            </a:r>
            <a:r>
              <a:rPr lang="en-US" sz="4000" smtClean="0"/>
              <a:t>İlişki Analizi ve Birliktelik Kuralları</a:t>
            </a:r>
            <a:endParaRPr lang="en-US" sz="28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8305800" cy="24384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AAB06-B191-4AE7-9B2C-7BC049211787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Basic Concepts: Frequent Patterns and Association Rules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3200400"/>
          </a:xfrm>
        </p:spPr>
        <p:txBody>
          <a:bodyPr/>
          <a:lstStyle/>
          <a:p>
            <a:pPr eaLnBrk="1" hangingPunct="1"/>
            <a:r>
              <a:rPr lang="en-US" sz="2000" smtClean="0"/>
              <a:t>Öğeler kümesi I = {i</a:t>
            </a:r>
            <a:r>
              <a:rPr lang="en-US" sz="2000" baseline="-25000" smtClean="0"/>
              <a:t>1</a:t>
            </a:r>
            <a:r>
              <a:rPr lang="en-US" sz="2000" smtClean="0"/>
              <a:t>, …, i</a:t>
            </a:r>
            <a:r>
              <a:rPr lang="en-US" sz="2000" baseline="-25000" smtClean="0"/>
              <a:t>k</a:t>
            </a:r>
            <a:r>
              <a:rPr lang="en-US" sz="2000" smtClean="0"/>
              <a:t>}</a:t>
            </a:r>
          </a:p>
          <a:p>
            <a:pPr eaLnBrk="1" hangingPunct="1"/>
            <a:r>
              <a:rPr lang="en-US" sz="2000" smtClean="0"/>
              <a:t>minimum support and confidence değerlerini sağlayan tüm X </a:t>
            </a:r>
            <a:r>
              <a:rPr lang="en-US" sz="2000" smtClean="0">
                <a:sym typeface="Wingdings" pitchFamily="2" charset="2"/>
              </a:rPr>
              <a:t> Y kurallarını bul</a:t>
            </a: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, hareketin</a:t>
            </a:r>
            <a:r>
              <a:rPr lang="en-US" sz="200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X  Y içerme olasılığı</a:t>
            </a:r>
          </a:p>
          <a:p>
            <a:pPr lvl="1" eaLnBrk="1" hangingPunct="1"/>
            <a:r>
              <a:rPr lang="en-US" sz="200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000" smtClean="0">
                <a:sym typeface="Symbol" pitchFamily="18" charset="2"/>
              </a:rPr>
              <a:t>, c, X içeren hareketin Y yi de içerme olasılığı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343400" y="45720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i="1" dirty="0"/>
              <a:t>Let  </a:t>
            </a:r>
            <a:r>
              <a:rPr lang="en-US" sz="2000" i="1" dirty="0" err="1"/>
              <a:t>sup</a:t>
            </a:r>
            <a:r>
              <a:rPr lang="en-US" sz="2000" i="1" baseline="-25000" dirty="0" err="1"/>
              <a:t>min</a:t>
            </a:r>
            <a:r>
              <a:rPr lang="en-US" sz="2000" i="1" dirty="0"/>
              <a:t> = 50%,  </a:t>
            </a:r>
            <a:r>
              <a:rPr lang="en-US" sz="2000" i="1" dirty="0" err="1"/>
              <a:t>conf</a:t>
            </a:r>
            <a:r>
              <a:rPr lang="en-US" sz="2000" i="1" baseline="-25000" dirty="0" err="1"/>
              <a:t>min</a:t>
            </a:r>
            <a:r>
              <a:rPr lang="en-US" sz="2000" i="1" dirty="0"/>
              <a:t> = 50%</a:t>
            </a:r>
          </a:p>
          <a:p>
            <a:pPr>
              <a:lnSpc>
                <a:spcPct val="110000"/>
              </a:lnSpc>
            </a:pPr>
            <a:r>
              <a:rPr lang="en-US" sz="2000" i="1" dirty="0" err="1"/>
              <a:t>Yaygın</a:t>
            </a:r>
            <a:r>
              <a:rPr lang="en-US" sz="2000" i="1" dirty="0"/>
              <a:t> </a:t>
            </a:r>
            <a:r>
              <a:rPr lang="en-US" sz="2000" i="1" dirty="0" err="1"/>
              <a:t>öğeler</a:t>
            </a:r>
            <a:r>
              <a:rPr lang="en-US" sz="2000" i="1" dirty="0"/>
              <a:t>: </a:t>
            </a:r>
            <a:r>
              <a:rPr lang="en-US" sz="2000" dirty="0"/>
              <a:t>{</a:t>
            </a:r>
            <a:r>
              <a:rPr lang="en-US" sz="2000" i="1" dirty="0"/>
              <a:t>A:3, B:3, D:4, E:3, AD:3</a:t>
            </a:r>
            <a:r>
              <a:rPr lang="en-US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Birliktelik</a:t>
            </a:r>
            <a:r>
              <a:rPr lang="en-US" sz="2000" dirty="0"/>
              <a:t> </a:t>
            </a:r>
            <a:r>
              <a:rPr lang="en-US" sz="2000" dirty="0" err="1"/>
              <a:t>kuralları</a:t>
            </a:r>
            <a:r>
              <a:rPr lang="en-US" sz="2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D</a:t>
            </a:r>
            <a:endParaRPr lang="en-US" sz="2000" dirty="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 dirty="0"/>
              <a:t>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i="1" dirty="0">
                <a:sym typeface="Symbol" pitchFamily="18" charset="2"/>
              </a:rPr>
              <a:t> A  </a:t>
            </a:r>
            <a:endParaRPr lang="en-US" sz="2000" b="1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8462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8468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8469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8470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27823" name="Group 15"/>
          <p:cNvGraphicFramePr>
            <a:graphicFrameLocks noGrp="1"/>
          </p:cNvGraphicFramePr>
          <p:nvPr/>
        </p:nvGraphicFramePr>
        <p:xfrm>
          <a:off x="152400" y="1524000"/>
          <a:ext cx="3886200" cy="21310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43600" y="586740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(60%, 100%)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6243935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(60%, 75%)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allAtOnce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Geçerli İlişkilendirme Kuralları Oluşturma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Amaç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minimum support </a:t>
            </a:r>
            <a:r>
              <a:rPr lang="en-US" dirty="0" err="1" smtClean="0"/>
              <a:t>ve</a:t>
            </a:r>
            <a:r>
              <a:rPr lang="en-US" dirty="0" smtClean="0"/>
              <a:t> confidence </a:t>
            </a:r>
            <a:r>
              <a:rPr lang="en-US" dirty="0" err="1" smtClean="0"/>
              <a:t>sağlayan</a:t>
            </a:r>
            <a:r>
              <a:rPr lang="en-US" dirty="0" smtClean="0"/>
              <a:t> 	    </a:t>
            </a:r>
            <a:r>
              <a:rPr lang="en-US" dirty="0" err="1" smtClean="0">
                <a:solidFill>
                  <a:srgbClr val="FF0000"/>
                </a:solidFill>
              </a:rPr>
              <a:t>tüm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çıkartmak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adımda</a:t>
            </a:r>
            <a:r>
              <a:rPr lang="en-US" dirty="0" smtClean="0"/>
              <a:t> </a:t>
            </a:r>
            <a:r>
              <a:rPr lang="en-US" dirty="0" err="1" smtClean="0"/>
              <a:t>gerçeklenir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Yaygın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öğeleri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belirleme</a:t>
            </a:r>
            <a:r>
              <a:rPr lang="en-US" dirty="0" smtClean="0"/>
              <a:t>: </a:t>
            </a:r>
            <a:r>
              <a:rPr lang="en-US" dirty="0" err="1" smtClean="0">
                <a:ea typeface="+mn-ea"/>
                <a:cs typeface="+mn-cs"/>
              </a:rPr>
              <a:t>destek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değeri</a:t>
            </a:r>
            <a:r>
              <a:rPr lang="en-US" dirty="0" smtClean="0">
                <a:ea typeface="+mn-ea"/>
                <a:cs typeface="+mn-cs"/>
              </a:rPr>
              <a:t> minimum support </a:t>
            </a:r>
            <a:r>
              <a:rPr lang="en-US" dirty="0" err="1" smtClean="0">
                <a:ea typeface="+mn-ea"/>
                <a:cs typeface="+mn-cs"/>
              </a:rPr>
              <a:t>değerinden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büyük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ya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eşit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olan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kümelerini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bulma</a:t>
            </a:r>
            <a:endParaRPr lang="en-US" i="1" dirty="0" smtClean="0"/>
          </a:p>
          <a:p>
            <a:pPr lvl="1"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Güçlü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Kural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Oluşturma</a:t>
            </a:r>
            <a:r>
              <a:rPr lang="en-US" dirty="0" smtClean="0"/>
              <a:t>: </a:t>
            </a:r>
            <a:r>
              <a:rPr lang="en-US" dirty="0" smtClean="0">
                <a:ea typeface="+mn-ea"/>
                <a:cs typeface="+mn-cs"/>
              </a:rPr>
              <a:t>minimum </a:t>
            </a:r>
            <a:r>
              <a:rPr lang="en-US" dirty="0" err="1" smtClean="0">
                <a:ea typeface="+mn-ea"/>
                <a:cs typeface="+mn-cs"/>
              </a:rPr>
              <a:t>destek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ve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güven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değerlerini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sağlayan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ilişki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kuralları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oluşturma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İlk</a:t>
            </a:r>
            <a:r>
              <a:rPr lang="en-US" dirty="0" smtClean="0"/>
              <a:t> </a:t>
            </a:r>
            <a:r>
              <a:rPr lang="en-US" dirty="0" err="1" smtClean="0"/>
              <a:t>kısım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E520A-880C-4C0E-84A3-3880DA6618D6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36736-9E55-4413-BDB0-DE2A597A59D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smtClean="0"/>
              <a:t>Kapalı Örüntüler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Çok fazla yaygın öğe var: eğer bir öğe kümesi yaygın ise tüm alt kümeleri de yaygındır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Uzun örüntülerin çok fazla alt örüntüsü olacaktır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 e.g., {a</a:t>
            </a:r>
            <a:r>
              <a:rPr lang="en-US" sz="2400" baseline="-25000" smtClean="0"/>
              <a:t>1</a:t>
            </a:r>
            <a:r>
              <a:rPr lang="en-US" sz="2400" smtClean="0"/>
              <a:t>, …, a</a:t>
            </a:r>
            <a:r>
              <a:rPr lang="en-US" sz="2400" baseline="-25000" smtClean="0"/>
              <a:t>100</a:t>
            </a:r>
            <a:r>
              <a:rPr lang="en-US" sz="2400" smtClean="0"/>
              <a:t>} içerdiği alt kümeler </a:t>
            </a:r>
          </a:p>
          <a:p>
            <a:pPr eaLnBrk="1" hangingPunct="1">
              <a:lnSpc>
                <a:spcPct val="110000"/>
              </a:lnSpc>
            </a:pPr>
            <a:endParaRPr lang="en-US" sz="2400" smtClean="0"/>
          </a:p>
          <a:p>
            <a:pPr eaLnBrk="1" hangingPunct="1">
              <a:lnSpc>
                <a:spcPct val="110000"/>
              </a:lnSpc>
            </a:pPr>
            <a:endParaRPr 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Hesaplamak ve depolamak için çok büyük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Çözüm: </a:t>
            </a:r>
            <a:r>
              <a:rPr lang="en-US" sz="2400" i="1" smtClean="0">
                <a:solidFill>
                  <a:schemeClr val="hlink"/>
                </a:solidFill>
              </a:rPr>
              <a:t>kapalı örüntüler (closed patterns)</a:t>
            </a:r>
            <a:r>
              <a:rPr lang="en-US" sz="2400" i="1" smtClean="0"/>
              <a:t> </a:t>
            </a:r>
            <a:r>
              <a:rPr lang="en-US" sz="2400" smtClean="0"/>
              <a:t>üzerinde çalışmak</a:t>
            </a:r>
          </a:p>
        </p:txBody>
      </p:sp>
      <p:pic>
        <p:nvPicPr>
          <p:cNvPr id="20485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75000"/>
            <a:ext cx="831691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Kapalı Örüntü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Bir</a:t>
            </a:r>
            <a:r>
              <a:rPr lang="en-US" sz="2400" dirty="0" smtClean="0"/>
              <a:t> X </a:t>
            </a:r>
            <a:r>
              <a:rPr lang="en-US" sz="2400" dirty="0" err="1" smtClean="0"/>
              <a:t>öğe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kapalıdır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eğer</a:t>
            </a:r>
            <a:r>
              <a:rPr lang="en-US" sz="2400" dirty="0" smtClean="0"/>
              <a:t>: X </a:t>
            </a:r>
            <a:r>
              <a:rPr lang="en-US" sz="2400" dirty="0" err="1" smtClean="0"/>
              <a:t>yaygınsa</a:t>
            </a:r>
            <a:r>
              <a:rPr lang="en-US" sz="2400" dirty="0" smtClean="0"/>
              <a:t> (frequent)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aynı</a:t>
            </a:r>
            <a:r>
              <a:rPr lang="en-US" sz="2400" dirty="0" smtClean="0"/>
              <a:t> </a:t>
            </a:r>
            <a:r>
              <a:rPr lang="en-US" sz="2400" dirty="0" err="1" smtClean="0"/>
              <a:t>destek</a:t>
            </a:r>
            <a:r>
              <a:rPr lang="en-US" sz="2400" dirty="0" smtClean="0"/>
              <a:t> </a:t>
            </a:r>
            <a:r>
              <a:rPr lang="en-US" sz="2400" dirty="0" err="1" smtClean="0"/>
              <a:t>seviyesinde</a:t>
            </a:r>
            <a:r>
              <a:rPr lang="en-US" sz="2400" dirty="0" smtClean="0"/>
              <a:t> </a:t>
            </a:r>
            <a:r>
              <a:rPr lang="en-US" sz="2400" dirty="0" err="1" smtClean="0"/>
              <a:t>X’i</a:t>
            </a:r>
            <a:r>
              <a:rPr lang="en-US" sz="2400" dirty="0" smtClean="0"/>
              <a:t> </a:t>
            </a:r>
            <a:r>
              <a:rPr lang="en-US" sz="2400" dirty="0" err="1" smtClean="0"/>
              <a:t>kapsayan</a:t>
            </a:r>
            <a:r>
              <a:rPr lang="en-US" sz="2400" dirty="0" smtClean="0"/>
              <a:t> </a:t>
            </a:r>
            <a:r>
              <a:rPr lang="en-US" sz="2400" dirty="0" err="1" smtClean="0"/>
              <a:t>baska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öğe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</a:t>
            </a:r>
            <a:r>
              <a:rPr lang="en-US" sz="2400" dirty="0" smtClean="0"/>
              <a:t> </a:t>
            </a:r>
            <a:r>
              <a:rPr lang="en-US" sz="2400" dirty="0" err="1" smtClean="0"/>
              <a:t>yoksa</a:t>
            </a:r>
            <a:r>
              <a:rPr lang="en-US" sz="2400" dirty="0" smtClean="0"/>
              <a:t> (</a:t>
            </a:r>
            <a:r>
              <a:rPr lang="en-US" sz="2400" dirty="0" err="1" smtClean="0"/>
              <a:t>Pasquier</a:t>
            </a:r>
            <a:r>
              <a:rPr lang="en-US" sz="2400" dirty="0" smtClean="0"/>
              <a:t>, et al. @ ICDT’99)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i.e. belli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destek</a:t>
            </a:r>
            <a:r>
              <a:rPr lang="en-US" sz="2400" dirty="0" smtClean="0"/>
              <a:t> </a:t>
            </a:r>
            <a:r>
              <a:rPr lang="en-US" sz="2400" dirty="0" err="1" smtClean="0"/>
              <a:t>seviyesi</a:t>
            </a:r>
            <a:r>
              <a:rPr lang="en-US" sz="2400" dirty="0" smtClean="0"/>
              <a:t> (support level) </a:t>
            </a:r>
            <a:r>
              <a:rPr lang="en-US" sz="2400" dirty="0" err="1" smtClean="0"/>
              <a:t>için</a:t>
            </a:r>
            <a:r>
              <a:rPr lang="en-US" sz="2400" dirty="0" smtClean="0"/>
              <a:t> en </a:t>
            </a:r>
            <a:r>
              <a:rPr lang="en-US" sz="2400" dirty="0" err="1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öğe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</a:t>
            </a:r>
            <a:r>
              <a:rPr lang="en-US" sz="2400" dirty="0" smtClean="0"/>
              <a:t> (</a:t>
            </a:r>
            <a:r>
              <a:rPr lang="en-US" sz="2400" dirty="0" err="1" smtClean="0"/>
              <a:t>itemset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örüntüleri</a:t>
            </a:r>
            <a:r>
              <a:rPr lang="en-US" sz="2400" dirty="0" smtClean="0"/>
              <a:t> </a:t>
            </a:r>
            <a:r>
              <a:rPr lang="en-US" sz="2400" dirty="0" err="1" smtClean="0"/>
              <a:t>kayıpsız</a:t>
            </a:r>
            <a:r>
              <a:rPr lang="en-US" sz="2400" dirty="0" smtClean="0"/>
              <a:t> </a:t>
            </a:r>
            <a:r>
              <a:rPr lang="en-US" sz="2400" dirty="0" err="1" smtClean="0"/>
              <a:t>sıkıştırır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Örüntü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kural</a:t>
            </a:r>
            <a:r>
              <a:rPr lang="en-US" sz="2400" dirty="0" smtClean="0"/>
              <a:t> </a:t>
            </a:r>
            <a:r>
              <a:rPr lang="en-US" sz="2400" dirty="0" err="1" smtClean="0"/>
              <a:t>sayısını</a:t>
            </a:r>
            <a:r>
              <a:rPr lang="en-US" sz="2400" dirty="0" smtClean="0"/>
              <a:t> </a:t>
            </a:r>
            <a:r>
              <a:rPr lang="en-US" sz="2400" dirty="0" err="1" smtClean="0"/>
              <a:t>azaltır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A7F4E-B3D7-4FAA-910B-84ED0C9EDF15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CB1B6-9A3E-4316-9D3B-6C3418F87CFB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smtClean="0"/>
              <a:t>Kapalı örüntü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Örnek</a:t>
            </a:r>
            <a:r>
              <a:rPr lang="en-US" dirty="0" smtClean="0"/>
              <a:t>.  DB = {&lt;a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100</a:t>
            </a:r>
            <a:r>
              <a:rPr lang="en-US" dirty="0" smtClean="0"/>
              <a:t>&gt;, &lt; 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50</a:t>
            </a:r>
            <a:r>
              <a:rPr lang="en-US" dirty="0" smtClean="0"/>
              <a:t>&gt;} </a:t>
            </a:r>
            <a:endParaRPr lang="en-US" dirty="0" smtClean="0">
              <a:sym typeface="Wingdings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 err="1" smtClean="0"/>
              <a:t>Min_sup</a:t>
            </a:r>
            <a:r>
              <a:rPr lang="en-US" dirty="0" smtClean="0"/>
              <a:t> = 1.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hlink"/>
                </a:solidFill>
              </a:rPr>
              <a:t>closed </a:t>
            </a:r>
            <a:r>
              <a:rPr lang="en-US" dirty="0" err="1" smtClean="0">
                <a:solidFill>
                  <a:schemeClr val="hlink"/>
                </a:solidFill>
              </a:rPr>
              <a:t>itemset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kapalı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örüntüler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&lt;a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100</a:t>
            </a:r>
            <a:r>
              <a:rPr lang="en-US" dirty="0" smtClean="0"/>
              <a:t>&gt;: 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&lt; 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50</a:t>
            </a:r>
            <a:r>
              <a:rPr lang="en-US" dirty="0" smtClean="0"/>
              <a:t>&gt;: 2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örüntüler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hlink"/>
                </a:solidFill>
              </a:rPr>
              <a:t>2</a:t>
            </a:r>
            <a:r>
              <a:rPr lang="en-US" baseline="30000" dirty="0" smtClean="0">
                <a:solidFill>
                  <a:schemeClr val="hlink"/>
                </a:solidFill>
              </a:rPr>
              <a:t>100</a:t>
            </a:r>
            <a:r>
              <a:rPr lang="en-US" dirty="0" smtClean="0">
                <a:solidFill>
                  <a:schemeClr val="hlink"/>
                </a:solidFill>
              </a:rPr>
              <a:t>-1!!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6AFC4-B378-4A7F-A075-685401D7F8B3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3200" dirty="0" err="1" smtClean="0"/>
              <a:t>İlişki</a:t>
            </a:r>
            <a:r>
              <a:rPr lang="en-US" sz="3200" dirty="0" smtClean="0"/>
              <a:t> </a:t>
            </a:r>
            <a:r>
              <a:rPr lang="en-US" sz="3200" dirty="0" err="1" smtClean="0"/>
              <a:t>Analizi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Birliktelik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Kuralları</a:t>
            </a:r>
            <a:endParaRPr 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49530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tanımlar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haritası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>
                <a:solidFill>
                  <a:srgbClr val="C00000"/>
                </a:solidFill>
              </a:rPr>
              <a:t>Verimli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ölçeklenebilir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yaygın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örüntü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bulma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yöntemleri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kurallarından</a:t>
            </a:r>
            <a:r>
              <a:rPr lang="en-US" dirty="0" smtClean="0"/>
              <a:t> </a:t>
            </a:r>
            <a:r>
              <a:rPr lang="en-US" dirty="0" err="1" smtClean="0"/>
              <a:t>korelasyon</a:t>
            </a:r>
            <a:r>
              <a:rPr lang="en-US" dirty="0" smtClean="0"/>
              <a:t> </a:t>
            </a:r>
            <a:r>
              <a:rPr lang="en-US" dirty="0" err="1" smtClean="0"/>
              <a:t>analizine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Özet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E990C-76CC-4E2E-81D0-213732B9E6F6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685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</a:pPr>
            <a:r>
              <a:rPr lang="en-US" sz="3200" dirty="0" err="1" smtClean="0"/>
              <a:t>Verimli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ölçeklenebilir</a:t>
            </a:r>
            <a:r>
              <a:rPr lang="en-US" sz="3200" dirty="0" smtClean="0"/>
              <a:t> </a:t>
            </a:r>
            <a:r>
              <a:rPr lang="en-US" sz="3200" dirty="0" err="1" smtClean="0"/>
              <a:t>yaygın</a:t>
            </a:r>
            <a:r>
              <a:rPr lang="en-US" sz="3200" dirty="0" smtClean="0"/>
              <a:t> </a:t>
            </a:r>
            <a:r>
              <a:rPr lang="en-US" sz="3200" dirty="0" err="1" smtClean="0"/>
              <a:t>örüntü</a:t>
            </a:r>
            <a:r>
              <a:rPr lang="en-US" sz="3200" dirty="0" smtClean="0"/>
              <a:t> </a:t>
            </a:r>
            <a:r>
              <a:rPr lang="en-US" sz="3200" dirty="0" err="1" smtClean="0"/>
              <a:t>bulma</a:t>
            </a:r>
            <a:r>
              <a:rPr lang="en-US" sz="3200" dirty="0" smtClean="0"/>
              <a:t> </a:t>
            </a:r>
            <a:r>
              <a:rPr lang="en-US" sz="3200" dirty="0" err="1" smtClean="0"/>
              <a:t>yöntemleri</a:t>
            </a:r>
            <a:endParaRPr lang="en-US" sz="32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örüntülerin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aşağıya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doğru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kapalılık</a:t>
            </a:r>
            <a:r>
              <a:rPr lang="en-US" sz="2400" dirty="0" smtClean="0"/>
              <a:t> </a:t>
            </a:r>
            <a:r>
              <a:rPr lang="en-US" sz="2400" dirty="0" err="1" smtClean="0"/>
              <a:t>özelliği</a:t>
            </a:r>
            <a:endParaRPr lang="en-US" sz="2400" dirty="0" smtClean="0"/>
          </a:p>
          <a:p>
            <a:pPr lvl="1" eaLnBrk="1" hangingPunct="1"/>
            <a:r>
              <a:rPr lang="en-US" sz="2400" u="sng" dirty="0" err="1" smtClean="0">
                <a:solidFill>
                  <a:schemeClr val="hlink"/>
                </a:solidFill>
              </a:rPr>
              <a:t>Yaygın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bir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öğe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kümesinin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tüm</a:t>
            </a:r>
            <a:r>
              <a:rPr lang="en-US" sz="2400" u="sng" dirty="0" smtClean="0">
                <a:solidFill>
                  <a:schemeClr val="hlink"/>
                </a:solidFill>
              </a:rPr>
              <a:t> alt </a:t>
            </a:r>
            <a:r>
              <a:rPr lang="en-US" sz="2400" u="sng" dirty="0" err="1" smtClean="0">
                <a:solidFill>
                  <a:schemeClr val="hlink"/>
                </a:solidFill>
              </a:rPr>
              <a:t>kümeleri</a:t>
            </a:r>
            <a:r>
              <a:rPr lang="en-US" sz="2400" u="sng" dirty="0" smtClean="0">
                <a:solidFill>
                  <a:schemeClr val="hlink"/>
                </a:solidFill>
              </a:rPr>
              <a:t> de </a:t>
            </a:r>
            <a:r>
              <a:rPr lang="en-US" sz="2400" u="sng" dirty="0" err="1" smtClean="0">
                <a:solidFill>
                  <a:schemeClr val="hlink"/>
                </a:solidFill>
              </a:rPr>
              <a:t>yaygın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olmak</a:t>
            </a:r>
            <a:r>
              <a:rPr lang="en-US" sz="2400" u="sng" dirty="0" smtClean="0">
                <a:solidFill>
                  <a:schemeClr val="hlink"/>
                </a:solidFill>
              </a:rPr>
              <a:t> </a:t>
            </a:r>
            <a:r>
              <a:rPr lang="en-US" sz="2400" u="sng" dirty="0" err="1" smtClean="0">
                <a:solidFill>
                  <a:schemeClr val="hlink"/>
                </a:solidFill>
              </a:rPr>
              <a:t>zorundadır</a:t>
            </a:r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2400" dirty="0" err="1" smtClean="0">
                <a:solidFill>
                  <a:schemeClr val="bg2"/>
                </a:solidFill>
              </a:rPr>
              <a:t>Eğer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</a:rPr>
              <a:t>{</a:t>
            </a:r>
            <a:r>
              <a:rPr lang="en-US" sz="2400" b="1" dirty="0" err="1" smtClean="0">
                <a:solidFill>
                  <a:schemeClr val="bg2"/>
                </a:solidFill>
              </a:rPr>
              <a:t>bira</a:t>
            </a:r>
            <a:r>
              <a:rPr lang="en-US" sz="2400" b="1" dirty="0" smtClean="0">
                <a:solidFill>
                  <a:schemeClr val="bg2"/>
                </a:solidFill>
              </a:rPr>
              <a:t>, b. </a:t>
            </a:r>
            <a:r>
              <a:rPr lang="en-US" sz="2400" b="1" dirty="0" err="1" smtClean="0">
                <a:solidFill>
                  <a:schemeClr val="bg2"/>
                </a:solidFill>
              </a:rPr>
              <a:t>bezi</a:t>
            </a:r>
            <a:r>
              <a:rPr lang="en-US" sz="2400" b="1" dirty="0" smtClean="0">
                <a:solidFill>
                  <a:schemeClr val="bg2"/>
                </a:solidFill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</a:rPr>
              <a:t>çerez</a:t>
            </a:r>
            <a:r>
              <a:rPr lang="en-US" sz="2400" b="1" dirty="0" smtClean="0">
                <a:solidFill>
                  <a:schemeClr val="bg2"/>
                </a:solidFill>
              </a:rPr>
              <a:t>}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yaygın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ise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b="1" dirty="0" smtClean="0">
                <a:solidFill>
                  <a:schemeClr val="bg2"/>
                </a:solidFill>
              </a:rPr>
              <a:t>{</a:t>
            </a:r>
            <a:r>
              <a:rPr lang="en-US" sz="2400" b="1" dirty="0" err="1" smtClean="0">
                <a:solidFill>
                  <a:schemeClr val="bg2"/>
                </a:solidFill>
              </a:rPr>
              <a:t>bira</a:t>
            </a:r>
            <a:r>
              <a:rPr lang="en-US" sz="2400" b="1" dirty="0" smtClean="0">
                <a:solidFill>
                  <a:schemeClr val="bg2"/>
                </a:solidFill>
              </a:rPr>
              <a:t>, b. </a:t>
            </a:r>
            <a:r>
              <a:rPr lang="en-US" sz="2400" b="1" dirty="0" err="1" smtClean="0">
                <a:solidFill>
                  <a:schemeClr val="bg2"/>
                </a:solidFill>
              </a:rPr>
              <a:t>bezi</a:t>
            </a:r>
            <a:r>
              <a:rPr lang="en-US" sz="2400" b="1" dirty="0" smtClean="0">
                <a:solidFill>
                  <a:schemeClr val="bg2"/>
                </a:solidFill>
              </a:rPr>
              <a:t>} </a:t>
            </a:r>
            <a:r>
              <a:rPr lang="en-US" sz="2400" dirty="0" smtClean="0">
                <a:solidFill>
                  <a:schemeClr val="bg2"/>
                </a:solidFill>
              </a:rPr>
              <a:t>de </a:t>
            </a:r>
            <a:r>
              <a:rPr lang="en-US" sz="2400" dirty="0" err="1" smtClean="0">
                <a:solidFill>
                  <a:schemeClr val="bg2"/>
                </a:solidFill>
              </a:rPr>
              <a:t>yaygındır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i.e., </a:t>
            </a:r>
            <a:r>
              <a:rPr lang="en-US" sz="2400" dirty="0" err="1" smtClean="0">
                <a:solidFill>
                  <a:schemeClr val="bg2"/>
                </a:solidFill>
              </a:rPr>
              <a:t>bir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hareket</a:t>
            </a:r>
            <a:r>
              <a:rPr lang="en-US" sz="2400" dirty="0" smtClean="0">
                <a:solidFill>
                  <a:schemeClr val="bg2"/>
                </a:solidFill>
              </a:rPr>
              <a:t> {</a:t>
            </a:r>
            <a:r>
              <a:rPr lang="en-US" sz="2400" dirty="0" err="1" smtClean="0">
                <a:solidFill>
                  <a:schemeClr val="bg2"/>
                </a:solidFill>
              </a:rPr>
              <a:t>bira</a:t>
            </a:r>
            <a:r>
              <a:rPr lang="en-US" sz="2400" dirty="0" smtClean="0">
                <a:solidFill>
                  <a:schemeClr val="bg2"/>
                </a:solidFill>
              </a:rPr>
              <a:t>, b. </a:t>
            </a:r>
            <a:r>
              <a:rPr lang="en-US" sz="2400" dirty="0" err="1" smtClean="0">
                <a:solidFill>
                  <a:schemeClr val="bg2"/>
                </a:solidFill>
              </a:rPr>
              <a:t>bezi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dirty="0" err="1" smtClean="0">
                <a:solidFill>
                  <a:schemeClr val="bg2"/>
                </a:solidFill>
              </a:rPr>
              <a:t>çerez</a:t>
            </a:r>
            <a:r>
              <a:rPr lang="en-US" sz="2400" dirty="0" smtClean="0">
                <a:solidFill>
                  <a:schemeClr val="bg2"/>
                </a:solidFill>
              </a:rPr>
              <a:t>} </a:t>
            </a:r>
            <a:r>
              <a:rPr lang="en-US" sz="2400" dirty="0" err="1" smtClean="0">
                <a:solidFill>
                  <a:schemeClr val="bg2"/>
                </a:solidFill>
              </a:rPr>
              <a:t>içeriyorsa</a:t>
            </a:r>
            <a:r>
              <a:rPr lang="en-US" sz="2400" dirty="0" smtClean="0">
                <a:solidFill>
                  <a:schemeClr val="bg2"/>
                </a:solidFill>
              </a:rPr>
              <a:t> {</a:t>
            </a:r>
            <a:r>
              <a:rPr lang="en-US" sz="2400" dirty="0" err="1" smtClean="0">
                <a:solidFill>
                  <a:schemeClr val="bg2"/>
                </a:solidFill>
              </a:rPr>
              <a:t>bira</a:t>
            </a:r>
            <a:r>
              <a:rPr lang="en-US" sz="2400" dirty="0" smtClean="0">
                <a:solidFill>
                  <a:schemeClr val="bg2"/>
                </a:solidFill>
              </a:rPr>
              <a:t>, b. </a:t>
            </a:r>
            <a:r>
              <a:rPr lang="en-US" sz="2400" dirty="0" err="1" smtClean="0">
                <a:solidFill>
                  <a:schemeClr val="bg2"/>
                </a:solidFill>
              </a:rPr>
              <a:t>bezi</a:t>
            </a:r>
            <a:r>
              <a:rPr lang="en-US" sz="2400" dirty="0" smtClean="0">
                <a:solidFill>
                  <a:schemeClr val="bg2"/>
                </a:solidFill>
              </a:rPr>
              <a:t>} de </a:t>
            </a:r>
            <a:r>
              <a:rPr lang="en-US" sz="2400" dirty="0" err="1" smtClean="0">
                <a:solidFill>
                  <a:schemeClr val="bg2"/>
                </a:solidFill>
              </a:rPr>
              <a:t>içerir</a:t>
            </a:r>
            <a:endParaRPr lang="en-US" sz="24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400" dirty="0" err="1" smtClean="0">
                <a:solidFill>
                  <a:schemeClr val="bg2"/>
                </a:solidFill>
              </a:rPr>
              <a:t>Birkaç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farklı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yaklaşım</a:t>
            </a:r>
            <a:r>
              <a:rPr lang="en-US" sz="2400" dirty="0" smtClean="0">
                <a:solidFill>
                  <a:schemeClr val="bg2"/>
                </a:solidFill>
              </a:rPr>
              <a:t>: </a:t>
            </a:r>
            <a:r>
              <a:rPr lang="en-US" sz="2400" dirty="0" err="1" smtClean="0">
                <a:solidFill>
                  <a:schemeClr val="bg2"/>
                </a:solidFill>
              </a:rPr>
              <a:t>İki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temel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yönteme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bakıcaz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sz="2400" dirty="0" err="1" smtClean="0">
                <a:solidFill>
                  <a:schemeClr val="bg2"/>
                </a:solidFill>
              </a:rPr>
              <a:t>Apriori</a:t>
            </a:r>
            <a:r>
              <a:rPr lang="en-US" sz="2400" dirty="0" smtClean="0">
                <a:solidFill>
                  <a:schemeClr val="bg2"/>
                </a:solidFill>
              </a:rPr>
              <a:t> (</a:t>
            </a:r>
            <a:r>
              <a:rPr lang="en-US" sz="2400" dirty="0" err="1" smtClean="0">
                <a:solidFill>
                  <a:schemeClr val="bg2"/>
                </a:solidFill>
              </a:rPr>
              <a:t>Agrawal</a:t>
            </a:r>
            <a:r>
              <a:rPr lang="en-US" sz="2400" dirty="0" smtClean="0">
                <a:solidFill>
                  <a:schemeClr val="bg2"/>
                </a:solidFill>
              </a:rPr>
              <a:t> &amp; Srikant@VLDB’94)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Freq. pattern growth (</a:t>
            </a:r>
            <a:r>
              <a:rPr lang="en-US" sz="2400" dirty="0" err="1" smtClean="0">
                <a:solidFill>
                  <a:schemeClr val="bg2"/>
                </a:solidFill>
              </a:rPr>
              <a:t>FPgrowth</a:t>
            </a:r>
            <a:r>
              <a:rPr lang="en-US" sz="2400" dirty="0" smtClean="0">
                <a:solidFill>
                  <a:schemeClr val="bg2"/>
                </a:solidFill>
              </a:rPr>
              <a:t>—Han, Pei &amp; Yin @SIGMOD’00)</a:t>
            </a:r>
          </a:p>
          <a:p>
            <a:pPr eaLnBrk="1" hangingPunct="1"/>
            <a:r>
              <a:rPr lang="en-US" sz="2400" dirty="0" smtClean="0">
                <a:solidFill>
                  <a:schemeClr val="bg2"/>
                </a:solidFill>
              </a:rPr>
              <a:t>Her </a:t>
            </a:r>
            <a:r>
              <a:rPr lang="en-US" sz="2400" dirty="0" err="1" smtClean="0">
                <a:solidFill>
                  <a:schemeClr val="bg2"/>
                </a:solidFill>
              </a:rPr>
              <a:t>yöntem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aynı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sonucu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çıkartmalı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ama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verimlilik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ve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hafıza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ihtiyaçları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değişebilir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24D82-467F-49E8-ADC3-287273E8DFBD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2800" smtClean="0"/>
              <a:t>Apriori: yaygın örüntü aday kümeleri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u="sng" smtClean="0">
                <a:solidFill>
                  <a:schemeClr val="hlink"/>
                </a:solidFill>
              </a:rPr>
              <a:t>Yaygın öğe aday sayısını azaltma yöntemi </a:t>
            </a:r>
            <a:r>
              <a:rPr lang="en-US" sz="2400" u="sng" smtClean="0"/>
              <a:t>(Apriori pruning principle)</a:t>
            </a:r>
            <a:r>
              <a:rPr lang="en-US" sz="2400" smtClean="0"/>
              <a:t>: Yaygın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öğe olmayan bir kümenin üst kümeleri yaygın öğe adayı olarak oluşturulmaz (destek değeri hesaplanmaz)</a:t>
            </a:r>
            <a:endParaRPr lang="en-US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bg2"/>
                </a:solidFill>
              </a:rPr>
              <a:t>Yöntem: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Başlangıç: DB’yi bir kere tara ve yaygın 1-öğeler kümesi (1-itemset) çıkar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bg2"/>
                </a:solidFill>
              </a:rPr>
              <a:t>K uzunlukta </a:t>
            </a:r>
            <a:r>
              <a:rPr lang="en-US" sz="2400" smtClean="0">
                <a:solidFill>
                  <a:srgbClr val="FF0000"/>
                </a:solidFill>
              </a:rPr>
              <a:t>yaygın</a:t>
            </a:r>
            <a:r>
              <a:rPr lang="en-US" sz="2400" smtClean="0">
                <a:solidFill>
                  <a:schemeClr val="bg2"/>
                </a:solidFill>
              </a:rPr>
              <a:t> öğekümelerinden, (k+1) uzunlukta  </a:t>
            </a:r>
            <a:r>
              <a:rPr lang="en-US" sz="2400" smtClean="0">
                <a:solidFill>
                  <a:schemeClr val="hlink"/>
                </a:solidFill>
              </a:rPr>
              <a:t>aday</a:t>
            </a:r>
            <a:r>
              <a:rPr lang="en-US" sz="2400" smtClean="0">
                <a:solidFill>
                  <a:schemeClr val="bg2"/>
                </a:solidFill>
              </a:rPr>
              <a:t> öğe kümeleri </a:t>
            </a:r>
            <a:r>
              <a:rPr lang="en-US" sz="2400" smtClean="0">
                <a:solidFill>
                  <a:srgbClr val="FF0000"/>
                </a:solidFill>
              </a:rPr>
              <a:t>yarat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hlink"/>
                </a:solidFill>
              </a:rPr>
              <a:t>Adayları </a:t>
            </a:r>
            <a:r>
              <a:rPr lang="en-US" sz="2400" smtClean="0"/>
              <a:t>verikümesinde </a:t>
            </a:r>
            <a:r>
              <a:rPr lang="en-US" sz="2400" smtClean="0">
                <a:solidFill>
                  <a:srgbClr val="FF0000"/>
                </a:solidFill>
              </a:rPr>
              <a:t>test</a:t>
            </a:r>
            <a:r>
              <a:rPr lang="en-US" sz="2400" smtClean="0"/>
              <a:t> et</a:t>
            </a:r>
            <a:endParaRPr lang="en-US" sz="240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bg2"/>
                </a:solidFill>
              </a:rPr>
              <a:t>Eğer yeni aday veya yaygın öğekümesi üretemezsen dur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1B0F-F3E4-4C77-BCA7-DC28BDC02300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The Apriori Algorithm—Örnek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6643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2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55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92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87A4B-9DD3-482D-85D2-2389560D5758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The Apriori Algorithm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/>
            <a:r>
              <a:rPr lang="en-US" sz="2400" u="sng" smtClean="0"/>
              <a:t>Pseudo-code</a:t>
            </a:r>
            <a:r>
              <a:rPr lang="en-US" sz="2400" smtClean="0"/>
              <a:t>: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i="1" smtClean="0"/>
              <a:t>C</a:t>
            </a:r>
            <a:r>
              <a:rPr lang="en-US" i="1" baseline="-25000" smtClean="0"/>
              <a:t>k</a:t>
            </a:r>
            <a:r>
              <a:rPr lang="en-US" smtClean="0"/>
              <a:t>: Candidate itemset of size k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i="1" smtClean="0"/>
              <a:t>L</a:t>
            </a:r>
            <a:r>
              <a:rPr lang="en-US" i="1" baseline="-25000" smtClean="0"/>
              <a:t>k</a:t>
            </a:r>
            <a:r>
              <a:rPr lang="en-US" smtClean="0"/>
              <a:t> : frequent itemset of size k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i="1" smtClean="0"/>
              <a:t>L</a:t>
            </a:r>
            <a:r>
              <a:rPr lang="en-US" i="1" baseline="-25000" smtClean="0"/>
              <a:t>1</a:t>
            </a:r>
            <a:r>
              <a:rPr lang="en-US" smtClean="0"/>
              <a:t> = {frequent items};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>
                <a:solidFill>
                  <a:srgbClr val="F83F24"/>
                </a:solidFill>
              </a:rPr>
              <a:t>for</a:t>
            </a:r>
            <a:r>
              <a:rPr lang="en-US" b="1" smtClean="0"/>
              <a:t> 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 = 1; </a:t>
            </a:r>
            <a:r>
              <a:rPr lang="en-US" i="1" smtClean="0"/>
              <a:t>L</a:t>
            </a:r>
            <a:r>
              <a:rPr lang="en-US" i="1" baseline="-25000" smtClean="0"/>
              <a:t>k</a:t>
            </a:r>
            <a:r>
              <a:rPr lang="en-US" smtClean="0"/>
              <a:t> !=</a:t>
            </a:r>
            <a:r>
              <a:rPr lang="en-US" smtClean="0">
                <a:sym typeface="Symbol" pitchFamily="18" charset="2"/>
              </a:rPr>
              <a:t></a:t>
            </a:r>
            <a:r>
              <a:rPr lang="en-US" smtClean="0"/>
              <a:t>; </a:t>
            </a:r>
            <a:r>
              <a:rPr lang="en-US" i="1" smtClean="0"/>
              <a:t>k</a:t>
            </a:r>
            <a:r>
              <a:rPr lang="en-US" smtClean="0"/>
              <a:t>++) </a:t>
            </a:r>
            <a:r>
              <a:rPr lang="en-US" b="1" smtClean="0">
                <a:solidFill>
                  <a:srgbClr val="F83F24"/>
                </a:solidFill>
              </a:rPr>
              <a:t>do begin</a:t>
            </a:r>
            <a:endParaRPr lang="en-US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    </a:t>
            </a:r>
            <a:r>
              <a:rPr lang="en-US" i="1" smtClean="0"/>
              <a:t>C</a:t>
            </a:r>
            <a:r>
              <a:rPr lang="en-US" i="1" baseline="-25000" smtClean="0"/>
              <a:t>k+1</a:t>
            </a:r>
            <a:r>
              <a:rPr lang="en-US" smtClean="0"/>
              <a:t> = candidates generated from </a:t>
            </a:r>
            <a:r>
              <a:rPr lang="en-US" i="1" smtClean="0"/>
              <a:t>L</a:t>
            </a:r>
            <a:r>
              <a:rPr lang="en-US" i="1" baseline="-25000" smtClean="0"/>
              <a:t>k</a:t>
            </a:r>
            <a:r>
              <a:rPr lang="en-US" smtClean="0"/>
              <a:t>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b="1" smtClean="0">
                <a:solidFill>
                  <a:srgbClr val="F83F24"/>
                </a:solidFill>
              </a:rPr>
              <a:t>for each</a:t>
            </a:r>
            <a:r>
              <a:rPr lang="en-US" smtClean="0"/>
              <a:t> transaction </a:t>
            </a:r>
            <a:r>
              <a:rPr lang="en-US" i="1" smtClean="0"/>
              <a:t>t</a:t>
            </a:r>
            <a:r>
              <a:rPr lang="en-US" smtClean="0"/>
              <a:t> in database do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3200" smtClean="0"/>
              <a:t>       </a:t>
            </a:r>
            <a:r>
              <a:rPr lang="en-US" sz="2400" smtClean="0"/>
              <a:t>increment the count of all candidates in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                           that are contained in </a:t>
            </a:r>
            <a:r>
              <a:rPr lang="en-US" sz="2400" i="1" smtClean="0"/>
              <a:t>t</a:t>
            </a:r>
            <a:endParaRPr lang="en-US" sz="24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   </a:t>
            </a:r>
            <a:r>
              <a:rPr lang="en-US" i="1" smtClean="0"/>
              <a:t>L</a:t>
            </a:r>
            <a:r>
              <a:rPr lang="en-US" i="1" baseline="-25000" smtClean="0"/>
              <a:t>k+1</a:t>
            </a:r>
            <a:r>
              <a:rPr lang="en-US" smtClean="0"/>
              <a:t>  = candidates in </a:t>
            </a:r>
            <a:r>
              <a:rPr lang="en-US" i="1" smtClean="0"/>
              <a:t>C</a:t>
            </a:r>
            <a:r>
              <a:rPr lang="en-US" i="1" baseline="-25000" smtClean="0"/>
              <a:t>k+1</a:t>
            </a:r>
            <a:r>
              <a:rPr lang="en-US" smtClean="0"/>
              <a:t> with min_support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en-US" b="1" smtClean="0">
                <a:solidFill>
                  <a:srgbClr val="F83F24"/>
                </a:solidFill>
              </a:rPr>
              <a:t> end</a:t>
            </a:r>
            <a:endParaRPr lang="en-US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>
                <a:solidFill>
                  <a:srgbClr val="F83F24"/>
                </a:solidFill>
              </a:rPr>
              <a:t>return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i="1" baseline="-25000" smtClean="0"/>
              <a:t>k</a:t>
            </a:r>
            <a:r>
              <a:rPr lang="en-US" smtClean="0"/>
              <a:t> </a:t>
            </a:r>
            <a:r>
              <a:rPr lang="en-US" i="1" smtClean="0"/>
              <a:t>L</a:t>
            </a:r>
            <a:r>
              <a:rPr lang="en-US" i="1" baseline="-25000" smtClean="0"/>
              <a:t>k</a:t>
            </a:r>
            <a:r>
              <a:rPr lang="en-US" smtClean="0"/>
              <a:t>;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2EE6A-03D6-4CE0-85C4-63AC9D0F106A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İlişki Analizi ve Birliktelik Kuralları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49530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>
                <a:solidFill>
                  <a:srgbClr val="C00000"/>
                </a:solidFill>
              </a:rPr>
              <a:t>Temel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tanımlar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yol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haritası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ölçeklenebilir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kurallarından</a:t>
            </a:r>
            <a:r>
              <a:rPr lang="en-US" dirty="0" smtClean="0"/>
              <a:t> </a:t>
            </a:r>
            <a:r>
              <a:rPr lang="en-US" dirty="0" err="1" smtClean="0"/>
              <a:t>korelasyon</a:t>
            </a:r>
            <a:r>
              <a:rPr lang="en-US" dirty="0" smtClean="0"/>
              <a:t> </a:t>
            </a:r>
            <a:r>
              <a:rPr lang="en-US" dirty="0" err="1" smtClean="0"/>
              <a:t>analizine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Özet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</a:t>
            </a:r>
            <a:r>
              <a:rPr lang="en-US" dirty="0" smtClean="0"/>
              <a:t> </a:t>
            </a:r>
            <a:r>
              <a:rPr lang="en-US" dirty="0" err="1" smtClean="0"/>
              <a:t>setlerini</a:t>
            </a:r>
            <a:r>
              <a:rPr lang="en-US" dirty="0" smtClean="0"/>
              <a:t> </a:t>
            </a:r>
            <a:r>
              <a:rPr lang="en-US" dirty="0" err="1" smtClean="0"/>
              <a:t>belirleme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Uzunluğu</a:t>
            </a:r>
            <a:r>
              <a:rPr lang="en-US" dirty="0" smtClean="0"/>
              <a:t> k=1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</a:t>
            </a:r>
            <a:r>
              <a:rPr lang="en-US" dirty="0" smtClean="0"/>
              <a:t> </a:t>
            </a:r>
            <a:r>
              <a:rPr lang="en-US" dirty="0" err="1" smtClean="0"/>
              <a:t>setlerini</a:t>
            </a:r>
            <a:r>
              <a:rPr lang="en-US" dirty="0" smtClean="0"/>
              <a:t> </a:t>
            </a:r>
            <a:r>
              <a:rPr lang="en-US" dirty="0" err="1" smtClean="0"/>
              <a:t>oluştur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öğeseti</a:t>
            </a:r>
            <a:r>
              <a:rPr lang="en-US" dirty="0" smtClean="0"/>
              <a:t> </a:t>
            </a:r>
            <a:r>
              <a:rPr lang="en-US" dirty="0" err="1" smtClean="0"/>
              <a:t>kalmayana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tekrarla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k </a:t>
            </a:r>
            <a:r>
              <a:rPr lang="en-US" dirty="0" err="1" smtClean="0">
                <a:ea typeface="+mn-ea"/>
                <a:cs typeface="+mn-cs"/>
              </a:rPr>
              <a:t>uzunluğundaki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yaygın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setlerinden</a:t>
            </a:r>
            <a:r>
              <a:rPr lang="en-US" dirty="0" smtClean="0">
                <a:ea typeface="+mn-ea"/>
                <a:cs typeface="+mn-cs"/>
              </a:rPr>
              <a:t> (k+1) </a:t>
            </a:r>
            <a:r>
              <a:rPr lang="en-US" dirty="0" err="1" smtClean="0">
                <a:ea typeface="+mn-ea"/>
                <a:cs typeface="+mn-cs"/>
              </a:rPr>
              <a:t>uzunluğundaki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aday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setlerini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oluştur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k </a:t>
            </a:r>
            <a:r>
              <a:rPr lang="en-US" dirty="0" err="1" smtClean="0">
                <a:ea typeface="+mn-ea"/>
                <a:cs typeface="+mn-cs"/>
              </a:rPr>
              <a:t>uzunluğunda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yaygın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olmayan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altkümelere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sahip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aday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setlerini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ele</a:t>
            </a:r>
            <a:endParaRPr lang="en-US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 err="1" smtClean="0">
                <a:ea typeface="+mn-ea"/>
                <a:cs typeface="+mn-cs"/>
              </a:rPr>
              <a:t>Veri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tabanını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tarayarak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aday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setlerinin</a:t>
            </a:r>
            <a:r>
              <a:rPr lang="en-US" dirty="0" smtClean="0">
                <a:ea typeface="+mn-ea"/>
                <a:cs typeface="+mn-cs"/>
              </a:rPr>
              <a:t> support </a:t>
            </a:r>
            <a:r>
              <a:rPr lang="en-US" dirty="0" err="1" smtClean="0">
                <a:ea typeface="+mn-ea"/>
                <a:cs typeface="+mn-cs"/>
              </a:rPr>
              <a:t>countlarını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hesapla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2">
              <a:defRPr/>
            </a:pPr>
            <a:r>
              <a:rPr lang="en-US" dirty="0" err="1" smtClean="0">
                <a:ea typeface="+mn-ea"/>
                <a:cs typeface="+mn-cs"/>
              </a:rPr>
              <a:t>Yaygın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olmayan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aday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öğe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setlerini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ele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ve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sadece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yaygın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olanlarla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devam</a:t>
            </a:r>
            <a:r>
              <a:rPr lang="en-US" dirty="0" smtClean="0">
                <a:ea typeface="+mn-ea"/>
                <a:cs typeface="+mn-cs"/>
              </a:rPr>
              <a:t> 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B325D-3D8B-4B62-AAB2-F747DD1A1D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833C4-4956-47FF-A03E-1F25A55B3336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Apriori – önemli detaylar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Nasıl aday yaratlıyor?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Step 1: self-joining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Step 2: pruning (azaltma)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Aday yaratma örneği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smtClean="0"/>
              <a:t>L</a:t>
            </a:r>
            <a:r>
              <a:rPr lang="en-US" sz="2000" i="1" baseline="-25000" smtClean="0"/>
              <a:t>3</a:t>
            </a:r>
            <a:r>
              <a:rPr lang="en-US" sz="2000" i="1" smtClean="0"/>
              <a:t>=</a:t>
            </a:r>
            <a:r>
              <a:rPr lang="en-US" sz="2000" smtClean="0"/>
              <a:t>{</a:t>
            </a:r>
            <a:r>
              <a:rPr lang="en-US" sz="2000" i="1" smtClean="0"/>
              <a:t>abc, abd, acd, ace, bcd</a:t>
            </a:r>
            <a:r>
              <a:rPr lang="en-US" sz="200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Self-joining: </a:t>
            </a:r>
            <a:r>
              <a:rPr lang="en-US" sz="2000" i="1" smtClean="0"/>
              <a:t>L</a:t>
            </a:r>
            <a:r>
              <a:rPr lang="en-US" sz="2000" i="1" baseline="-25000" smtClean="0"/>
              <a:t>3</a:t>
            </a:r>
            <a:r>
              <a:rPr lang="en-US" sz="2000" i="1" smtClean="0"/>
              <a:t>*L</a:t>
            </a:r>
            <a:r>
              <a:rPr lang="en-US" sz="2000" i="1" baseline="-25000" smtClean="0"/>
              <a:t>3</a:t>
            </a:r>
            <a:endParaRPr lang="en-US" sz="2000" i="1" smtClean="0"/>
          </a:p>
          <a:p>
            <a:pPr lvl="2" eaLnBrk="1" hangingPunct="1">
              <a:lnSpc>
                <a:spcPct val="110000"/>
              </a:lnSpc>
            </a:pPr>
            <a:r>
              <a:rPr lang="en-US" sz="1800" i="1" smtClean="0"/>
              <a:t>abc</a:t>
            </a:r>
            <a:r>
              <a:rPr lang="en-US" sz="1800" smtClean="0"/>
              <a:t>  ve </a:t>
            </a:r>
            <a:r>
              <a:rPr lang="en-US" sz="1800" i="1" smtClean="0"/>
              <a:t>abd  </a:t>
            </a:r>
            <a:r>
              <a:rPr lang="en-US" sz="1800" smtClean="0"/>
              <a:t>kullanarak</a:t>
            </a:r>
            <a:r>
              <a:rPr lang="en-US" sz="1800" i="1" smtClean="0"/>
              <a:t> abcd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i="1" smtClean="0"/>
              <a:t>acd</a:t>
            </a:r>
            <a:r>
              <a:rPr lang="en-US" sz="1800" smtClean="0"/>
              <a:t>  ve </a:t>
            </a:r>
            <a:r>
              <a:rPr lang="en-US" sz="1800" i="1" smtClean="0"/>
              <a:t>ace  </a:t>
            </a:r>
            <a:r>
              <a:rPr lang="en-US" sz="1800" smtClean="0"/>
              <a:t>kullanarak</a:t>
            </a:r>
            <a:r>
              <a:rPr lang="en-US" sz="1800" i="1" smtClean="0"/>
              <a:t> acde</a:t>
            </a:r>
            <a:r>
              <a:rPr lang="en-US" sz="1800" smtClean="0"/>
              <a:t> </a:t>
            </a:r>
            <a:endParaRPr lang="en-US" sz="1800" i="1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Azaltma: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i="1" smtClean="0"/>
              <a:t>ade</a:t>
            </a:r>
            <a:r>
              <a:rPr lang="en-US" sz="1800" smtClean="0"/>
              <a:t>  </a:t>
            </a:r>
            <a:r>
              <a:rPr lang="en-US" sz="1800" i="1" smtClean="0"/>
              <a:t>L</a:t>
            </a:r>
            <a:r>
              <a:rPr lang="en-US" sz="1800" i="1" baseline="-25000" smtClean="0"/>
              <a:t>3 </a:t>
            </a:r>
            <a:r>
              <a:rPr lang="en-US" sz="1800" baseline="-25000" smtClean="0"/>
              <a:t> </a:t>
            </a:r>
            <a:r>
              <a:rPr lang="en-US" sz="1800" smtClean="0"/>
              <a:t>miçinde geçmediği için </a:t>
            </a:r>
            <a:r>
              <a:rPr lang="en-US" sz="1800" i="1" smtClean="0"/>
              <a:t>acde</a:t>
            </a:r>
            <a:r>
              <a:rPr lang="en-US" sz="1800" smtClean="0"/>
              <a:t> elenir</a:t>
            </a:r>
            <a:endParaRPr lang="en-US" sz="1800" i="1" baseline="-25000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i="1" smtClean="0"/>
              <a:t>C</a:t>
            </a:r>
            <a:r>
              <a:rPr lang="en-US" sz="2000" i="1" baseline="-25000" smtClean="0"/>
              <a:t>4</a:t>
            </a:r>
            <a:r>
              <a:rPr lang="en-US" sz="2000" smtClean="0"/>
              <a:t>={</a:t>
            </a:r>
            <a:r>
              <a:rPr lang="en-US" sz="2000" i="1" smtClean="0"/>
              <a:t>abcd</a:t>
            </a:r>
            <a:r>
              <a:rPr lang="en-US" sz="200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180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609600"/>
          </a:xfrm>
        </p:spPr>
        <p:txBody>
          <a:bodyPr/>
          <a:lstStyle/>
          <a:p>
            <a:r>
              <a:rPr lang="en-US" dirty="0" smtClean="0"/>
              <a:t>2inci </a:t>
            </a:r>
            <a:r>
              <a:rPr lang="en-US" dirty="0" err="1" smtClean="0"/>
              <a:t>adım</a:t>
            </a:r>
            <a:r>
              <a:rPr lang="en-US" dirty="0" smtClean="0"/>
              <a:t>: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öğelerden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çıkartmak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Yaygın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öğeler</a:t>
            </a:r>
            <a:r>
              <a:rPr lang="en-US" dirty="0" smtClean="0">
                <a:solidFill>
                  <a:srgbClr val="C00000"/>
                </a:solidFill>
              </a:rPr>
              <a:t> ≠ </a:t>
            </a:r>
            <a:r>
              <a:rPr lang="en-US" dirty="0" err="1" smtClean="0">
                <a:solidFill>
                  <a:srgbClr val="C00000"/>
                </a:solidFill>
              </a:rPr>
              <a:t>birliktelik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kuralları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Her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öğeler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X </a:t>
            </a:r>
            <a:r>
              <a:rPr lang="en-US" dirty="0" err="1" smtClean="0"/>
              <a:t>için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Tüm</a:t>
            </a:r>
            <a:r>
              <a:rPr lang="en-US" dirty="0" smtClean="0"/>
              <a:t> alt </a:t>
            </a:r>
            <a:r>
              <a:rPr lang="en-US" dirty="0" err="1" smtClean="0"/>
              <a:t>kümeleri</a:t>
            </a:r>
            <a:r>
              <a:rPr lang="en-US" dirty="0" smtClean="0"/>
              <a:t> A </a:t>
            </a:r>
            <a:r>
              <a:rPr lang="en-US" dirty="0" err="1" smtClean="0"/>
              <a:t>lar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B = X-A </a:t>
            </a:r>
            <a:r>
              <a:rPr lang="en-US" dirty="0" err="1" smtClean="0"/>
              <a:t>ise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 </a:t>
            </a:r>
            <a:r>
              <a:rPr lang="en-US" dirty="0" err="1" smtClean="0">
                <a:sym typeface="Wingdings" pitchFamily="2" charset="2"/>
              </a:rPr>
              <a:t>birliktelik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kuralıdır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eğer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Confidence(AB) &gt; </a:t>
            </a:r>
            <a:r>
              <a:rPr lang="en-US" dirty="0" err="1" smtClean="0">
                <a:sym typeface="Wingdings" pitchFamily="2" charset="2"/>
              </a:rPr>
              <a:t>min_conf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dirty="0" smtClean="0"/>
              <a:t>Confidence(A </a:t>
            </a:r>
            <a:r>
              <a:rPr lang="en-US" sz="2600" dirty="0" smtClean="0">
                <a:sym typeface="Symbol" pitchFamily="18" charset="2"/>
              </a:rPr>
              <a:t></a:t>
            </a:r>
            <a:r>
              <a:rPr lang="en-US" dirty="0" smtClean="0"/>
              <a:t> B) </a:t>
            </a:r>
            <a:r>
              <a:rPr lang="en-US" dirty="0" smtClean="0">
                <a:cs typeface="Times New Roman" pitchFamily="18" charset="0"/>
              </a:rPr>
              <a:t>≥</a:t>
            </a:r>
            <a:r>
              <a:rPr lang="en-US" dirty="0" smtClean="0"/>
              <a:t> </a:t>
            </a:r>
            <a:r>
              <a:rPr lang="en-US" dirty="0" err="1" smtClean="0"/>
              <a:t>minconf</a:t>
            </a:r>
            <a:r>
              <a:rPr lang="en-US" dirty="0" smtClean="0"/>
              <a:t>,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/>
              <a:t>	support(A </a:t>
            </a:r>
            <a:r>
              <a:rPr lang="en-US" sz="2600" dirty="0" smtClean="0">
                <a:sym typeface="Symbol" pitchFamily="18" charset="2"/>
              </a:rPr>
              <a:t></a:t>
            </a:r>
            <a:r>
              <a:rPr lang="en-US" dirty="0" smtClean="0">
                <a:sym typeface="Wingdings" pitchFamily="2" charset="2"/>
              </a:rPr>
              <a:t> B) </a:t>
            </a:r>
            <a:r>
              <a:rPr lang="en-US" dirty="0" smtClean="0"/>
              <a:t>= support(A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B) = support(X) 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/>
              <a:t>	confidence(A </a:t>
            </a:r>
            <a:r>
              <a:rPr lang="en-US" sz="2600" dirty="0" smtClean="0">
                <a:sym typeface="Symbol" pitchFamily="18" charset="2"/>
              </a:rPr>
              <a:t></a:t>
            </a:r>
            <a:r>
              <a:rPr lang="en-US" dirty="0" smtClean="0"/>
              <a:t> B) = support(A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B) / support(A)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F399E-7147-4613-957B-DB761F82B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200"/>
            <a:ext cx="8675687" cy="963613"/>
          </a:xfrm>
        </p:spPr>
        <p:txBody>
          <a:bodyPr/>
          <a:lstStyle/>
          <a:p>
            <a:r>
              <a:rPr lang="en-US" dirty="0" err="1" smtClean="0"/>
              <a:t>Kural</a:t>
            </a:r>
            <a:r>
              <a:rPr lang="en-US" dirty="0" smtClean="0"/>
              <a:t> </a:t>
            </a:r>
            <a:r>
              <a:rPr lang="en-US" dirty="0" err="1" smtClean="0"/>
              <a:t>olusturma</a:t>
            </a:r>
            <a:r>
              <a:rPr lang="en-US" dirty="0" smtClean="0"/>
              <a:t>: </a:t>
            </a:r>
            <a:r>
              <a:rPr lang="en-US" dirty="0" err="1" smtClean="0"/>
              <a:t>Örnek</a:t>
            </a:r>
            <a:endParaRPr lang="en-US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4918075"/>
          </a:xfrm>
        </p:spPr>
        <p:txBody>
          <a:bodyPr/>
          <a:lstStyle/>
          <a:p>
            <a:r>
              <a:rPr lang="en-US" sz="2600" dirty="0" smtClean="0"/>
              <a:t>{2,3,4} </a:t>
            </a:r>
            <a:r>
              <a:rPr lang="en-US" sz="2600" dirty="0" smtClean="0">
                <a:solidFill>
                  <a:srgbClr val="FF0000"/>
                </a:solidFill>
              </a:rPr>
              <a:t>sup=50% </a:t>
            </a:r>
            <a:r>
              <a:rPr lang="en-US" sz="2600" dirty="0" err="1" smtClean="0"/>
              <a:t>ile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/>
              <a:t>yaygın</a:t>
            </a:r>
            <a:r>
              <a:rPr lang="en-US" sz="2600" dirty="0" smtClean="0"/>
              <a:t> </a:t>
            </a:r>
            <a:r>
              <a:rPr lang="en-US" sz="2600" dirty="0" err="1" smtClean="0"/>
              <a:t>öğekümesi</a:t>
            </a:r>
            <a:r>
              <a:rPr lang="en-US" sz="2600" dirty="0" smtClean="0"/>
              <a:t> </a:t>
            </a:r>
            <a:r>
              <a:rPr lang="en-US" sz="2600" dirty="0" err="1" smtClean="0"/>
              <a:t>olsun</a:t>
            </a:r>
            <a:endParaRPr lang="en-US" sz="2600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sz="2200" dirty="0" smtClean="0"/>
              <a:t>Alt </a:t>
            </a:r>
            <a:r>
              <a:rPr lang="en-US" sz="2200" dirty="0" err="1" smtClean="0"/>
              <a:t>kümeleri</a:t>
            </a:r>
            <a:r>
              <a:rPr lang="en-US" sz="2200" dirty="0" smtClean="0"/>
              <a:t>: </a:t>
            </a:r>
            <a:r>
              <a:rPr lang="en-US" sz="2200" dirty="0"/>
              <a:t>{2,3}, {2,4}, {3,4}, {2}, {3}, {4}, </a:t>
            </a:r>
            <a:endParaRPr lang="en-US" sz="2200" dirty="0" smtClean="0"/>
          </a:p>
          <a:p>
            <a:pPr lvl="1"/>
            <a:r>
              <a:rPr lang="en-US" sz="2200" dirty="0" err="1" smtClean="0"/>
              <a:t>Sırasıyla</a:t>
            </a:r>
            <a:r>
              <a:rPr lang="en-US" sz="2200" dirty="0" smtClean="0"/>
              <a:t> sup=50</a:t>
            </a:r>
            <a:r>
              <a:rPr lang="en-US" sz="2200" dirty="0"/>
              <a:t>%, 50%, 75%, 75%, 75%, 75</a:t>
            </a:r>
            <a:r>
              <a:rPr lang="en-US" sz="2200" dirty="0" smtClean="0"/>
              <a:t>%</a:t>
            </a:r>
            <a:endParaRPr lang="en-US" sz="2200" dirty="0"/>
          </a:p>
          <a:p>
            <a:pPr marL="742950" lvl="1" indent="-285750"/>
            <a:r>
              <a:rPr lang="en-US" sz="2200" dirty="0" err="1" smtClean="0"/>
              <a:t>Şu</a:t>
            </a:r>
            <a:r>
              <a:rPr lang="en-US" sz="2200" dirty="0" smtClean="0"/>
              <a:t> </a:t>
            </a:r>
            <a:r>
              <a:rPr lang="en-US" sz="2200" dirty="0" err="1" smtClean="0"/>
              <a:t>birliktelik</a:t>
            </a:r>
            <a:r>
              <a:rPr lang="en-US" sz="2200" dirty="0" smtClean="0"/>
              <a:t> </a:t>
            </a:r>
            <a:r>
              <a:rPr lang="en-US" sz="2200" dirty="0" err="1" smtClean="0"/>
              <a:t>kuralları</a:t>
            </a:r>
            <a:r>
              <a:rPr lang="en-US" sz="2200" dirty="0" smtClean="0"/>
              <a:t> </a:t>
            </a:r>
            <a:r>
              <a:rPr lang="en-US" sz="2200" dirty="0" err="1" smtClean="0"/>
              <a:t>oluşur</a:t>
            </a:r>
            <a:r>
              <a:rPr lang="en-US" sz="2200" dirty="0" smtClean="0"/>
              <a:t>:</a:t>
            </a:r>
            <a:endParaRPr lang="en-US" sz="2200" dirty="0"/>
          </a:p>
          <a:p>
            <a:pPr marL="1143000" lvl="2" indent="-228600"/>
            <a:r>
              <a:rPr lang="en-US" dirty="0"/>
              <a:t>2,3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4, 	confidence=100%</a:t>
            </a:r>
          </a:p>
          <a:p>
            <a:pPr marL="1143000" lvl="2" indent="-228600"/>
            <a:r>
              <a:rPr lang="en-US" dirty="0"/>
              <a:t>2,4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3, 	confidence=100%</a:t>
            </a:r>
          </a:p>
          <a:p>
            <a:pPr marL="1143000" lvl="2" indent="-228600"/>
            <a:r>
              <a:rPr lang="en-US" dirty="0"/>
              <a:t>3,4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2, 	confidence=67%</a:t>
            </a:r>
          </a:p>
          <a:p>
            <a:pPr marL="1143000" lvl="2" indent="-228600"/>
            <a:r>
              <a:rPr lang="en-US" dirty="0"/>
              <a:t>2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3,4, 	confidence=67%</a:t>
            </a:r>
          </a:p>
          <a:p>
            <a:pPr marL="1143000" lvl="2" indent="-228600"/>
            <a:r>
              <a:rPr lang="en-US" dirty="0"/>
              <a:t>3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2,4, 	confidence=67%</a:t>
            </a:r>
          </a:p>
          <a:p>
            <a:pPr marL="1143000" lvl="2" indent="-228600"/>
            <a:r>
              <a:rPr lang="en-US" dirty="0"/>
              <a:t>4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dirty="0"/>
              <a:t> 2,3, 	confidence=67%</a:t>
            </a:r>
          </a:p>
          <a:p>
            <a:pPr marL="1143000" lvl="2" indent="-228600"/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kuralların</a:t>
            </a:r>
            <a:r>
              <a:rPr lang="en-US" dirty="0" smtClean="0"/>
              <a:t> </a:t>
            </a:r>
            <a:r>
              <a:rPr lang="en-US" dirty="0" err="1" smtClean="0"/>
              <a:t>supportu</a:t>
            </a:r>
            <a:r>
              <a:rPr lang="en-US" dirty="0" smtClean="0"/>
              <a:t> = </a:t>
            </a:r>
            <a:r>
              <a:rPr lang="en-US" dirty="0"/>
              <a:t>50</a:t>
            </a:r>
            <a:r>
              <a:rPr lang="en-US" dirty="0" smtClean="0"/>
              <a:t>%</a:t>
            </a:r>
          </a:p>
          <a:p>
            <a:pPr lvl="3"/>
            <a:r>
              <a:rPr lang="en-US" dirty="0" smtClean="0"/>
              <a:t>support(A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dirty="0" smtClean="0">
                <a:sym typeface="Wingdings" pitchFamily="2" charset="2"/>
              </a:rPr>
              <a:t> B) </a:t>
            </a:r>
            <a:r>
              <a:rPr lang="en-US" dirty="0" smtClean="0"/>
              <a:t>= support(A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B)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228600"/>
            <a:ext cx="7793037" cy="846138"/>
          </a:xfrm>
        </p:spPr>
        <p:txBody>
          <a:bodyPr/>
          <a:lstStyle/>
          <a:p>
            <a:r>
              <a:rPr lang="en-US" dirty="0" err="1" smtClean="0"/>
              <a:t>Kural</a:t>
            </a:r>
            <a:r>
              <a:rPr lang="en-US" dirty="0" smtClean="0"/>
              <a:t> </a:t>
            </a:r>
            <a:r>
              <a:rPr lang="en-US" dirty="0" err="1" smtClean="0"/>
              <a:t>olusturma</a:t>
            </a:r>
            <a:r>
              <a:rPr lang="en-US" dirty="0" smtClean="0"/>
              <a:t>: </a:t>
            </a:r>
            <a:r>
              <a:rPr lang="en-US" dirty="0" err="1" smtClean="0"/>
              <a:t>Özet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2263"/>
            <a:ext cx="81534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kısaca</a:t>
            </a:r>
            <a:r>
              <a:rPr lang="en-US" dirty="0" smtClean="0"/>
              <a:t>, 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smtClean="0"/>
              <a:t>B </a:t>
            </a:r>
            <a:r>
              <a:rPr lang="en-US" dirty="0" err="1" smtClean="0"/>
              <a:t>kuralını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, support(A </a:t>
            </a:r>
            <a:r>
              <a:rPr lang="en-US" sz="3100" dirty="0">
                <a:sym typeface="Symbol" pitchFamily="18" charset="2"/>
              </a:rPr>
              <a:t></a:t>
            </a:r>
            <a:r>
              <a:rPr lang="en-US" dirty="0"/>
              <a:t> B) </a:t>
            </a:r>
            <a:r>
              <a:rPr lang="en-US" dirty="0" err="1" smtClean="0"/>
              <a:t>ve</a:t>
            </a:r>
            <a:r>
              <a:rPr lang="en-US" dirty="0" smtClean="0"/>
              <a:t> support(A) </a:t>
            </a:r>
            <a:r>
              <a:rPr lang="en-US" dirty="0" err="1" smtClean="0"/>
              <a:t>bilgileri</a:t>
            </a:r>
            <a:r>
              <a:rPr lang="en-US" dirty="0" smtClean="0"/>
              <a:t> </a:t>
            </a:r>
            <a:r>
              <a:rPr lang="en-US" dirty="0" err="1" smtClean="0"/>
              <a:t>lazım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Confidence </a:t>
            </a:r>
            <a:r>
              <a:rPr lang="en-US" dirty="0" err="1" smtClean="0"/>
              <a:t>hesaplamak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başta</a:t>
            </a:r>
            <a:r>
              <a:rPr lang="en-US" dirty="0" smtClean="0"/>
              <a:t> </a:t>
            </a:r>
            <a:r>
              <a:rPr lang="en-US" dirty="0" err="1" smtClean="0"/>
              <a:t>zaten</a:t>
            </a:r>
            <a:r>
              <a:rPr lang="en-US" dirty="0" smtClean="0"/>
              <a:t> </a:t>
            </a:r>
            <a:r>
              <a:rPr lang="en-US" dirty="0" err="1" smtClean="0"/>
              <a:t>hesaplanmış</a:t>
            </a:r>
            <a:r>
              <a:rPr lang="en-US" dirty="0" smtClean="0"/>
              <a:t> </a:t>
            </a:r>
            <a:r>
              <a:rPr lang="en-US" dirty="0" err="1" smtClean="0"/>
              <a:t>oluyor</a:t>
            </a:r>
            <a:r>
              <a:rPr lang="en-US" dirty="0" smtClean="0"/>
              <a:t>.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taramaya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Dolayısıyla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adım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öğekümelerini</a:t>
            </a:r>
            <a:r>
              <a:rPr lang="en-US" dirty="0" smtClean="0"/>
              <a:t> </a:t>
            </a:r>
            <a:r>
              <a:rPr lang="en-US" dirty="0" err="1" smtClean="0"/>
              <a:t>çıkartmaya</a:t>
            </a:r>
            <a:r>
              <a:rPr lang="en-US" dirty="0" smtClean="0"/>
              <a:t> </a:t>
            </a:r>
            <a:r>
              <a:rPr lang="en-US" dirty="0" err="1" smtClean="0"/>
              <a:t>kıyasla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kolay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AA12D-21E5-4A15-8DF3-DB7488284754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Apriori</a:t>
            </a:r>
            <a:r>
              <a:rPr lang="en-US" sz="3200" dirty="0" smtClean="0"/>
              <a:t> </a:t>
            </a:r>
            <a:r>
              <a:rPr lang="en-US" sz="3200" dirty="0" err="1" smtClean="0"/>
              <a:t>Alg</a:t>
            </a:r>
            <a:r>
              <a:rPr lang="en-US" sz="3200" dirty="0" smtClean="0"/>
              <a:t> </a:t>
            </a:r>
            <a:r>
              <a:rPr lang="en-US" sz="3200" dirty="0" err="1" smtClean="0"/>
              <a:t>Sıkıntılı</a:t>
            </a:r>
            <a:r>
              <a:rPr lang="en-US" sz="3200" dirty="0" smtClean="0"/>
              <a:t> </a:t>
            </a:r>
            <a:r>
              <a:rPr lang="en-US" sz="3200" dirty="0" err="1" smtClean="0"/>
              <a:t>noktası</a:t>
            </a:r>
            <a:endParaRPr 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97888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Sık</a:t>
            </a:r>
            <a:r>
              <a:rPr lang="en-US" dirty="0" smtClean="0"/>
              <a:t> </a:t>
            </a:r>
            <a:r>
              <a:rPr lang="en-US" dirty="0" err="1" smtClean="0"/>
              <a:t>veritabanı</a:t>
            </a:r>
            <a:r>
              <a:rPr lang="en-US" dirty="0" smtClean="0"/>
              <a:t> </a:t>
            </a:r>
            <a:r>
              <a:rPr lang="en-US" dirty="0" err="1" smtClean="0"/>
              <a:t>taraması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maliyetli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örüntüleri</a:t>
            </a:r>
            <a:r>
              <a:rPr lang="en-US" dirty="0" smtClean="0"/>
              <a:t> </a:t>
            </a:r>
            <a:r>
              <a:rPr lang="en-US" dirty="0" err="1" smtClean="0"/>
              <a:t>çıkarmak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tarama</a:t>
            </a:r>
            <a:r>
              <a:rPr lang="en-US" dirty="0" smtClean="0"/>
              <a:t> </a:t>
            </a:r>
            <a:r>
              <a:rPr lang="en-US" dirty="0" err="1" smtClean="0"/>
              <a:t>gerektirir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sayıda</a:t>
            </a:r>
            <a:r>
              <a:rPr lang="en-US" dirty="0" smtClean="0"/>
              <a:t> </a:t>
            </a:r>
            <a:r>
              <a:rPr lang="en-US" dirty="0" err="1" smtClean="0"/>
              <a:t>aday</a:t>
            </a:r>
            <a:r>
              <a:rPr lang="en-US" dirty="0" smtClean="0"/>
              <a:t> </a:t>
            </a:r>
            <a:r>
              <a:rPr lang="en-US" dirty="0" err="1" smtClean="0"/>
              <a:t>yaratılır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i="1" dirty="0" smtClean="0"/>
              <a:t>i</a:t>
            </a:r>
            <a:r>
              <a:rPr lang="en-US" i="1" baseline="-25000" dirty="0" smtClean="0"/>
              <a:t>1</a:t>
            </a:r>
            <a:r>
              <a:rPr lang="en-US" i="1" dirty="0" smtClean="0"/>
              <a:t>i</a:t>
            </a:r>
            <a:r>
              <a:rPr lang="en-US" i="1" baseline="-25000" dirty="0" smtClean="0"/>
              <a:t>2</a:t>
            </a:r>
            <a:r>
              <a:rPr lang="en-US" i="1" dirty="0" smtClean="0"/>
              <a:t>…i</a:t>
            </a:r>
            <a:r>
              <a:rPr lang="en-US" i="1" baseline="-25000" dirty="0" smtClean="0"/>
              <a:t>100</a:t>
            </a:r>
            <a:r>
              <a:rPr lang="en-US" i="1" dirty="0" smtClean="0"/>
              <a:t> </a:t>
            </a:r>
            <a:r>
              <a:rPr lang="en-US" i="1" dirty="0" err="1" smtClean="0"/>
              <a:t>örüntüsünü</a:t>
            </a:r>
            <a:r>
              <a:rPr lang="en-US" i="1" dirty="0" smtClean="0"/>
              <a:t> </a:t>
            </a:r>
            <a:r>
              <a:rPr lang="en-US" i="1" dirty="0" err="1" smtClean="0"/>
              <a:t>bulmak</a:t>
            </a:r>
            <a:r>
              <a:rPr lang="en-US" i="1" dirty="0" smtClean="0"/>
              <a:t> </a:t>
            </a:r>
            <a:r>
              <a:rPr lang="en-US" i="1" dirty="0" err="1" smtClean="0"/>
              <a:t>için</a:t>
            </a:r>
            <a:endParaRPr lang="en-US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dirty="0" err="1" smtClean="0"/>
              <a:t>Tarama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hlink"/>
                </a:solidFill>
              </a:rPr>
              <a:t>100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Dar </a:t>
            </a:r>
            <a:r>
              <a:rPr lang="en-US" dirty="0" err="1" smtClean="0"/>
              <a:t>boğaz</a:t>
            </a:r>
            <a:r>
              <a:rPr lang="en-US" dirty="0" smtClean="0"/>
              <a:t> : </a:t>
            </a:r>
            <a:r>
              <a:rPr lang="en-US" dirty="0" err="1" smtClean="0"/>
              <a:t>aday</a:t>
            </a:r>
            <a:r>
              <a:rPr lang="en-US" dirty="0" smtClean="0"/>
              <a:t> </a:t>
            </a:r>
            <a:r>
              <a:rPr lang="en-US" dirty="0" err="1" smtClean="0"/>
              <a:t>yaratma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test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Aday</a:t>
            </a:r>
            <a:r>
              <a:rPr lang="en-US" dirty="0" smtClean="0"/>
              <a:t> </a:t>
            </a:r>
            <a:r>
              <a:rPr lang="en-US" dirty="0" err="1" smtClean="0"/>
              <a:t>yaratma</a:t>
            </a:r>
            <a:r>
              <a:rPr lang="en-US" dirty="0" smtClean="0"/>
              <a:t> </a:t>
            </a:r>
            <a:r>
              <a:rPr lang="en-US" dirty="0" err="1" smtClean="0"/>
              <a:t>aşamasından</a:t>
            </a:r>
            <a:r>
              <a:rPr lang="en-US" dirty="0" smtClean="0"/>
              <a:t> </a:t>
            </a:r>
            <a:r>
              <a:rPr lang="en-US" dirty="0" err="1" smtClean="0"/>
              <a:t>kaçınmak</a:t>
            </a:r>
            <a:r>
              <a:rPr lang="en-US" dirty="0" smtClean="0"/>
              <a:t> </a:t>
            </a:r>
            <a:r>
              <a:rPr lang="en-US" dirty="0" err="1" smtClean="0"/>
              <a:t>mümkün</a:t>
            </a:r>
            <a:r>
              <a:rPr lang="en-US" dirty="0" smtClean="0"/>
              <a:t> </a:t>
            </a:r>
            <a:r>
              <a:rPr lang="en-US" dirty="0" err="1" smtClean="0"/>
              <a:t>mü</a:t>
            </a:r>
            <a:r>
              <a:rPr lang="en-US" dirty="0" smtClean="0"/>
              <a:t>?</a:t>
            </a:r>
            <a:endParaRPr 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F5EE5-88A1-44B7-8244-A9DFC3EA92B5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Aday</a:t>
            </a:r>
            <a:r>
              <a:rPr lang="en-US" sz="3200" dirty="0" smtClean="0"/>
              <a:t> </a:t>
            </a:r>
            <a:r>
              <a:rPr lang="en-US" sz="3200" dirty="0" err="1" smtClean="0"/>
              <a:t>Yaratmadan</a:t>
            </a:r>
            <a:r>
              <a:rPr lang="en-US" sz="3200" dirty="0" smtClean="0"/>
              <a:t> </a:t>
            </a:r>
            <a:r>
              <a:rPr lang="en-US" sz="3200" dirty="0" err="1" smtClean="0"/>
              <a:t>Yaygın</a:t>
            </a:r>
            <a:r>
              <a:rPr lang="en-US" sz="3200" dirty="0" smtClean="0"/>
              <a:t> </a:t>
            </a:r>
            <a:r>
              <a:rPr lang="en-US" sz="3200" dirty="0" err="1" smtClean="0"/>
              <a:t>Örüntüleri</a:t>
            </a:r>
            <a:r>
              <a:rPr lang="en-US" sz="3200" dirty="0" smtClean="0"/>
              <a:t> </a:t>
            </a:r>
            <a:r>
              <a:rPr lang="en-US" sz="3200" dirty="0" err="1" smtClean="0"/>
              <a:t>Çıkarma</a:t>
            </a:r>
            <a:endParaRPr lang="en-US" sz="3200" dirty="0" smtClean="0">
              <a:solidFill>
                <a:srgbClr val="000099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97900" cy="5054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Yerel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öğeleri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kısa</a:t>
            </a:r>
            <a:r>
              <a:rPr lang="en-US" dirty="0" smtClean="0"/>
              <a:t> </a:t>
            </a:r>
            <a:r>
              <a:rPr lang="en-US" dirty="0" err="1" smtClean="0"/>
              <a:t>örüntülerden</a:t>
            </a:r>
            <a:r>
              <a:rPr lang="en-US" dirty="0" smtClean="0"/>
              <a:t>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örüntülere</a:t>
            </a:r>
            <a:r>
              <a:rPr lang="en-US" dirty="0" smtClean="0"/>
              <a:t> </a:t>
            </a:r>
            <a:r>
              <a:rPr lang="en-US" dirty="0" err="1" smtClean="0"/>
              <a:t>ulaşmak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Veritabanından</a:t>
            </a:r>
            <a:r>
              <a:rPr lang="en-US" dirty="0" smtClean="0"/>
              <a:t> “</a:t>
            </a:r>
            <a:r>
              <a:rPr lang="en-US" dirty="0" err="1" smtClean="0"/>
              <a:t>abc</a:t>
            </a:r>
            <a:r>
              <a:rPr lang="en-US" dirty="0" smtClean="0"/>
              <a:t>”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hareketleri</a:t>
            </a:r>
            <a:r>
              <a:rPr lang="en-US" dirty="0" smtClean="0"/>
              <a:t> (transaction) </a:t>
            </a:r>
            <a:r>
              <a:rPr lang="en-US" dirty="0" err="1" smtClean="0"/>
              <a:t>çek</a:t>
            </a:r>
            <a:r>
              <a:rPr lang="en-US" dirty="0" smtClean="0"/>
              <a:t>: </a:t>
            </a:r>
            <a:r>
              <a:rPr lang="en-US" dirty="0" err="1" smtClean="0"/>
              <a:t>DB|abc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Eğer</a:t>
            </a:r>
            <a:r>
              <a:rPr lang="en-US" dirty="0" smtClean="0"/>
              <a:t> “d” </a:t>
            </a:r>
            <a:r>
              <a:rPr lang="en-US" dirty="0" err="1" smtClean="0"/>
              <a:t>DB|abc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öğe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abcd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yaygın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örüntüdür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44EA5-5CE8-460C-B358-051836468CD6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Hareket</a:t>
            </a:r>
            <a:r>
              <a:rPr lang="en-US" sz="3200" dirty="0" smtClean="0"/>
              <a:t> </a:t>
            </a:r>
            <a:r>
              <a:rPr lang="en-US" sz="3200" dirty="0" err="1" smtClean="0"/>
              <a:t>tablosundan</a:t>
            </a:r>
            <a:r>
              <a:rPr lang="en-US" sz="3200" dirty="0" smtClean="0"/>
              <a:t> FP-tree (</a:t>
            </a:r>
            <a:r>
              <a:rPr lang="en-US" sz="3200" dirty="0" err="1" smtClean="0"/>
              <a:t>yaygın</a:t>
            </a:r>
            <a:r>
              <a:rPr lang="en-US" sz="3200" dirty="0" smtClean="0"/>
              <a:t> </a:t>
            </a:r>
            <a:r>
              <a:rPr lang="en-US" sz="3200" dirty="0" err="1" smtClean="0"/>
              <a:t>örüntü</a:t>
            </a:r>
            <a:r>
              <a:rPr lang="en-US" sz="3200" dirty="0" smtClean="0"/>
              <a:t> </a:t>
            </a:r>
            <a:r>
              <a:rPr lang="en-US" sz="3200" dirty="0" err="1" smtClean="0"/>
              <a:t>ağacı</a:t>
            </a:r>
            <a:r>
              <a:rPr lang="en-US" sz="3200" dirty="0" smtClean="0"/>
              <a:t>) </a:t>
            </a:r>
            <a:r>
              <a:rPr lang="en-US" sz="3200" dirty="0" err="1" smtClean="0"/>
              <a:t>yaratmak</a:t>
            </a:r>
            <a:r>
              <a:rPr lang="en-US" sz="3200" dirty="0" smtClean="0"/>
              <a:t> </a:t>
            </a:r>
          </a:p>
        </p:txBody>
      </p:sp>
      <p:sp>
        <p:nvSpPr>
          <p:cNvPr id="32772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min_support = 3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32773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i="1" u="sng" dirty="0">
                <a:latin typeface="Times New Roman" pitchFamily="18" charset="0"/>
              </a:rPr>
              <a:t>TID		</a:t>
            </a:r>
            <a:r>
              <a:rPr lang="en-US" sz="2000" b="1" i="1" u="sng" dirty="0" err="1" smtClean="0">
                <a:latin typeface="Times New Roman" pitchFamily="18" charset="0"/>
              </a:rPr>
              <a:t>Alınan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r>
              <a:rPr lang="en-US" sz="2000" b="1" i="1" u="sng" dirty="0">
                <a:latin typeface="Times New Roman" pitchFamily="18" charset="0"/>
              </a:rPr>
              <a:t>	 </a:t>
            </a:r>
            <a:r>
              <a:rPr lang="en-US" sz="2000" b="1" i="1" u="sng" dirty="0" smtClean="0">
                <a:latin typeface="Times New Roman" pitchFamily="18" charset="0"/>
              </a:rPr>
              <a:t>    (</a:t>
            </a:r>
            <a:r>
              <a:rPr lang="en-US" sz="2000" b="1" i="1" u="sng" dirty="0" err="1" smtClean="0">
                <a:latin typeface="Times New Roman" pitchFamily="18" charset="0"/>
              </a:rPr>
              <a:t>sıralı</a:t>
            </a:r>
            <a:r>
              <a:rPr lang="en-US" sz="2000" b="1" i="1" u="sng" dirty="0" smtClean="0">
                <a:latin typeface="Times New Roman" pitchFamily="18" charset="0"/>
              </a:rPr>
              <a:t>) </a:t>
            </a:r>
            <a:r>
              <a:rPr lang="en-US" sz="2000" b="1" i="1" u="sng" dirty="0" err="1" smtClean="0">
                <a:latin typeface="Times New Roman" pitchFamily="18" charset="0"/>
              </a:rPr>
              <a:t>yaygın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endParaRPr lang="en-US" sz="2000" b="1" i="1" u="sng" dirty="0">
              <a:latin typeface="Times New Roman" pitchFamily="18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100		{</a:t>
            </a:r>
            <a:r>
              <a:rPr lang="en-US" sz="2000" b="1" i="1" dirty="0">
                <a:latin typeface="Times New Roman" pitchFamily="18" charset="0"/>
              </a:rPr>
              <a:t>f, a, c, d, g,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, m,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200		{</a:t>
            </a:r>
            <a:r>
              <a:rPr lang="en-US" sz="2000" b="1" i="1" dirty="0">
                <a:latin typeface="Times New Roman" pitchFamily="18" charset="0"/>
              </a:rPr>
              <a:t>a, b, c, f, l, m, o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b, m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300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f, h, j, o, w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b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400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c, k, s,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c, b,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500</a:t>
            </a:r>
            <a:r>
              <a:rPr lang="en-US" sz="2000" b="1" i="1" dirty="0">
                <a:latin typeface="Times New Roman" pitchFamily="18" charset="0"/>
              </a:rPr>
              <a:t>	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a, f, c, e, l, p, m, n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</p:txBody>
      </p: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304800" y="3429000"/>
            <a:ext cx="3810000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Tabanını</a:t>
            </a:r>
            <a:r>
              <a:rPr lang="en-US" dirty="0" smtClean="0"/>
              <a:t> 1kere </a:t>
            </a:r>
            <a:r>
              <a:rPr lang="en-US" dirty="0" err="1" smtClean="0"/>
              <a:t>tara</a:t>
            </a:r>
            <a:r>
              <a:rPr lang="en-US" dirty="0" smtClean="0"/>
              <a:t>,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/>
              <a:t>1-itemset </a:t>
            </a:r>
            <a:r>
              <a:rPr lang="en-US" dirty="0" smtClean="0"/>
              <a:t>(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öğeli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r>
              <a:rPr lang="en-US" dirty="0" smtClean="0"/>
              <a:t>) </a:t>
            </a:r>
            <a:r>
              <a:rPr lang="en-US" dirty="0" err="1" smtClean="0"/>
              <a:t>bul</a:t>
            </a:r>
            <a:endParaRPr lang="en-US" dirty="0"/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öğeleri</a:t>
            </a:r>
            <a:r>
              <a:rPr lang="en-US" dirty="0" smtClean="0"/>
              <a:t> </a:t>
            </a:r>
            <a:r>
              <a:rPr lang="en-US" dirty="0" err="1" smtClean="0"/>
              <a:t>sıklığına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büyükten</a:t>
            </a:r>
            <a:r>
              <a:rPr lang="en-US" dirty="0" smtClean="0"/>
              <a:t> </a:t>
            </a:r>
            <a:r>
              <a:rPr lang="en-US" dirty="0" err="1" smtClean="0"/>
              <a:t>küçüğe</a:t>
            </a:r>
            <a:r>
              <a:rPr lang="en-US" dirty="0" smtClean="0"/>
              <a:t> </a:t>
            </a:r>
            <a:r>
              <a:rPr lang="en-US" dirty="0" err="1" smtClean="0"/>
              <a:t>sırala</a:t>
            </a:r>
            <a:r>
              <a:rPr lang="en-US" dirty="0" smtClean="0"/>
              <a:t>, f-list</a:t>
            </a:r>
            <a:endParaRPr lang="en-US" dirty="0"/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tabanını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tara</a:t>
            </a:r>
            <a:r>
              <a:rPr lang="en-US" dirty="0" smtClean="0"/>
              <a:t>, FP-tree </a:t>
            </a:r>
            <a:r>
              <a:rPr lang="en-US" dirty="0" err="1" smtClean="0"/>
              <a:t>oluştur</a:t>
            </a:r>
            <a:endParaRPr lang="en-US" dirty="0"/>
          </a:p>
        </p:txBody>
      </p:sp>
      <p:grpSp>
        <p:nvGrpSpPr>
          <p:cNvPr id="32775" name="Group 3"/>
          <p:cNvGrpSpPr>
            <a:grpSpLocks/>
          </p:cNvGrpSpPr>
          <p:nvPr/>
        </p:nvGrpSpPr>
        <p:grpSpPr bwMode="auto">
          <a:xfrm>
            <a:off x="4191000" y="3005138"/>
            <a:ext cx="4041775" cy="3614737"/>
            <a:chOff x="2496" y="1772"/>
            <a:chExt cx="2582" cy="2212"/>
          </a:xfrm>
        </p:grpSpPr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2777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f:1</a:t>
              </a:r>
            </a:p>
          </p:txBody>
        </p:sp>
        <p:cxnSp>
          <p:nvCxnSpPr>
            <p:cNvPr id="32778" name="AutoShape 12"/>
            <p:cNvCxnSpPr>
              <a:cxnSpLocks noChangeShapeType="1"/>
              <a:stCxn id="32776" idx="2"/>
              <a:endCxn id="32777" idx="0"/>
            </p:cNvCxnSpPr>
            <p:nvPr/>
          </p:nvCxnSpPr>
          <p:spPr bwMode="auto">
            <a:xfrm flipH="1">
              <a:off x="4658" y="2023"/>
              <a:ext cx="279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779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c:1</a:t>
              </a:r>
            </a:p>
          </p:txBody>
        </p:sp>
        <p:cxnSp>
          <p:nvCxnSpPr>
            <p:cNvPr id="32780" name="AutoShape 15"/>
            <p:cNvCxnSpPr>
              <a:cxnSpLocks noChangeShapeType="1"/>
              <a:stCxn id="32777" idx="2"/>
              <a:endCxn id="32779" idx="0"/>
            </p:cNvCxnSpPr>
            <p:nvPr/>
          </p:nvCxnSpPr>
          <p:spPr bwMode="auto">
            <a:xfrm flipH="1">
              <a:off x="4484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781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a:1</a:t>
              </a:r>
            </a:p>
          </p:txBody>
        </p:sp>
        <p:sp>
          <p:nvSpPr>
            <p:cNvPr id="32782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sp>
          <p:nvSpPr>
            <p:cNvPr id="32783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2784" name="AutoShape 21"/>
            <p:cNvCxnSpPr>
              <a:cxnSpLocks noChangeShapeType="1"/>
              <a:stCxn id="32779" idx="2"/>
              <a:endCxn id="32781" idx="0"/>
            </p:cNvCxnSpPr>
            <p:nvPr/>
          </p:nvCxnSpPr>
          <p:spPr bwMode="auto">
            <a:xfrm flipH="1">
              <a:off x="4483" y="2833"/>
              <a:ext cx="1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785" name="AutoShape 22"/>
            <p:cNvCxnSpPr>
              <a:cxnSpLocks noChangeShapeType="1"/>
              <a:stCxn id="32781" idx="2"/>
              <a:endCxn id="32782" idx="0"/>
            </p:cNvCxnSpPr>
            <p:nvPr/>
          </p:nvCxnSpPr>
          <p:spPr bwMode="auto">
            <a:xfrm flipH="1">
              <a:off x="4316" y="3216"/>
              <a:ext cx="167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786" name="AutoShape 24"/>
            <p:cNvCxnSpPr>
              <a:cxnSpLocks noChangeShapeType="1"/>
              <a:stCxn id="32782" idx="2"/>
              <a:endCxn id="32783" idx="0"/>
            </p:cNvCxnSpPr>
            <p:nvPr/>
          </p:nvCxnSpPr>
          <p:spPr bwMode="auto">
            <a:xfrm flipH="1">
              <a:off x="4316" y="3601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sz="2000" b="1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p	3</a:t>
              </a:r>
              <a:endParaRPr lang="en-US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D7DE8-B297-4FD6-9C53-3A547CD76315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Construct FP-tree from a Transaction Database</a:t>
            </a:r>
          </a:p>
        </p:txBody>
      </p:sp>
      <p:sp>
        <p:nvSpPr>
          <p:cNvPr id="33796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min_support = 3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33797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i="1" u="sng" dirty="0">
                <a:latin typeface="Times New Roman" pitchFamily="18" charset="0"/>
              </a:rPr>
              <a:t>TID		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Alınan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r>
              <a:rPr lang="en-US" sz="2000" b="1" i="1" u="sng" dirty="0" smtClean="0">
                <a:latin typeface="Times New Roman" pitchFamily="18" charset="0"/>
              </a:rPr>
              <a:t>	     (</a:t>
            </a:r>
            <a:r>
              <a:rPr lang="en-US" sz="2000" b="1" i="1" u="sng" dirty="0" err="1" smtClean="0">
                <a:latin typeface="Times New Roman" pitchFamily="18" charset="0"/>
              </a:rPr>
              <a:t>sıralı</a:t>
            </a:r>
            <a:r>
              <a:rPr lang="en-US" sz="2000" b="1" i="1" u="sng" dirty="0" smtClean="0">
                <a:latin typeface="Times New Roman" pitchFamily="18" charset="0"/>
              </a:rPr>
              <a:t>) </a:t>
            </a:r>
            <a:r>
              <a:rPr lang="en-US" sz="2000" b="1" i="1" u="sng" dirty="0" err="1" smtClean="0">
                <a:latin typeface="Times New Roman" pitchFamily="18" charset="0"/>
              </a:rPr>
              <a:t>yaygın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endParaRPr lang="en-US" sz="2000" b="1" i="1" u="sng" dirty="0">
              <a:latin typeface="Times New Roman" pitchFamily="18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100		{</a:t>
            </a:r>
            <a:r>
              <a:rPr lang="en-US" sz="2000" b="1" i="1" dirty="0">
                <a:latin typeface="Times New Roman" pitchFamily="18" charset="0"/>
              </a:rPr>
              <a:t>f, a, c, d, g,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, m,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200		{</a:t>
            </a:r>
            <a:r>
              <a:rPr lang="en-US" sz="2000" b="1" i="1" dirty="0">
                <a:latin typeface="Times New Roman" pitchFamily="18" charset="0"/>
              </a:rPr>
              <a:t>a, b, c, f, l, m, o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b, m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300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f, h, j, o, w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b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400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c, k, s,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c, b,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500</a:t>
            </a:r>
            <a:r>
              <a:rPr lang="en-US" sz="2000" b="1" i="1" dirty="0">
                <a:latin typeface="Times New Roman" pitchFamily="18" charset="0"/>
              </a:rPr>
              <a:t>	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a, f, c, e, l, p, m, n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9" name="Group 3"/>
          <p:cNvGrpSpPr>
            <a:grpSpLocks/>
          </p:cNvGrpSpPr>
          <p:nvPr/>
        </p:nvGrpSpPr>
        <p:grpSpPr bwMode="auto">
          <a:xfrm>
            <a:off x="4191000" y="3005138"/>
            <a:ext cx="4041775" cy="3624262"/>
            <a:chOff x="2496" y="1772"/>
            <a:chExt cx="2582" cy="2218"/>
          </a:xfrm>
        </p:grpSpPr>
        <p:sp>
          <p:nvSpPr>
            <p:cNvPr id="33801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3802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299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f:2</a:t>
              </a:r>
            </a:p>
          </p:txBody>
        </p:sp>
        <p:cxnSp>
          <p:nvCxnSpPr>
            <p:cNvPr id="33803" name="AutoShape 12"/>
            <p:cNvCxnSpPr>
              <a:cxnSpLocks noChangeShapeType="1"/>
              <a:stCxn id="33801" idx="2"/>
              <a:endCxn id="33802" idx="0"/>
            </p:cNvCxnSpPr>
            <p:nvPr/>
          </p:nvCxnSpPr>
          <p:spPr bwMode="auto">
            <a:xfrm flipH="1">
              <a:off x="4658" y="2023"/>
              <a:ext cx="279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04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27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c:2</a:t>
              </a:r>
            </a:p>
          </p:txBody>
        </p:sp>
        <p:cxnSp>
          <p:nvCxnSpPr>
            <p:cNvPr id="33805" name="AutoShape 15"/>
            <p:cNvCxnSpPr>
              <a:cxnSpLocks noChangeShapeType="1"/>
              <a:stCxn id="33802" idx="2"/>
              <a:endCxn id="33804" idx="0"/>
            </p:cNvCxnSpPr>
            <p:nvPr/>
          </p:nvCxnSpPr>
          <p:spPr bwMode="auto">
            <a:xfrm flipH="1">
              <a:off x="4484" y="2450"/>
              <a:ext cx="173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06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a:2</a:t>
              </a:r>
            </a:p>
          </p:txBody>
        </p:sp>
        <p:sp>
          <p:nvSpPr>
            <p:cNvPr id="33807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3808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sp>
          <p:nvSpPr>
            <p:cNvPr id="33809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36" cy="24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3810" name="AutoShape 21"/>
            <p:cNvCxnSpPr>
              <a:cxnSpLocks noChangeShapeType="1"/>
              <a:stCxn id="33804" idx="2"/>
              <a:endCxn id="33806" idx="0"/>
            </p:cNvCxnSpPr>
            <p:nvPr/>
          </p:nvCxnSpPr>
          <p:spPr bwMode="auto">
            <a:xfrm flipH="1">
              <a:off x="4483" y="2833"/>
              <a:ext cx="1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11" name="AutoShape 22"/>
            <p:cNvCxnSpPr>
              <a:cxnSpLocks noChangeShapeType="1"/>
              <a:stCxn id="33806" idx="2"/>
              <a:endCxn id="33808" idx="0"/>
            </p:cNvCxnSpPr>
            <p:nvPr/>
          </p:nvCxnSpPr>
          <p:spPr bwMode="auto">
            <a:xfrm flipH="1">
              <a:off x="4316" y="3216"/>
              <a:ext cx="167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12" name="AutoShape 23"/>
            <p:cNvCxnSpPr>
              <a:cxnSpLocks noChangeShapeType="1"/>
              <a:stCxn id="33806" idx="2"/>
              <a:endCxn id="33807" idx="0"/>
            </p:cNvCxnSpPr>
            <p:nvPr/>
          </p:nvCxnSpPr>
          <p:spPr bwMode="auto">
            <a:xfrm>
              <a:off x="4483" y="3216"/>
              <a:ext cx="244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813" name="AutoShape 24"/>
            <p:cNvCxnSpPr>
              <a:cxnSpLocks noChangeShapeType="1"/>
              <a:stCxn id="33808" idx="2"/>
              <a:endCxn id="33809" idx="0"/>
            </p:cNvCxnSpPr>
            <p:nvPr/>
          </p:nvCxnSpPr>
          <p:spPr bwMode="auto">
            <a:xfrm flipH="1">
              <a:off x="4316" y="3601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14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3815" name="AutoShape 26"/>
            <p:cNvCxnSpPr>
              <a:cxnSpLocks noChangeShapeType="1"/>
              <a:stCxn id="33807" idx="2"/>
              <a:endCxn id="33814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3816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sz="2000" b="1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p	3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33800" name="Text Box 42"/>
          <p:cNvSpPr txBox="1">
            <a:spLocks noChangeArrowheads="1"/>
          </p:cNvSpPr>
          <p:nvPr/>
        </p:nvSpPr>
        <p:spPr bwMode="auto">
          <a:xfrm>
            <a:off x="3565525" y="6129338"/>
            <a:ext cx="260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F-list</a:t>
            </a:r>
            <a:r>
              <a:rPr lang="en-US"/>
              <a:t>=f-c-a-b-m-p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474A0-1721-4B2C-8EEC-5DC458DF74CF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Construct FP-tree from a Transaction Database</a:t>
            </a:r>
          </a:p>
        </p:txBody>
      </p:sp>
      <p:sp>
        <p:nvSpPr>
          <p:cNvPr id="34820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min_support = 3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34821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i="1" u="sng" dirty="0">
                <a:latin typeface="Times New Roman" pitchFamily="18" charset="0"/>
              </a:rPr>
              <a:t>TID		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Alınan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r>
              <a:rPr lang="en-US" sz="2000" b="1" i="1" u="sng" dirty="0" smtClean="0">
                <a:latin typeface="Times New Roman" pitchFamily="18" charset="0"/>
              </a:rPr>
              <a:t>	     (</a:t>
            </a:r>
            <a:r>
              <a:rPr lang="en-US" sz="2000" b="1" i="1" u="sng" dirty="0" err="1" smtClean="0">
                <a:latin typeface="Times New Roman" pitchFamily="18" charset="0"/>
              </a:rPr>
              <a:t>sıralı</a:t>
            </a:r>
            <a:r>
              <a:rPr lang="en-US" sz="2000" b="1" i="1" u="sng" dirty="0" smtClean="0">
                <a:latin typeface="Times New Roman" pitchFamily="18" charset="0"/>
              </a:rPr>
              <a:t>) </a:t>
            </a:r>
            <a:r>
              <a:rPr lang="en-US" sz="2000" b="1" i="1" u="sng" dirty="0" err="1" smtClean="0">
                <a:latin typeface="Times New Roman" pitchFamily="18" charset="0"/>
              </a:rPr>
              <a:t>yaygın</a:t>
            </a:r>
            <a:r>
              <a:rPr lang="en-US" sz="2000" b="1" i="1" u="sng" dirty="0" smtClean="0">
                <a:latin typeface="Times New Roman" pitchFamily="18" charset="0"/>
              </a:rPr>
              <a:t> </a:t>
            </a:r>
            <a:r>
              <a:rPr lang="en-US" sz="2000" b="1" i="1" u="sng" dirty="0" err="1" smtClean="0">
                <a:latin typeface="Times New Roman" pitchFamily="18" charset="0"/>
              </a:rPr>
              <a:t>ürünler</a:t>
            </a:r>
            <a:endParaRPr lang="en-US" sz="2000" b="1" i="1" u="sng" dirty="0">
              <a:latin typeface="Times New Roman" pitchFamily="18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100		{</a:t>
            </a:r>
            <a:r>
              <a:rPr lang="en-US" sz="2000" b="1" i="1" dirty="0">
                <a:latin typeface="Times New Roman" pitchFamily="18" charset="0"/>
              </a:rPr>
              <a:t>f, a, c, d, g,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, m,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200		{</a:t>
            </a:r>
            <a:r>
              <a:rPr lang="en-US" sz="2000" b="1" i="1" dirty="0">
                <a:latin typeface="Times New Roman" pitchFamily="18" charset="0"/>
              </a:rPr>
              <a:t>a, b, c, f, l, m, o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b, m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300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f, h, j, o, w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b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400	</a:t>
            </a:r>
            <a:r>
              <a:rPr lang="en-US" sz="2000" b="1" i="1" dirty="0">
                <a:latin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b, c, k, s, p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c, b,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500</a:t>
            </a:r>
            <a:r>
              <a:rPr lang="en-US" sz="2000" b="1" i="1" dirty="0">
                <a:latin typeface="Times New Roman" pitchFamily="18" charset="0"/>
              </a:rPr>
              <a:t>	 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a, f, c, e, l, p, m, n</a:t>
            </a:r>
            <a:r>
              <a:rPr lang="en-US" sz="2000" b="1" dirty="0">
                <a:latin typeface="Times New Roman" pitchFamily="18" charset="0"/>
              </a:rPr>
              <a:t>}</a:t>
            </a: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{</a:t>
            </a:r>
            <a:r>
              <a:rPr lang="en-US" sz="2000" b="1" i="1" dirty="0">
                <a:latin typeface="Times New Roman" pitchFamily="18" charset="0"/>
              </a:rPr>
              <a:t>f, c, a, m, p</a:t>
            </a:r>
            <a:r>
              <a:rPr lang="en-US" sz="2000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4823" name="Group 3"/>
          <p:cNvGrpSpPr>
            <a:grpSpLocks/>
          </p:cNvGrpSpPr>
          <p:nvPr/>
        </p:nvGrpSpPr>
        <p:grpSpPr bwMode="auto">
          <a:xfrm>
            <a:off x="4191000" y="3005138"/>
            <a:ext cx="4579938" cy="3624262"/>
            <a:chOff x="2496" y="1772"/>
            <a:chExt cx="2926" cy="2218"/>
          </a:xfrm>
        </p:grpSpPr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4826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4829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4830" name="AutoShape 9"/>
            <p:cNvCxnSpPr>
              <a:cxnSpLocks noChangeShapeType="1"/>
              <a:stCxn id="34827" idx="2"/>
              <a:endCxn id="34828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31" name="AutoShape 10"/>
            <p:cNvCxnSpPr>
              <a:cxnSpLocks noChangeShapeType="1"/>
              <a:stCxn id="34828" idx="2"/>
              <a:endCxn id="34829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32" name="AutoShape 11"/>
            <p:cNvCxnSpPr>
              <a:cxnSpLocks noChangeShapeType="1"/>
              <a:stCxn id="34825" idx="2"/>
              <a:endCxn id="34827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33" name="AutoShape 12"/>
            <p:cNvCxnSpPr>
              <a:cxnSpLocks noChangeShapeType="1"/>
              <a:stCxn id="34825" idx="2"/>
              <a:endCxn id="34826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834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4835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34836" name="AutoShape 15"/>
            <p:cNvCxnSpPr>
              <a:cxnSpLocks noChangeShapeType="1"/>
              <a:stCxn id="34826" idx="2"/>
              <a:endCxn id="34835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37" name="AutoShape 16"/>
            <p:cNvCxnSpPr>
              <a:cxnSpLocks noChangeShapeType="1"/>
              <a:stCxn id="34826" idx="2"/>
              <a:endCxn id="34834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838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34839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4840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34841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34842" name="AutoShape 21"/>
            <p:cNvCxnSpPr>
              <a:cxnSpLocks noChangeShapeType="1"/>
              <a:stCxn id="34835" idx="2"/>
              <a:endCxn id="34838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43" name="AutoShape 22"/>
            <p:cNvCxnSpPr>
              <a:cxnSpLocks noChangeShapeType="1"/>
              <a:stCxn id="34838" idx="2"/>
              <a:endCxn id="34840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44" name="AutoShape 23"/>
            <p:cNvCxnSpPr>
              <a:cxnSpLocks noChangeShapeType="1"/>
              <a:stCxn id="34838" idx="2"/>
              <a:endCxn id="34839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845" name="AutoShape 24"/>
            <p:cNvCxnSpPr>
              <a:cxnSpLocks noChangeShapeType="1"/>
              <a:stCxn id="34840" idx="2"/>
              <a:endCxn id="34841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846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4847" name="AutoShape 26"/>
            <p:cNvCxnSpPr>
              <a:cxnSpLocks noChangeShapeType="1"/>
              <a:stCxn id="34839" idx="2"/>
              <a:endCxn id="34846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4848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sz="2000" b="1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p	3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34824" name="Text Box 42"/>
          <p:cNvSpPr txBox="1">
            <a:spLocks noChangeArrowheads="1"/>
          </p:cNvSpPr>
          <p:nvPr/>
        </p:nvSpPr>
        <p:spPr bwMode="auto">
          <a:xfrm>
            <a:off x="3565525" y="6129338"/>
            <a:ext cx="260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F-list</a:t>
            </a:r>
            <a:r>
              <a:rPr lang="en-US"/>
              <a:t>=f-c-a-b-m-p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5039F-4707-4E1A-9F4F-F2AF1154FFF0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smtClean="0"/>
              <a:t>Yaygın Örüntü analizi nedir?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tr-TR" sz="2000" smtClean="0">
                <a:solidFill>
                  <a:schemeClr val="hlink"/>
                </a:solidFill>
              </a:rPr>
              <a:t>Yaygın örüntü (Frequent pattern)</a:t>
            </a:r>
            <a:r>
              <a:rPr lang="tr-TR" sz="2000" smtClean="0"/>
              <a:t>: bir veri tabanında sık olarak beraber geçen nesneler arasındaki ilişki örüntüleri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tr-TR" sz="2000" smtClean="0"/>
              <a:t>İlk olarak Agrawal, Imielinski, and Swami [AIS93] tarafından </a:t>
            </a:r>
            <a:r>
              <a:rPr lang="tr-TR" sz="2000" smtClean="0">
                <a:solidFill>
                  <a:schemeClr val="hlink"/>
                </a:solidFill>
              </a:rPr>
              <a:t>yaygın öğeler </a:t>
            </a:r>
            <a:r>
              <a:rPr lang="tr-TR" sz="2000" smtClean="0"/>
              <a:t>(frequent itemsets) ve </a:t>
            </a:r>
            <a:r>
              <a:rPr lang="tr-TR" sz="2000" smtClean="0">
                <a:solidFill>
                  <a:schemeClr val="hlink"/>
                </a:solidFill>
              </a:rPr>
              <a:t>birliktelik kuralı </a:t>
            </a:r>
            <a:r>
              <a:rPr lang="tr-TR" sz="2000" smtClean="0"/>
              <a:t>(association rule mining) konuları üzerine önerilmiştir.</a:t>
            </a:r>
          </a:p>
          <a:p>
            <a:pPr eaLnBrk="1" hangingPunct="1">
              <a:lnSpc>
                <a:spcPct val="130000"/>
              </a:lnSpc>
            </a:pPr>
            <a:r>
              <a:rPr lang="tr-TR" sz="2000" smtClean="0"/>
              <a:t>Motivasyon: Veri içindeki düzenleri bulmak</a:t>
            </a:r>
          </a:p>
          <a:p>
            <a:pPr lvl="1" eaLnBrk="1" hangingPunct="1">
              <a:lnSpc>
                <a:spcPct val="130000"/>
              </a:lnSpc>
            </a:pPr>
            <a:r>
              <a:rPr lang="tr-TR" sz="2000" smtClean="0"/>
              <a:t>Hangi ürünler çoğunlukla birlikte satılıyor? -Bira ve bebek bezi?!</a:t>
            </a:r>
          </a:p>
          <a:p>
            <a:pPr lvl="1" eaLnBrk="1" hangingPunct="1">
              <a:lnSpc>
                <a:spcPct val="130000"/>
              </a:lnSpc>
            </a:pPr>
            <a:r>
              <a:rPr lang="tr-TR" sz="2000" smtClean="0"/>
              <a:t>PC alanlar daha sonraki alışverişlerinde neler alıyor?</a:t>
            </a:r>
          </a:p>
          <a:p>
            <a:pPr lvl="1" eaLnBrk="1" hangingPunct="1">
              <a:lnSpc>
                <a:spcPct val="130000"/>
              </a:lnSpc>
            </a:pPr>
            <a:r>
              <a:rPr lang="tr-TR" sz="2000" smtClean="0"/>
              <a:t>Yeni bir ilaca duyarlı olan DNA tipleri hangileridir?</a:t>
            </a:r>
          </a:p>
          <a:p>
            <a:pPr lvl="1" eaLnBrk="1" hangingPunct="1">
              <a:lnSpc>
                <a:spcPct val="130000"/>
              </a:lnSpc>
            </a:pPr>
            <a:r>
              <a:rPr lang="tr-TR" sz="2000" smtClean="0"/>
              <a:t>Web dokümanları otomatik olarak sınıflandırılabilir mi?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A1B48-C77D-488B-AC48-F25DA7DA6793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Construct FP-tree from a Transaction Database</a:t>
            </a:r>
          </a:p>
        </p:txBody>
      </p:sp>
      <p:sp>
        <p:nvSpPr>
          <p:cNvPr id="35844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min_support = 3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35845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 i="1" u="sng">
                <a:latin typeface="Times New Roman" pitchFamily="18" charset="0"/>
              </a:rPr>
              <a:t>TID		Items bought	  (ordered) frequent items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100		{</a:t>
            </a:r>
            <a:r>
              <a:rPr lang="en-US" sz="2000" b="1" i="1">
                <a:latin typeface="Times New Roman" pitchFamily="18" charset="0"/>
              </a:rPr>
              <a:t>f, a, c, d, g, i, m, p</a:t>
            </a:r>
            <a:r>
              <a:rPr lang="en-US" sz="2000" b="1">
                <a:latin typeface="Times New Roman" pitchFamily="18" charset="0"/>
              </a:rPr>
              <a:t>}</a:t>
            </a:r>
            <a:r>
              <a:rPr lang="en-US" sz="2000" b="1" i="1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f, c, a, m, p</a:t>
            </a:r>
            <a:r>
              <a:rPr lang="en-US" sz="20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200		{</a:t>
            </a:r>
            <a:r>
              <a:rPr lang="en-US" sz="2000" b="1" i="1">
                <a:latin typeface="Times New Roman" pitchFamily="18" charset="0"/>
              </a:rPr>
              <a:t>a, b, c, f, l, m, o</a:t>
            </a:r>
            <a:r>
              <a:rPr lang="en-US" sz="2000" b="1">
                <a:latin typeface="Times New Roman" pitchFamily="18" charset="0"/>
              </a:rPr>
              <a:t>}</a:t>
            </a:r>
            <a:r>
              <a:rPr lang="en-US" sz="2000" b="1" i="1">
                <a:latin typeface="Times New Roman" pitchFamily="18" charset="0"/>
              </a:rPr>
              <a:t>	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f, c, a, b, m</a:t>
            </a:r>
            <a:r>
              <a:rPr lang="en-US" sz="20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300	</a:t>
            </a:r>
            <a:r>
              <a:rPr lang="en-US" sz="2000" b="1" i="1">
                <a:latin typeface="Times New Roman" pitchFamily="18" charset="0"/>
              </a:rPr>
              <a:t> 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b, f, h, j, o, w</a:t>
            </a:r>
            <a:r>
              <a:rPr lang="en-US" sz="2000" b="1">
                <a:latin typeface="Times New Roman" pitchFamily="18" charset="0"/>
              </a:rPr>
              <a:t>}</a:t>
            </a:r>
            <a:r>
              <a:rPr lang="en-US" sz="2000" b="1" i="1">
                <a:latin typeface="Times New Roman" pitchFamily="18" charset="0"/>
              </a:rPr>
              <a:t>	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f, b</a:t>
            </a:r>
            <a:r>
              <a:rPr lang="en-US" sz="20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400	</a:t>
            </a:r>
            <a:r>
              <a:rPr lang="en-US" sz="2000" b="1" i="1">
                <a:latin typeface="Times New Roman" pitchFamily="18" charset="0"/>
              </a:rPr>
              <a:t> 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b, c, k, s, p</a:t>
            </a:r>
            <a:r>
              <a:rPr lang="en-US" sz="2000" b="1">
                <a:latin typeface="Times New Roman" pitchFamily="18" charset="0"/>
              </a:rPr>
              <a:t>}</a:t>
            </a:r>
            <a:r>
              <a:rPr lang="en-US" sz="2000" b="1" i="1">
                <a:latin typeface="Times New Roman" pitchFamily="18" charset="0"/>
              </a:rPr>
              <a:t>	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c, b, p</a:t>
            </a:r>
            <a:r>
              <a:rPr lang="en-US" sz="2000" b="1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500</a:t>
            </a:r>
            <a:r>
              <a:rPr lang="en-US" sz="2000" b="1" i="1">
                <a:latin typeface="Times New Roman" pitchFamily="18" charset="0"/>
              </a:rPr>
              <a:t>	 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a, f, c, e, l, p, m, n</a:t>
            </a:r>
            <a:r>
              <a:rPr lang="en-US" sz="2000" b="1">
                <a:latin typeface="Times New Roman" pitchFamily="18" charset="0"/>
              </a:rPr>
              <a:t>}</a:t>
            </a:r>
            <a:r>
              <a:rPr lang="en-US" sz="2000" b="1" i="1">
                <a:latin typeface="Times New Roman" pitchFamily="18" charset="0"/>
              </a:rPr>
              <a:t>	</a:t>
            </a:r>
            <a:r>
              <a:rPr lang="en-US" sz="2000" b="1">
                <a:latin typeface="Times New Roman" pitchFamily="18" charset="0"/>
              </a:rPr>
              <a:t>{</a:t>
            </a:r>
            <a:r>
              <a:rPr lang="en-US" sz="2000" b="1" i="1">
                <a:latin typeface="Times New Roman" pitchFamily="18" charset="0"/>
              </a:rPr>
              <a:t>f, c, a, m, p</a:t>
            </a:r>
            <a:r>
              <a:rPr lang="en-US" sz="2000" b="1">
                <a:latin typeface="Times New Roman" pitchFamily="18" charset="0"/>
              </a:rPr>
              <a:t>}</a:t>
            </a:r>
          </a:p>
        </p:txBody>
      </p:sp>
      <p:sp>
        <p:nvSpPr>
          <p:cNvPr id="35847" name="Text Box 42"/>
          <p:cNvSpPr txBox="1">
            <a:spLocks noChangeArrowheads="1"/>
          </p:cNvSpPr>
          <p:nvPr/>
        </p:nvSpPr>
        <p:spPr bwMode="auto">
          <a:xfrm>
            <a:off x="3565525" y="6129338"/>
            <a:ext cx="260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F-list</a:t>
            </a:r>
            <a:r>
              <a:rPr lang="en-US"/>
              <a:t>=f-c-a-b-m-p</a:t>
            </a:r>
          </a:p>
        </p:txBody>
      </p:sp>
      <p:grpSp>
        <p:nvGrpSpPr>
          <p:cNvPr id="35848" name="Group 3"/>
          <p:cNvGrpSpPr>
            <a:grpSpLocks/>
          </p:cNvGrpSpPr>
          <p:nvPr/>
        </p:nvGrpSpPr>
        <p:grpSpPr bwMode="auto">
          <a:xfrm>
            <a:off x="4191000" y="3005138"/>
            <a:ext cx="4579938" cy="3624262"/>
            <a:chOff x="2496" y="1772"/>
            <a:chExt cx="2926" cy="2218"/>
          </a:xfrm>
        </p:grpSpPr>
        <p:sp>
          <p:nvSpPr>
            <p:cNvPr id="35849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5850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5851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35852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5853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5854" name="AutoShape 9"/>
            <p:cNvCxnSpPr>
              <a:cxnSpLocks noChangeShapeType="1"/>
              <a:stCxn id="35851" idx="2"/>
              <a:endCxn id="35852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55" name="AutoShape 10"/>
            <p:cNvCxnSpPr>
              <a:cxnSpLocks noChangeShapeType="1"/>
              <a:stCxn id="35852" idx="2"/>
              <a:endCxn id="35853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56" name="AutoShape 11"/>
            <p:cNvCxnSpPr>
              <a:cxnSpLocks noChangeShapeType="1"/>
              <a:stCxn id="35849" idx="2"/>
              <a:endCxn id="35851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57" name="AutoShape 12"/>
            <p:cNvCxnSpPr>
              <a:cxnSpLocks noChangeShapeType="1"/>
              <a:stCxn id="35849" idx="2"/>
              <a:endCxn id="35850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58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5859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35860" name="AutoShape 15"/>
            <p:cNvCxnSpPr>
              <a:cxnSpLocks noChangeShapeType="1"/>
              <a:stCxn id="35850" idx="2"/>
              <a:endCxn id="35859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61" name="AutoShape 16"/>
            <p:cNvCxnSpPr>
              <a:cxnSpLocks noChangeShapeType="1"/>
              <a:stCxn id="35850" idx="2"/>
              <a:endCxn id="35858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62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35863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5864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35865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35866" name="AutoShape 21"/>
            <p:cNvCxnSpPr>
              <a:cxnSpLocks noChangeShapeType="1"/>
              <a:stCxn id="35859" idx="2"/>
              <a:endCxn id="35862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67" name="AutoShape 22"/>
            <p:cNvCxnSpPr>
              <a:cxnSpLocks noChangeShapeType="1"/>
              <a:stCxn id="35862" idx="2"/>
              <a:endCxn id="35864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68" name="AutoShape 23"/>
            <p:cNvCxnSpPr>
              <a:cxnSpLocks noChangeShapeType="1"/>
              <a:stCxn id="35862" idx="2"/>
              <a:endCxn id="35863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69" name="AutoShape 24"/>
            <p:cNvCxnSpPr>
              <a:cxnSpLocks noChangeShapeType="1"/>
              <a:stCxn id="35864" idx="2"/>
              <a:endCxn id="35865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5871" name="AutoShape 26"/>
            <p:cNvCxnSpPr>
              <a:cxnSpLocks noChangeShapeType="1"/>
              <a:stCxn id="35863" idx="2"/>
              <a:endCxn id="35870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72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sz="2000" b="1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p	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873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E02-8A31-44EA-86BE-2116D9B1EBB7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X </a:t>
            </a:r>
            <a:r>
              <a:rPr lang="en-US" sz="2800" dirty="0" err="1" smtClean="0"/>
              <a:t>öğesini</a:t>
            </a:r>
            <a:r>
              <a:rPr lang="en-US" sz="2800" dirty="0" smtClean="0"/>
              <a:t> </a:t>
            </a:r>
            <a:r>
              <a:rPr lang="en-US" sz="2800" dirty="0" err="1" smtClean="0"/>
              <a:t>içeren</a:t>
            </a:r>
            <a:r>
              <a:rPr lang="en-US" sz="2800" dirty="0" smtClean="0"/>
              <a:t> </a:t>
            </a:r>
            <a:r>
              <a:rPr lang="en-US" sz="2800" dirty="0" err="1" smtClean="0"/>
              <a:t>örüntüleri</a:t>
            </a:r>
            <a:r>
              <a:rPr lang="en-US" sz="2800" dirty="0" smtClean="0"/>
              <a:t> </a:t>
            </a:r>
            <a:r>
              <a:rPr lang="en-US" sz="2800" dirty="0" err="1" smtClean="0"/>
              <a:t>bulmak</a:t>
            </a:r>
            <a:r>
              <a:rPr lang="en-US" sz="2800" dirty="0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FP-tree </a:t>
            </a:r>
            <a:r>
              <a:rPr lang="en-US" sz="2100" dirty="0" err="1" smtClean="0"/>
              <a:t>deki</a:t>
            </a:r>
            <a:r>
              <a:rPr lang="en-US" sz="2100" dirty="0" smtClean="0"/>
              <a:t> </a:t>
            </a:r>
            <a:r>
              <a:rPr lang="en-US" sz="2100" dirty="0" err="1" smtClean="0"/>
              <a:t>yaygın</a:t>
            </a:r>
            <a:r>
              <a:rPr lang="en-US" sz="2100" dirty="0" smtClean="0"/>
              <a:t> </a:t>
            </a:r>
            <a:r>
              <a:rPr lang="en-US" sz="2100" dirty="0" err="1" smtClean="0"/>
              <a:t>öğeler</a:t>
            </a:r>
            <a:r>
              <a:rPr lang="en-US" sz="2100" dirty="0" smtClean="0"/>
              <a:t> </a:t>
            </a:r>
            <a:r>
              <a:rPr lang="en-US" sz="2100" dirty="0" err="1" smtClean="0"/>
              <a:t>tablosundan</a:t>
            </a: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Her </a:t>
            </a:r>
            <a:r>
              <a:rPr lang="en-US" sz="2100" dirty="0" err="1" smtClean="0"/>
              <a:t>yaygın</a:t>
            </a:r>
            <a:r>
              <a:rPr lang="en-US" sz="2100" dirty="0" smtClean="0"/>
              <a:t> </a:t>
            </a:r>
            <a:r>
              <a:rPr lang="en-US" sz="2100" dirty="0" err="1" smtClean="0"/>
              <a:t>öğeye</a:t>
            </a:r>
            <a:r>
              <a:rPr lang="en-US" sz="2100" dirty="0" smtClean="0"/>
              <a:t> </a:t>
            </a:r>
            <a:r>
              <a:rPr lang="en-US" sz="2100" dirty="0" err="1" smtClean="0"/>
              <a:t>ulaşan</a:t>
            </a:r>
            <a:r>
              <a:rPr lang="en-US" sz="2100" dirty="0" smtClean="0"/>
              <a:t> </a:t>
            </a:r>
            <a:r>
              <a:rPr lang="en-US" sz="2100" dirty="0" err="1" smtClean="0"/>
              <a:t>tüm</a:t>
            </a:r>
            <a:r>
              <a:rPr lang="en-US" sz="2100" dirty="0" smtClean="0"/>
              <a:t> </a:t>
            </a:r>
            <a:r>
              <a:rPr lang="en-US" sz="2100" dirty="0" err="1" smtClean="0"/>
              <a:t>linkleri</a:t>
            </a:r>
            <a:r>
              <a:rPr lang="en-US" sz="2100" dirty="0" smtClean="0"/>
              <a:t> </a:t>
            </a:r>
            <a:r>
              <a:rPr lang="en-US" sz="2100" dirty="0" err="1" smtClean="0"/>
              <a:t>takip</a:t>
            </a:r>
            <a:r>
              <a:rPr lang="en-US" sz="2100" dirty="0" smtClean="0"/>
              <a:t> et</a:t>
            </a:r>
            <a:endParaRPr lang="en-US" sz="21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x </a:t>
            </a:r>
            <a:r>
              <a:rPr lang="en-US" sz="2100" dirty="0" err="1" smtClean="0"/>
              <a:t>öğesine</a:t>
            </a:r>
            <a:r>
              <a:rPr lang="en-US" sz="2100" dirty="0" smtClean="0"/>
              <a:t> </a:t>
            </a:r>
            <a:r>
              <a:rPr lang="en-US" sz="2100" dirty="0" err="1" smtClean="0"/>
              <a:t>ulaşan</a:t>
            </a:r>
            <a:r>
              <a:rPr lang="en-US" sz="2100" dirty="0" smtClean="0"/>
              <a:t> </a:t>
            </a:r>
            <a:r>
              <a:rPr lang="en-US" sz="2100" dirty="0" err="1" smtClean="0"/>
              <a:t>ama</a:t>
            </a:r>
            <a:r>
              <a:rPr lang="en-US" sz="2100" dirty="0" smtClean="0"/>
              <a:t> </a:t>
            </a:r>
            <a:r>
              <a:rPr lang="en-US" sz="2100" dirty="0" err="1" smtClean="0"/>
              <a:t>x’i</a:t>
            </a:r>
            <a:r>
              <a:rPr lang="en-US" sz="2100" dirty="0" smtClean="0"/>
              <a:t> </a:t>
            </a:r>
            <a:r>
              <a:rPr lang="en-US" sz="2100" dirty="0" err="1" smtClean="0"/>
              <a:t>içermeyen</a:t>
            </a:r>
            <a:r>
              <a:rPr lang="en-US" sz="2100" dirty="0" smtClean="0"/>
              <a:t> </a:t>
            </a:r>
            <a:r>
              <a:rPr lang="en-US" sz="2100" dirty="0" err="1" smtClean="0"/>
              <a:t>tüm</a:t>
            </a:r>
            <a:r>
              <a:rPr lang="en-US" sz="2100" dirty="0" smtClean="0"/>
              <a:t> </a:t>
            </a:r>
            <a:r>
              <a:rPr lang="en-US" sz="2100" i="1" dirty="0" smtClean="0">
                <a:solidFill>
                  <a:schemeClr val="hlink"/>
                </a:solidFill>
              </a:rPr>
              <a:t>transformed prefix </a:t>
            </a:r>
            <a:r>
              <a:rPr lang="en-US" sz="2100" i="1" dirty="0" err="1" smtClean="0">
                <a:solidFill>
                  <a:schemeClr val="hlink"/>
                </a:solidFill>
              </a:rPr>
              <a:t>path’leri</a:t>
            </a:r>
            <a:r>
              <a:rPr lang="en-US" sz="2100" dirty="0" smtClean="0"/>
              <a:t> </a:t>
            </a:r>
            <a:r>
              <a:rPr lang="en-US" sz="2100" dirty="0" err="1" smtClean="0"/>
              <a:t>çıkar</a:t>
            </a:r>
            <a:endParaRPr lang="en-US" sz="21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461000" y="3667125"/>
            <a:ext cx="33274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Conditional </a:t>
            </a:r>
            <a:r>
              <a:rPr lang="en-US" sz="2000" b="1">
                <a:latin typeface="Times New Roman" pitchFamily="18" charset="0"/>
              </a:rPr>
              <a:t>pattern bases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 u="sng">
                <a:latin typeface="Times New Roman" pitchFamily="18" charset="0"/>
              </a:rPr>
              <a:t>item	cond. pattern base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c	f:3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a	fc:3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b	fca:1, f:1, c:1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	fca:2, fcab:1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p	fcam:2, cb:1</a:t>
            </a:r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304800" y="3048000"/>
            <a:ext cx="4637088" cy="3525838"/>
            <a:chOff x="2496" y="1772"/>
            <a:chExt cx="2921" cy="2226"/>
          </a:xfrm>
        </p:grpSpPr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38922" name="Text Box 9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8924" name="AutoShape 11"/>
            <p:cNvCxnSpPr>
              <a:cxnSpLocks noChangeShapeType="1"/>
              <a:stCxn id="38921" idx="2"/>
              <a:endCxn id="38922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25" name="AutoShape 12"/>
            <p:cNvCxnSpPr>
              <a:cxnSpLocks noChangeShapeType="1"/>
              <a:stCxn id="38922" idx="2"/>
              <a:endCxn id="38923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26" name="AutoShape 13"/>
            <p:cNvCxnSpPr>
              <a:cxnSpLocks noChangeShapeType="1"/>
              <a:stCxn id="38919" idx="2"/>
              <a:endCxn id="38921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27" name="AutoShape 14"/>
            <p:cNvCxnSpPr>
              <a:cxnSpLocks noChangeShapeType="1"/>
              <a:stCxn id="38919" idx="2"/>
              <a:endCxn id="38920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38930" name="AutoShape 17"/>
            <p:cNvCxnSpPr>
              <a:cxnSpLocks noChangeShapeType="1"/>
              <a:stCxn id="38920" idx="2"/>
              <a:endCxn id="38929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31" name="AutoShape 18"/>
            <p:cNvCxnSpPr>
              <a:cxnSpLocks noChangeShapeType="1"/>
              <a:stCxn id="38920" idx="2"/>
              <a:endCxn id="38928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38933" name="Text Box 20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8934" name="Text Box 21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38935" name="Text Box 22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38936" name="AutoShape 23"/>
            <p:cNvCxnSpPr>
              <a:cxnSpLocks noChangeShapeType="1"/>
              <a:stCxn id="38929" idx="2"/>
              <a:endCxn id="38932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37" name="AutoShape 24"/>
            <p:cNvCxnSpPr>
              <a:cxnSpLocks noChangeShapeType="1"/>
              <a:stCxn id="38932" idx="2"/>
              <a:endCxn id="38934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38" name="AutoShape 25"/>
            <p:cNvCxnSpPr>
              <a:cxnSpLocks noChangeShapeType="1"/>
              <a:stCxn id="38932" idx="2"/>
              <a:endCxn id="38933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939" name="AutoShape 26"/>
            <p:cNvCxnSpPr>
              <a:cxnSpLocks noChangeShapeType="1"/>
              <a:stCxn id="38934" idx="2"/>
              <a:endCxn id="38935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940" name="Text Box 27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8941" name="AutoShape 28"/>
            <p:cNvCxnSpPr>
              <a:cxnSpLocks noChangeShapeType="1"/>
              <a:stCxn id="38933" idx="2"/>
              <a:endCxn id="38940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8942" name="Text Box 29"/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2000" b="1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sz="2000" b="1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sz="2000" b="1" i="1" u="sng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2000" i="1">
                  <a:latin typeface="Times New Roman" pitchFamily="18" charset="0"/>
                </a:rPr>
                <a:t>p	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8943" name="Freeform 30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Freeform 31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Freeform 32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Freeform 33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Freeform 34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Freeform 35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36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Freeform 37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Freeform 38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Freeform 39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Freeform 40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Örnek</a:t>
            </a:r>
            <a:r>
              <a:rPr lang="en-US" dirty="0" smtClean="0"/>
              <a:t>: ‘p’ </a:t>
            </a:r>
            <a:r>
              <a:rPr lang="en-US" dirty="0" err="1" smtClean="0"/>
              <a:t>içerme</a:t>
            </a:r>
            <a:r>
              <a:rPr lang="en-US" dirty="0" smtClean="0"/>
              <a:t> </a:t>
            </a:r>
            <a:r>
              <a:rPr lang="en-US" dirty="0" err="1" smtClean="0"/>
              <a:t>koşullu</a:t>
            </a:r>
            <a:r>
              <a:rPr lang="en-US" dirty="0" smtClean="0"/>
              <a:t> </a:t>
            </a:r>
            <a:r>
              <a:rPr lang="en-US" dirty="0" err="1" smtClean="0"/>
              <a:t>örüntüler</a:t>
            </a:r>
            <a:endParaRPr 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‘p’ ye </a:t>
            </a:r>
            <a:r>
              <a:rPr lang="en-US" dirty="0" err="1" smtClean="0"/>
              <a:t>giden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rotaları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endParaRPr lang="en-US" dirty="0" smtClean="0"/>
          </a:p>
          <a:p>
            <a:pPr eaLnBrk="1" hangingPunct="1"/>
            <a:r>
              <a:rPr lang="en-US" dirty="0" err="1" smtClean="0"/>
              <a:t>Bunlar</a:t>
            </a:r>
            <a:r>
              <a:rPr lang="en-US" dirty="0" smtClean="0"/>
              <a:t>: (f:4, c:3, a:3, m:2, p:2) </a:t>
            </a:r>
            <a:r>
              <a:rPr lang="en-US" dirty="0" err="1" smtClean="0"/>
              <a:t>ve</a:t>
            </a:r>
            <a:r>
              <a:rPr lang="en-US" dirty="0" smtClean="0"/>
              <a:t> (c:1, b:1, p:1)</a:t>
            </a:r>
          </a:p>
          <a:p>
            <a:pPr eaLnBrk="1" hangingPunct="1"/>
            <a:r>
              <a:rPr lang="en-US" dirty="0" smtClean="0"/>
              <a:t>‘p’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rotalar</a:t>
            </a:r>
            <a:endParaRPr lang="en-US" dirty="0" smtClean="0"/>
          </a:p>
          <a:p>
            <a:pPr lvl="1" eaLnBrk="1" hangingPunct="1"/>
            <a:r>
              <a:rPr lang="en-US" dirty="0" smtClean="0"/>
              <a:t>(f:2, c:2, a:2, m:2, p:2) </a:t>
            </a:r>
            <a:r>
              <a:rPr lang="en-US" dirty="0" err="1" smtClean="0"/>
              <a:t>ve</a:t>
            </a:r>
            <a:r>
              <a:rPr lang="en-US" dirty="0" smtClean="0"/>
              <a:t> (c:1, b:1, p:1) </a:t>
            </a:r>
          </a:p>
          <a:p>
            <a:pPr eaLnBrk="1" hangingPunct="1"/>
            <a:r>
              <a:rPr lang="en-US" dirty="0" smtClean="0"/>
              <a:t>Prefix </a:t>
            </a:r>
            <a:r>
              <a:rPr lang="en-US" dirty="0" err="1" smtClean="0"/>
              <a:t>rotalar</a:t>
            </a:r>
            <a:r>
              <a:rPr lang="en-US" dirty="0" smtClean="0"/>
              <a:t> (‘p’ 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 smtClean="0"/>
              <a:t>sil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(f:2, c:2, a:2, m:2) </a:t>
            </a:r>
            <a:r>
              <a:rPr lang="en-US" dirty="0" err="1" smtClean="0"/>
              <a:t>ve</a:t>
            </a:r>
            <a:r>
              <a:rPr lang="en-US" dirty="0" smtClean="0"/>
              <a:t> (c:1, b:1) 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F51DA-5626-4EC8-B968-FDE5B72D2764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DC5CD-00B1-40DE-8FD0-128EB5E1C5CE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Koşullu</a:t>
            </a:r>
            <a:r>
              <a:rPr lang="en-US" sz="2800" dirty="0" smtClean="0"/>
              <a:t> </a:t>
            </a:r>
            <a:r>
              <a:rPr lang="en-US" sz="2800" dirty="0" err="1" smtClean="0"/>
              <a:t>örüntü</a:t>
            </a:r>
            <a:r>
              <a:rPr lang="en-US" sz="2800" dirty="0" smtClean="0"/>
              <a:t> </a:t>
            </a:r>
            <a:r>
              <a:rPr lang="en-US" sz="2800" dirty="0" err="1" smtClean="0"/>
              <a:t>rotalarından</a:t>
            </a:r>
            <a:r>
              <a:rPr lang="en-US" sz="2800" dirty="0" smtClean="0"/>
              <a:t> </a:t>
            </a:r>
            <a:r>
              <a:rPr lang="en-US" sz="2800" dirty="0" err="1" smtClean="0"/>
              <a:t>koşullu</a:t>
            </a:r>
            <a:r>
              <a:rPr lang="en-US" sz="2800" dirty="0" smtClean="0"/>
              <a:t> FP-tree </a:t>
            </a:r>
            <a:r>
              <a:rPr lang="en-US" sz="2800" dirty="0" err="1" smtClean="0"/>
              <a:t>lere</a:t>
            </a:r>
            <a:endParaRPr 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1600"/>
            <a:ext cx="8048625" cy="19573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For each pattern-base</a:t>
            </a:r>
          </a:p>
          <a:p>
            <a:pPr lvl="1" eaLnBrk="1" hangingPunct="1"/>
            <a:r>
              <a:rPr lang="en-US" sz="2400" dirty="0" err="1" smtClean="0"/>
              <a:t>Koşullu</a:t>
            </a:r>
            <a:r>
              <a:rPr lang="en-US" sz="2400" dirty="0" smtClean="0"/>
              <a:t> </a:t>
            </a:r>
            <a:r>
              <a:rPr lang="en-US" sz="2400" dirty="0" err="1" smtClean="0"/>
              <a:t>rotadaki</a:t>
            </a:r>
            <a:r>
              <a:rPr lang="en-US" sz="2400" dirty="0" smtClean="0"/>
              <a:t> </a:t>
            </a:r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öğeler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toplam</a:t>
            </a:r>
            <a:r>
              <a:rPr lang="en-US" sz="2400" dirty="0" smtClean="0"/>
              <a:t> </a:t>
            </a:r>
            <a:r>
              <a:rPr lang="en-US" sz="2400" dirty="0" err="1" smtClean="0"/>
              <a:t>sayımları</a:t>
            </a:r>
            <a:r>
              <a:rPr lang="en-US" sz="2400" dirty="0" smtClean="0"/>
              <a:t> tut</a:t>
            </a:r>
          </a:p>
          <a:p>
            <a:pPr lvl="1" eaLnBrk="1" hangingPunct="1"/>
            <a:r>
              <a:rPr lang="en-US" sz="2400" dirty="0" err="1" smtClean="0"/>
              <a:t>Koşullu</a:t>
            </a:r>
            <a:r>
              <a:rPr lang="en-US" sz="2400" dirty="0" smtClean="0"/>
              <a:t> </a:t>
            </a:r>
            <a:r>
              <a:rPr lang="en-US" sz="2400" dirty="0" err="1" smtClean="0"/>
              <a:t>rotadaki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öğeler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FP-tree </a:t>
            </a:r>
            <a:r>
              <a:rPr lang="en-US" sz="2400" dirty="0" err="1" smtClean="0"/>
              <a:t>oluştur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min_sup</a:t>
            </a:r>
            <a:r>
              <a:rPr lang="en-US" sz="2400" dirty="0" smtClean="0"/>
              <a:t>=3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5181600" y="34290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 dirty="0">
                <a:latin typeface="Times New Roman" pitchFamily="18" charset="0"/>
              </a:rPr>
              <a:t>m-conditional </a:t>
            </a:r>
            <a:r>
              <a:rPr lang="en-US" sz="1800" b="1" dirty="0">
                <a:latin typeface="Times New Roman" pitchFamily="18" charset="0"/>
              </a:rPr>
              <a:t>pattern base:</a:t>
            </a:r>
          </a:p>
          <a:p>
            <a:pPr lvl="1" eaLnBrk="0" hangingPunct="0"/>
            <a:r>
              <a:rPr lang="en-US" sz="1800" b="1" i="1" dirty="0">
                <a:latin typeface="Times New Roman" pitchFamily="18" charset="0"/>
              </a:rPr>
              <a:t>fca:2, fcab:1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5257800" y="4343400"/>
            <a:ext cx="2298700" cy="2324100"/>
            <a:chOff x="3312" y="2736"/>
            <a:chExt cx="1448" cy="1464"/>
          </a:xfrm>
        </p:grpSpPr>
        <p:grpSp>
          <p:nvGrpSpPr>
            <p:cNvPr id="41005" name="Group 6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41007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{}</a:t>
                </a:r>
              </a:p>
            </p:txBody>
          </p:sp>
          <p:sp>
            <p:nvSpPr>
              <p:cNvPr id="41008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latin typeface="Times New Roman" pitchFamily="18" charset="0"/>
                  </a:rPr>
                  <a:t>f:3</a:t>
                </a:r>
              </a:p>
            </p:txBody>
          </p:sp>
          <p:sp>
            <p:nvSpPr>
              <p:cNvPr id="41009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latin typeface="Times New Roman" pitchFamily="18" charset="0"/>
                  </a:rPr>
                  <a:t>c:3</a:t>
                </a:r>
              </a:p>
            </p:txBody>
          </p:sp>
          <p:sp>
            <p:nvSpPr>
              <p:cNvPr id="41010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latin typeface="Times New Roman" pitchFamily="18" charset="0"/>
                  </a:rPr>
                  <a:t>a:3</a:t>
                </a:r>
              </a:p>
            </p:txBody>
          </p:sp>
          <p:cxnSp>
            <p:nvCxnSpPr>
              <p:cNvPr id="41011" name="AutoShape 11"/>
              <p:cNvCxnSpPr>
                <a:cxnSpLocks noChangeShapeType="1"/>
                <a:stCxn id="41007" idx="2"/>
                <a:endCxn id="41008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12" name="AutoShape 12"/>
              <p:cNvCxnSpPr>
                <a:cxnSpLocks noChangeShapeType="1"/>
                <a:stCxn id="41008" idx="2"/>
                <a:endCxn id="41009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013" name="AutoShape 13"/>
              <p:cNvCxnSpPr>
                <a:cxnSpLocks noChangeShapeType="1"/>
                <a:stCxn id="41009" idx="2"/>
                <a:endCxn id="41010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1006" name="Text Box 14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i="1">
                  <a:latin typeface="Times New Roman" pitchFamily="18" charset="0"/>
                </a:rPr>
                <a:t>m-conditional </a:t>
              </a:r>
              <a:r>
                <a:rPr lang="en-US" sz="1800" b="1">
                  <a:latin typeface="Times New Roman" pitchFamily="18" charset="0"/>
                </a:rPr>
                <a:t>FP-tree</a:t>
              </a:r>
              <a:endParaRPr lang="en-US" sz="1800" b="1" i="1">
                <a:latin typeface="Times New Roman" pitchFamily="18" charset="0"/>
              </a:endParaRPr>
            </a:p>
          </p:txBody>
        </p:sp>
      </p:grpSp>
      <p:sp>
        <p:nvSpPr>
          <p:cNvPr id="40967" name="Rectangle 15"/>
          <p:cNvSpPr>
            <a:spLocks noChangeArrowheads="1"/>
          </p:cNvSpPr>
          <p:nvPr/>
        </p:nvSpPr>
        <p:spPr bwMode="auto">
          <a:xfrm>
            <a:off x="6934200" y="4114800"/>
            <a:ext cx="22098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All frequent patterns relate to</a:t>
            </a:r>
            <a:r>
              <a:rPr lang="en-US" sz="1800" b="1" i="1">
                <a:latin typeface="Times New Roman" pitchFamily="18" charset="0"/>
              </a:rPr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itchFamily="18" charset="0"/>
              </a:rPr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itchFamily="18" charset="0"/>
              </a:rPr>
              <a:t>fm,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itchFamily="18" charset="0"/>
              </a:rPr>
              <a:t>fcm, fam,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itchFamily="18" charset="0"/>
              </a:rPr>
              <a:t>fcam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Wingdings 3" pitchFamily="18" charset="2"/>
              </a:rPr>
              <a:t>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40969" name="Rectangle 17"/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Wingdings 3" pitchFamily="18" charset="2"/>
              </a:rPr>
              <a:t>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3892550" y="3595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{}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3430588" y="4140200"/>
            <a:ext cx="4778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f:4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4351338" y="4140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c:1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4343400" y="4622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b:1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40975" name="AutoShape 23"/>
          <p:cNvCxnSpPr>
            <a:cxnSpLocks noChangeShapeType="1"/>
            <a:stCxn id="40972" idx="2"/>
            <a:endCxn id="40973" idx="0"/>
          </p:cNvCxnSpPr>
          <p:nvPr/>
        </p:nvCxnSpPr>
        <p:spPr bwMode="auto">
          <a:xfrm>
            <a:off x="4613275" y="4459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976" name="AutoShape 24"/>
          <p:cNvCxnSpPr>
            <a:cxnSpLocks noChangeShapeType="1"/>
            <a:stCxn id="40973" idx="2"/>
            <a:endCxn id="40974" idx="0"/>
          </p:cNvCxnSpPr>
          <p:nvPr/>
        </p:nvCxnSpPr>
        <p:spPr bwMode="auto">
          <a:xfrm>
            <a:off x="4614863" y="4941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977" name="AutoShape 25"/>
          <p:cNvCxnSpPr>
            <a:cxnSpLocks noChangeShapeType="1"/>
            <a:stCxn id="40970" idx="2"/>
            <a:endCxn id="40972" idx="0"/>
          </p:cNvCxnSpPr>
          <p:nvPr/>
        </p:nvCxnSpPr>
        <p:spPr bwMode="auto">
          <a:xfrm>
            <a:off x="4113213" y="3914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978" name="AutoShape 26"/>
          <p:cNvCxnSpPr>
            <a:cxnSpLocks noChangeShapeType="1"/>
            <a:stCxn id="40970" idx="2"/>
            <a:endCxn id="40971" idx="0"/>
          </p:cNvCxnSpPr>
          <p:nvPr/>
        </p:nvCxnSpPr>
        <p:spPr bwMode="auto">
          <a:xfrm flipH="1">
            <a:off x="3671888" y="3914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3736975" y="4622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b:1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3133725" y="4622800"/>
            <a:ext cx="519113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c:3</a:t>
            </a:r>
          </a:p>
        </p:txBody>
      </p:sp>
      <p:cxnSp>
        <p:nvCxnSpPr>
          <p:cNvPr id="40981" name="AutoShape 29"/>
          <p:cNvCxnSpPr>
            <a:cxnSpLocks noChangeShapeType="1"/>
            <a:stCxn id="40971" idx="2"/>
            <a:endCxn id="40980" idx="0"/>
          </p:cNvCxnSpPr>
          <p:nvPr/>
        </p:nvCxnSpPr>
        <p:spPr bwMode="auto">
          <a:xfrm flipH="1">
            <a:off x="3394075" y="4459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</p:cxnSp>
      <p:cxnSp>
        <p:nvCxnSpPr>
          <p:cNvPr id="40982" name="AutoShape 30"/>
          <p:cNvCxnSpPr>
            <a:cxnSpLocks noChangeShapeType="1"/>
            <a:stCxn id="40971" idx="2"/>
            <a:endCxn id="40979" idx="0"/>
          </p:cNvCxnSpPr>
          <p:nvPr/>
        </p:nvCxnSpPr>
        <p:spPr bwMode="auto">
          <a:xfrm>
            <a:off x="3671888" y="4459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983" name="Text Box 31"/>
          <p:cNvSpPr txBox="1">
            <a:spLocks noChangeArrowheads="1"/>
          </p:cNvSpPr>
          <p:nvPr/>
        </p:nvSpPr>
        <p:spPr bwMode="auto">
          <a:xfrm>
            <a:off x="3124200" y="5105400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a:3</a:t>
            </a:r>
          </a:p>
        </p:txBody>
      </p:sp>
      <p:sp>
        <p:nvSpPr>
          <p:cNvPr id="40984" name="Text Box 32"/>
          <p:cNvSpPr txBox="1">
            <a:spLocks noChangeArrowheads="1"/>
          </p:cNvSpPr>
          <p:nvPr/>
        </p:nvSpPr>
        <p:spPr bwMode="auto">
          <a:xfrm>
            <a:off x="3506788" y="5588000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40985" name="Text Box 33"/>
          <p:cNvSpPr txBox="1">
            <a:spLocks noChangeArrowheads="1"/>
          </p:cNvSpPr>
          <p:nvPr/>
        </p:nvSpPr>
        <p:spPr bwMode="auto">
          <a:xfrm>
            <a:off x="2822575" y="5588000"/>
            <a:ext cx="5921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m:2</a:t>
            </a:r>
          </a:p>
        </p:txBody>
      </p:sp>
      <p:sp>
        <p:nvSpPr>
          <p:cNvPr id="40986" name="Text Box 34"/>
          <p:cNvSpPr txBox="1">
            <a:spLocks noChangeArrowheads="1"/>
          </p:cNvSpPr>
          <p:nvPr/>
        </p:nvSpPr>
        <p:spPr bwMode="auto">
          <a:xfrm>
            <a:off x="2855913" y="6072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p:2</a:t>
            </a:r>
          </a:p>
        </p:txBody>
      </p:sp>
      <p:cxnSp>
        <p:nvCxnSpPr>
          <p:cNvPr id="40987" name="AutoShape 35"/>
          <p:cNvCxnSpPr>
            <a:cxnSpLocks noChangeShapeType="1"/>
            <a:stCxn id="40980" idx="2"/>
            <a:endCxn id="40983" idx="0"/>
          </p:cNvCxnSpPr>
          <p:nvPr/>
        </p:nvCxnSpPr>
        <p:spPr bwMode="auto">
          <a:xfrm>
            <a:off x="3394075" y="4941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</p:cxnSp>
      <p:cxnSp>
        <p:nvCxnSpPr>
          <p:cNvPr id="40988" name="AutoShape 36"/>
          <p:cNvCxnSpPr>
            <a:cxnSpLocks noChangeShapeType="1"/>
            <a:stCxn id="40983" idx="2"/>
            <a:endCxn id="40985" idx="0"/>
          </p:cNvCxnSpPr>
          <p:nvPr/>
        </p:nvCxnSpPr>
        <p:spPr bwMode="auto">
          <a:xfrm flipH="1">
            <a:off x="3124200" y="5426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</p:cxnSp>
      <p:cxnSp>
        <p:nvCxnSpPr>
          <p:cNvPr id="40989" name="AutoShape 37"/>
          <p:cNvCxnSpPr>
            <a:cxnSpLocks noChangeShapeType="1"/>
            <a:stCxn id="40983" idx="2"/>
            <a:endCxn id="40984" idx="0"/>
          </p:cNvCxnSpPr>
          <p:nvPr/>
        </p:nvCxnSpPr>
        <p:spPr bwMode="auto">
          <a:xfrm>
            <a:off x="3394075" y="5426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</p:cxnSp>
      <p:cxnSp>
        <p:nvCxnSpPr>
          <p:cNvPr id="40990" name="AutoShape 38"/>
          <p:cNvCxnSpPr>
            <a:cxnSpLocks noChangeShapeType="1"/>
            <a:stCxn id="40985" idx="2"/>
            <a:endCxn id="40986" idx="0"/>
          </p:cNvCxnSpPr>
          <p:nvPr/>
        </p:nvCxnSpPr>
        <p:spPr bwMode="auto">
          <a:xfrm>
            <a:off x="3124200" y="5908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991" name="Text Box 39"/>
          <p:cNvSpPr txBox="1">
            <a:spLocks noChangeArrowheads="1"/>
          </p:cNvSpPr>
          <p:nvPr/>
        </p:nvSpPr>
        <p:spPr bwMode="auto">
          <a:xfrm>
            <a:off x="3478213" y="6072188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hlink"/>
                </a:solidFill>
                <a:latin typeface="Times New Roman" pitchFamily="18" charset="0"/>
              </a:rPr>
              <a:t>m:1</a:t>
            </a:r>
          </a:p>
        </p:txBody>
      </p:sp>
      <p:cxnSp>
        <p:nvCxnSpPr>
          <p:cNvPr id="40992" name="AutoShape 40"/>
          <p:cNvCxnSpPr>
            <a:cxnSpLocks noChangeShapeType="1"/>
            <a:stCxn id="40984" idx="2"/>
            <a:endCxn id="40991" idx="0"/>
          </p:cNvCxnSpPr>
          <p:nvPr/>
        </p:nvCxnSpPr>
        <p:spPr bwMode="auto">
          <a:xfrm>
            <a:off x="3776663" y="5908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</p:cxnSp>
      <p:sp>
        <p:nvSpPr>
          <p:cNvPr id="40993" name="Text Box 41"/>
          <p:cNvSpPr txBox="1">
            <a:spLocks noChangeArrowheads="1"/>
          </p:cNvSpPr>
          <p:nvPr/>
        </p:nvSpPr>
        <p:spPr bwMode="auto">
          <a:xfrm>
            <a:off x="214313" y="3824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latin typeface="Times New Roman" pitchFamily="18" charset="0"/>
              </a:rPr>
              <a:t>Header Table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i="1" u="sng">
                <a:latin typeface="Times New Roman" pitchFamily="18" charset="0"/>
              </a:rPr>
              <a:t>Item  frequency  head 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 f	4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c	4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a	3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b	3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m	3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p	3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40994" name="Freeform 42"/>
          <p:cNvSpPr>
            <a:spLocks/>
          </p:cNvSpPr>
          <p:nvPr/>
        </p:nvSpPr>
        <p:spPr bwMode="auto">
          <a:xfrm>
            <a:off x="2424113" y="4311650"/>
            <a:ext cx="1074737" cy="301625"/>
          </a:xfrm>
          <a:custGeom>
            <a:avLst/>
            <a:gdLst>
              <a:gd name="T0" fmla="*/ 0 w 672"/>
              <a:gd name="T1" fmla="*/ 379073563 h 240"/>
              <a:gd name="T2" fmla="*/ 736645783 w 672"/>
              <a:gd name="T3" fmla="*/ 303258804 h 240"/>
              <a:gd name="T4" fmla="*/ 1104967175 w 672"/>
              <a:gd name="T5" fmla="*/ 75814701 h 240"/>
              <a:gd name="T6" fmla="*/ 1718838894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Freeform 43"/>
          <p:cNvSpPr>
            <a:spLocks/>
          </p:cNvSpPr>
          <p:nvPr/>
        </p:nvSpPr>
        <p:spPr bwMode="auto">
          <a:xfrm>
            <a:off x="2424113" y="4795838"/>
            <a:ext cx="690562" cy="0"/>
          </a:xfrm>
          <a:custGeom>
            <a:avLst/>
            <a:gdLst>
              <a:gd name="T0" fmla="*/ 0 w 432"/>
              <a:gd name="T1" fmla="*/ 0 h 1"/>
              <a:gd name="T2" fmla="*/ 1103879430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44"/>
          <p:cNvSpPr>
            <a:spLocks/>
          </p:cNvSpPr>
          <p:nvPr/>
        </p:nvSpPr>
        <p:spPr bwMode="auto">
          <a:xfrm>
            <a:off x="3575050" y="4311650"/>
            <a:ext cx="768350" cy="484188"/>
          </a:xfrm>
          <a:custGeom>
            <a:avLst/>
            <a:gdLst>
              <a:gd name="T0" fmla="*/ 0 w 480"/>
              <a:gd name="T1" fmla="*/ 610515639 h 384"/>
              <a:gd name="T2" fmla="*/ 122992044 w 480"/>
              <a:gd name="T3" fmla="*/ 534201834 h 384"/>
              <a:gd name="T4" fmla="*/ 614960171 w 480"/>
              <a:gd name="T5" fmla="*/ 152628910 h 384"/>
              <a:gd name="T6" fmla="*/ 1229920343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Freeform 45"/>
          <p:cNvSpPr>
            <a:spLocks/>
          </p:cNvSpPr>
          <p:nvPr/>
        </p:nvSpPr>
        <p:spPr bwMode="auto">
          <a:xfrm>
            <a:off x="2424113" y="5051425"/>
            <a:ext cx="690562" cy="241300"/>
          </a:xfrm>
          <a:custGeom>
            <a:avLst/>
            <a:gdLst>
              <a:gd name="T0" fmla="*/ 0 w 432"/>
              <a:gd name="T1" fmla="*/ 0 h 192"/>
              <a:gd name="T2" fmla="*/ 367959244 w 432"/>
              <a:gd name="T3" fmla="*/ 75814696 h 192"/>
              <a:gd name="T4" fmla="*/ 735920086 w 432"/>
              <a:gd name="T5" fmla="*/ 227444108 h 192"/>
              <a:gd name="T6" fmla="*/ 1103879430 w 432"/>
              <a:gd name="T7" fmla="*/ 303258784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Freeform 46"/>
          <p:cNvSpPr>
            <a:spLocks/>
          </p:cNvSpPr>
          <p:nvPr/>
        </p:nvSpPr>
        <p:spPr bwMode="auto">
          <a:xfrm>
            <a:off x="2439988" y="5232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611577109 w 720"/>
              <a:gd name="T3" fmla="*/ 75814696 h 384"/>
              <a:gd name="T4" fmla="*/ 1345468961 w 720"/>
              <a:gd name="T5" fmla="*/ 454888216 h 384"/>
              <a:gd name="T6" fmla="*/ 1834729930 w 720"/>
              <a:gd name="T7" fmla="*/ 606517568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Freeform 47"/>
          <p:cNvSpPr>
            <a:spLocks/>
          </p:cNvSpPr>
          <p:nvPr/>
        </p:nvSpPr>
        <p:spPr bwMode="auto">
          <a:xfrm>
            <a:off x="3973513" y="4929188"/>
            <a:ext cx="90487" cy="846137"/>
          </a:xfrm>
          <a:custGeom>
            <a:avLst/>
            <a:gdLst>
              <a:gd name="T0" fmla="*/ 0 w 56"/>
              <a:gd name="T1" fmla="*/ 1065398474 h 672"/>
              <a:gd name="T2" fmla="*/ 125324511 w 56"/>
              <a:gd name="T3" fmla="*/ 684898861 h 672"/>
              <a:gd name="T4" fmla="*/ 125324511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8"/>
          <p:cNvSpPr>
            <a:spLocks noChangeShapeType="1"/>
          </p:cNvSpPr>
          <p:nvPr/>
        </p:nvSpPr>
        <p:spPr bwMode="auto">
          <a:xfrm>
            <a:off x="4189413" y="4795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Freeform 49"/>
          <p:cNvSpPr>
            <a:spLocks/>
          </p:cNvSpPr>
          <p:nvPr/>
        </p:nvSpPr>
        <p:spPr bwMode="auto">
          <a:xfrm>
            <a:off x="2439988" y="5473700"/>
            <a:ext cx="460375" cy="301625"/>
          </a:xfrm>
          <a:custGeom>
            <a:avLst/>
            <a:gdLst>
              <a:gd name="T0" fmla="*/ 0 w 288"/>
              <a:gd name="T1" fmla="*/ 0 h 240"/>
              <a:gd name="T2" fmla="*/ 367961057 w 288"/>
              <a:gd name="T3" fmla="*/ 75814701 h 240"/>
              <a:gd name="T4" fmla="*/ 490614276 w 288"/>
              <a:gd name="T5" fmla="*/ 303258804 h 240"/>
              <a:gd name="T6" fmla="*/ 735920515 w 288"/>
              <a:gd name="T7" fmla="*/ 379073563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Freeform 50"/>
          <p:cNvSpPr>
            <a:spLocks/>
          </p:cNvSpPr>
          <p:nvPr/>
        </p:nvSpPr>
        <p:spPr bwMode="auto">
          <a:xfrm>
            <a:off x="3359150" y="5775325"/>
            <a:ext cx="153988" cy="484188"/>
          </a:xfrm>
          <a:custGeom>
            <a:avLst/>
            <a:gdLst>
              <a:gd name="T0" fmla="*/ 0 w 96"/>
              <a:gd name="T1" fmla="*/ 0 h 384"/>
              <a:gd name="T2" fmla="*/ 123501595 w 96"/>
              <a:gd name="T3" fmla="*/ 152628910 h 384"/>
              <a:gd name="T4" fmla="*/ 123501595 w 96"/>
              <a:gd name="T5" fmla="*/ 457886769 h 384"/>
              <a:gd name="T6" fmla="*/ 247003190 w 96"/>
              <a:gd name="T7" fmla="*/ 610515639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Freeform 51"/>
          <p:cNvSpPr>
            <a:spLocks/>
          </p:cNvSpPr>
          <p:nvPr/>
        </p:nvSpPr>
        <p:spPr bwMode="auto">
          <a:xfrm>
            <a:off x="2439988" y="5715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45306339 w 288"/>
              <a:gd name="T3" fmla="*/ 228776143 h 432"/>
              <a:gd name="T4" fmla="*/ 367961057 w 288"/>
              <a:gd name="T5" fmla="*/ 533811814 h 432"/>
              <a:gd name="T6" fmla="*/ 735920515 w 288"/>
              <a:gd name="T7" fmla="*/ 68632976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Freeform 52"/>
          <p:cNvSpPr>
            <a:spLocks/>
          </p:cNvSpPr>
          <p:nvPr/>
        </p:nvSpPr>
        <p:spPr bwMode="auto">
          <a:xfrm>
            <a:off x="3359150" y="5413375"/>
            <a:ext cx="1228725" cy="846138"/>
          </a:xfrm>
          <a:custGeom>
            <a:avLst/>
            <a:gdLst>
              <a:gd name="T0" fmla="*/ 0 w 768"/>
              <a:gd name="T1" fmla="*/ 1065400992 h 672"/>
              <a:gd name="T2" fmla="*/ 245730623 w 768"/>
              <a:gd name="T3" fmla="*/ 837101206 h 672"/>
              <a:gd name="T4" fmla="*/ 1351515875 w 768"/>
              <a:gd name="T5" fmla="*/ 608800005 h 672"/>
              <a:gd name="T6" fmla="*/ 1965840182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örnek2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38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a,b,e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b:7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a,b,d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b,a,d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d:2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e:2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a,b,c,e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b,a,c,e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0608B-E197-4779-9375-BBC428EF2FE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Min_sup</a:t>
            </a:r>
            <a:r>
              <a:rPr lang="en-US" dirty="0" smtClean="0"/>
              <a:t> = 2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Örnek</a:t>
            </a:r>
            <a:r>
              <a:rPr lang="en-US" dirty="0" smtClean="0"/>
              <a:t>- </a:t>
            </a:r>
            <a:r>
              <a:rPr lang="en-US" dirty="0" err="1" smtClean="0"/>
              <a:t>devam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38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Koşullu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örüntü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koşullu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FP-tree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Yaygın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örüntüler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{b,a:1}{b,a,c:1}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&lt;b:2,a:2&gt;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{b,e:2}{a,e:2}{a,b,e:2}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{b,a:1}{b:1}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{b,d:2}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{b,a:2}{b:2}{a:2}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&lt;b:4,a:2&gt;&lt;a:2&gt;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{b,c:4}{a,c:4}{a,b,c:2}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{b:4}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&lt;b:4&gt;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{b,a:4}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0608B-E197-4779-9375-BBC428EF2FE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862EC-B8AD-4577-9A3D-EA510EBD92B4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422275"/>
            <a:ext cx="7989887" cy="5683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FP-tree </a:t>
            </a:r>
            <a:r>
              <a:rPr lang="en-US" sz="3200" dirty="0" err="1" smtClean="0"/>
              <a:t>Yapısının</a:t>
            </a:r>
            <a:r>
              <a:rPr lang="en-US" sz="3200" dirty="0" smtClean="0"/>
              <a:t> </a:t>
            </a:r>
            <a:r>
              <a:rPr lang="en-US" sz="3200" dirty="0" err="1" smtClean="0"/>
              <a:t>Faydaları</a:t>
            </a:r>
            <a:endParaRPr lang="en-US" sz="32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Bütünlük</a:t>
            </a:r>
            <a:r>
              <a:rPr lang="en-US" sz="2400" dirty="0" smtClean="0"/>
              <a:t> (Completeness) </a:t>
            </a:r>
          </a:p>
          <a:p>
            <a:pPr lvl="1" eaLnBrk="1" hangingPunct="1"/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örüntüleri</a:t>
            </a:r>
            <a:r>
              <a:rPr lang="en-US" sz="2400" dirty="0" smtClean="0"/>
              <a:t> </a:t>
            </a:r>
            <a:r>
              <a:rPr lang="en-US" sz="2400" dirty="0" err="1" smtClean="0"/>
              <a:t>bulur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Hiçbir</a:t>
            </a:r>
            <a:r>
              <a:rPr lang="en-US" sz="2400" dirty="0" smtClean="0"/>
              <a:t> </a:t>
            </a:r>
            <a:r>
              <a:rPr lang="en-US" sz="2400" dirty="0" err="1" smtClean="0"/>
              <a:t>hareketin</a:t>
            </a:r>
            <a:r>
              <a:rPr lang="en-US" sz="2400" dirty="0" smtClean="0"/>
              <a:t> </a:t>
            </a:r>
            <a:r>
              <a:rPr lang="en-US" sz="2400" dirty="0" err="1" smtClean="0"/>
              <a:t>uzun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örüntüsünü</a:t>
            </a:r>
            <a:r>
              <a:rPr lang="en-US" sz="2400" dirty="0" smtClean="0"/>
              <a:t> </a:t>
            </a:r>
            <a:r>
              <a:rPr lang="en-US" sz="2400" dirty="0" err="1" smtClean="0"/>
              <a:t>bölmez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Compactness</a:t>
            </a:r>
          </a:p>
          <a:p>
            <a:pPr lvl="1" eaLnBrk="1" hangingPunct="1"/>
            <a:r>
              <a:rPr lang="en-US" sz="2400" dirty="0" err="1" smtClean="0"/>
              <a:t>Gereksiz</a:t>
            </a:r>
            <a:r>
              <a:rPr lang="en-US" sz="2400" dirty="0" smtClean="0"/>
              <a:t> </a:t>
            </a:r>
            <a:r>
              <a:rPr lang="en-US" sz="2400" dirty="0" err="1" smtClean="0"/>
              <a:t>bilgi</a:t>
            </a:r>
            <a:r>
              <a:rPr lang="en-US" sz="2400" dirty="0" smtClean="0"/>
              <a:t> </a:t>
            </a:r>
            <a:r>
              <a:rPr lang="en-US" sz="2400" dirty="0" err="1" smtClean="0"/>
              <a:t>tutulmaz</a:t>
            </a:r>
            <a:r>
              <a:rPr lang="en-US" sz="2400" dirty="0" smtClean="0"/>
              <a:t> —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olmayan</a:t>
            </a:r>
            <a:r>
              <a:rPr lang="en-US" sz="2400" dirty="0" smtClean="0"/>
              <a:t> </a:t>
            </a:r>
            <a:r>
              <a:rPr lang="en-US" sz="2400" dirty="0" err="1" smtClean="0"/>
              <a:t>öğeler</a:t>
            </a:r>
            <a:r>
              <a:rPr lang="en-US" sz="2400" dirty="0" smtClean="0"/>
              <a:t> </a:t>
            </a:r>
            <a:r>
              <a:rPr lang="en-US" sz="2400" dirty="0" err="1" smtClean="0"/>
              <a:t>atılır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Öğeler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yaygınlık</a:t>
            </a:r>
            <a:r>
              <a:rPr lang="en-US" sz="2400" dirty="0" smtClean="0"/>
              <a:t> </a:t>
            </a:r>
            <a:r>
              <a:rPr lang="en-US" sz="2400" dirty="0" err="1" smtClean="0"/>
              <a:t>oranına</a:t>
            </a:r>
            <a:r>
              <a:rPr lang="en-US" sz="2400" dirty="0" smtClean="0"/>
              <a:t> </a:t>
            </a:r>
            <a:r>
              <a:rPr lang="en-US" sz="2400" dirty="0" err="1" smtClean="0"/>
              <a:t>göre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büyükten</a:t>
            </a:r>
            <a:r>
              <a:rPr lang="en-US" sz="2400" dirty="0" smtClean="0"/>
              <a:t> </a:t>
            </a:r>
            <a:r>
              <a:rPr lang="en-US" sz="2400" dirty="0" err="1" smtClean="0"/>
              <a:t>küçüğe</a:t>
            </a:r>
            <a:r>
              <a:rPr lang="en-US" sz="2400" dirty="0" smtClean="0"/>
              <a:t> </a:t>
            </a:r>
            <a:r>
              <a:rPr lang="en-US" sz="2400" dirty="0" err="1" smtClean="0"/>
              <a:t>sıralıdır</a:t>
            </a:r>
            <a:r>
              <a:rPr lang="en-US" sz="2400" dirty="0" smtClean="0"/>
              <a:t>: en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en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paylaşılan</a:t>
            </a:r>
            <a:r>
              <a:rPr lang="en-US" sz="2400" dirty="0" smtClean="0"/>
              <a:t> </a:t>
            </a:r>
            <a:r>
              <a:rPr lang="en-US" sz="2400" dirty="0" err="1" smtClean="0"/>
              <a:t>öğedir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Orjinal</a:t>
            </a:r>
            <a:r>
              <a:rPr lang="en-US" sz="2400" dirty="0" smtClean="0"/>
              <a:t> </a:t>
            </a:r>
            <a:r>
              <a:rPr lang="en-US" sz="2400" dirty="0" err="1" smtClean="0"/>
              <a:t>veritabanından</a:t>
            </a:r>
            <a:r>
              <a:rPr lang="en-US" sz="2400" dirty="0" smtClean="0"/>
              <a:t>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yer</a:t>
            </a:r>
            <a:r>
              <a:rPr lang="en-US" sz="2400" dirty="0" smtClean="0"/>
              <a:t> </a:t>
            </a:r>
            <a:r>
              <a:rPr lang="en-US" sz="2400" dirty="0" err="1" smtClean="0"/>
              <a:t>tutmaz</a:t>
            </a:r>
            <a:endParaRPr lang="en-US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D8872-51A1-46B5-9A6F-B4F52004F565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Örüntüleri</a:t>
            </a:r>
            <a:r>
              <a:rPr lang="en-US" dirty="0" smtClean="0"/>
              <a:t> </a:t>
            </a:r>
            <a:r>
              <a:rPr lang="en-US" dirty="0" err="1" smtClean="0"/>
              <a:t>Bölmek</a:t>
            </a:r>
            <a:endParaRPr 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f-list </a:t>
            </a:r>
            <a:r>
              <a:rPr lang="en-US" dirty="0" err="1" smtClean="0"/>
              <a:t>kullanılarak</a:t>
            </a:r>
            <a:r>
              <a:rPr lang="en-US" dirty="0" smtClean="0"/>
              <a:t>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örüntülerden</a:t>
            </a:r>
            <a:r>
              <a:rPr lang="en-US" dirty="0" smtClean="0"/>
              <a:t> </a:t>
            </a:r>
            <a:r>
              <a:rPr lang="en-US" dirty="0" err="1" smtClean="0"/>
              <a:t>kısa</a:t>
            </a:r>
            <a:r>
              <a:rPr lang="en-US" dirty="0" smtClean="0"/>
              <a:t> </a:t>
            </a:r>
            <a:r>
              <a:rPr lang="en-US" dirty="0" err="1" smtClean="0"/>
              <a:t>örüntüler</a:t>
            </a:r>
            <a:r>
              <a:rPr lang="en-US" dirty="0" smtClean="0"/>
              <a:t> </a:t>
            </a:r>
            <a:r>
              <a:rPr lang="en-US" dirty="0" err="1" smtClean="0"/>
              <a:t>türetilebilir</a:t>
            </a:r>
            <a:endParaRPr lang="en-US" dirty="0" smtClean="0"/>
          </a:p>
          <a:p>
            <a:pPr lvl="1" eaLnBrk="1" hangingPunct="1"/>
            <a:r>
              <a:rPr lang="en-US" dirty="0" smtClean="0"/>
              <a:t>F-list=f-c-a-b-m-p</a:t>
            </a:r>
          </a:p>
          <a:p>
            <a:pPr lvl="1" eaLnBrk="1" hangingPunct="1"/>
            <a:r>
              <a:rPr lang="en-US" dirty="0" smtClean="0"/>
              <a:t>p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örüntüler</a:t>
            </a:r>
            <a:endParaRPr lang="en-US" dirty="0" smtClean="0"/>
          </a:p>
          <a:p>
            <a:pPr lvl="1" eaLnBrk="1" hangingPunct="1"/>
            <a:r>
              <a:rPr lang="en-US" dirty="0" smtClean="0"/>
              <a:t>m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ama</a:t>
            </a:r>
            <a:r>
              <a:rPr lang="en-US" dirty="0" smtClean="0"/>
              <a:t> p </a:t>
            </a:r>
            <a:r>
              <a:rPr lang="en-US" dirty="0" err="1" smtClean="0"/>
              <a:t>içermeyenler</a:t>
            </a:r>
            <a:endParaRPr lang="en-US" dirty="0" smtClean="0"/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c </a:t>
            </a:r>
            <a:r>
              <a:rPr lang="en-US" dirty="0" err="1" smtClean="0"/>
              <a:t>ve</a:t>
            </a:r>
            <a:r>
              <a:rPr lang="en-US" dirty="0" smtClean="0"/>
              <a:t> m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ama</a:t>
            </a:r>
            <a:r>
              <a:rPr lang="en-US" dirty="0" smtClean="0"/>
              <a:t> a </a:t>
            </a:r>
            <a:r>
              <a:rPr lang="en-US" dirty="0" err="1" smtClean="0"/>
              <a:t>yada</a:t>
            </a:r>
            <a:r>
              <a:rPr lang="en-US" dirty="0" smtClean="0"/>
              <a:t> b </a:t>
            </a:r>
            <a:r>
              <a:rPr lang="en-US" dirty="0" err="1" smtClean="0"/>
              <a:t>içermeyenler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7E4D0-5003-4222-8E4D-9129F32F1CAD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21650" cy="6016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sz="3200" b="1" dirty="0" smtClean="0"/>
              <a:t>VT </a:t>
            </a:r>
            <a:r>
              <a:rPr lang="en-US" sz="3200" b="1" dirty="0" err="1" smtClean="0"/>
              <a:t>yansıtma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ile</a:t>
            </a:r>
            <a:r>
              <a:rPr lang="en-US" sz="3200" b="1" dirty="0" smtClean="0"/>
              <a:t> FP-tree </a:t>
            </a:r>
            <a:r>
              <a:rPr lang="en-US" sz="3200" b="1" dirty="0" err="1" smtClean="0"/>
              <a:t>ölçeklendirme</a:t>
            </a:r>
            <a:endParaRPr lang="en-US" sz="3200" b="1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95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FP-tree </a:t>
            </a:r>
            <a:r>
              <a:rPr lang="en-US" sz="2400" dirty="0" err="1" smtClean="0"/>
              <a:t>hafızaya</a:t>
            </a:r>
            <a:r>
              <a:rPr lang="en-US" sz="2400" dirty="0" smtClean="0"/>
              <a:t> </a:t>
            </a:r>
            <a:r>
              <a:rPr lang="en-US" sz="2400" dirty="0" err="1" smtClean="0"/>
              <a:t>sığmassa</a:t>
            </a:r>
            <a:r>
              <a:rPr lang="en-US" sz="2400" dirty="0" smtClean="0"/>
              <a:t>?  VT </a:t>
            </a:r>
            <a:r>
              <a:rPr lang="en-US" sz="2400" dirty="0" err="1" smtClean="0"/>
              <a:t>yansıtma</a:t>
            </a:r>
            <a:r>
              <a:rPr lang="en-US" sz="2400" dirty="0" smtClean="0"/>
              <a:t> (DB projection)</a:t>
            </a:r>
          </a:p>
          <a:p>
            <a:pPr eaLnBrk="1" hangingPunct="1"/>
            <a:r>
              <a:rPr lang="en-US" sz="2400" dirty="0" err="1" smtClean="0"/>
              <a:t>Önce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tabanını</a:t>
            </a:r>
            <a:r>
              <a:rPr lang="en-US" sz="2400" dirty="0" smtClean="0"/>
              <a:t> d</a:t>
            </a:r>
            <a:r>
              <a:rPr lang="tr-TR" sz="2400" dirty="0" smtClean="0"/>
              <a:t>a</a:t>
            </a:r>
            <a:r>
              <a:rPr lang="en-US" sz="2400" dirty="0" smtClean="0"/>
              <a:t>ha </a:t>
            </a:r>
            <a:r>
              <a:rPr lang="en-US" sz="2400" dirty="0" err="1" smtClean="0"/>
              <a:t>ufak</a:t>
            </a:r>
            <a:r>
              <a:rPr lang="en-US" sz="2400" dirty="0" smtClean="0"/>
              <a:t> </a:t>
            </a:r>
            <a:r>
              <a:rPr lang="en-US" sz="2400" dirty="0" err="1" smtClean="0"/>
              <a:t>parçalara</a:t>
            </a:r>
            <a:r>
              <a:rPr lang="en-US" sz="2400" dirty="0" smtClean="0"/>
              <a:t> </a:t>
            </a:r>
            <a:r>
              <a:rPr lang="en-US" sz="2400" dirty="0" err="1" smtClean="0"/>
              <a:t>ayır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Her </a:t>
            </a:r>
            <a:r>
              <a:rPr lang="en-US" sz="2400" dirty="0" err="1" smtClean="0"/>
              <a:t>parça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ayrı</a:t>
            </a:r>
            <a:r>
              <a:rPr lang="en-US" sz="2400" dirty="0" smtClean="0"/>
              <a:t> FP-tree </a:t>
            </a:r>
            <a:r>
              <a:rPr lang="en-US" sz="2400" dirty="0" err="1" smtClean="0"/>
              <a:t>oluştur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Küçük</a:t>
            </a:r>
            <a:r>
              <a:rPr lang="en-US" sz="2400" dirty="0" smtClean="0"/>
              <a:t> FP-</a:t>
            </a:r>
            <a:r>
              <a:rPr lang="en-US" sz="2400" dirty="0" err="1" smtClean="0"/>
              <a:t>treelerde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</a:t>
            </a:r>
            <a:r>
              <a:rPr lang="en-US" sz="2400" dirty="0" smtClean="0"/>
              <a:t> </a:t>
            </a:r>
            <a:r>
              <a:rPr lang="en-US" sz="2400" dirty="0" err="1" smtClean="0"/>
              <a:t>olusturup</a:t>
            </a:r>
            <a:r>
              <a:rPr lang="en-US" sz="2400" dirty="0" smtClean="0"/>
              <a:t> </a:t>
            </a:r>
            <a:r>
              <a:rPr lang="en-US" sz="2400" dirty="0" err="1" smtClean="0"/>
              <a:t>sonra</a:t>
            </a:r>
            <a:r>
              <a:rPr lang="en-US" sz="2400" dirty="0" smtClean="0"/>
              <a:t> </a:t>
            </a:r>
            <a:r>
              <a:rPr lang="en-US" sz="2400" dirty="0" err="1" smtClean="0"/>
              <a:t>birleştir</a:t>
            </a:r>
            <a:endParaRPr lang="en-US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0A36-DD81-4CA7-9627-DF138B463463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22275"/>
            <a:ext cx="8121650" cy="492125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Niye</a:t>
            </a:r>
            <a:r>
              <a:rPr lang="en-US" sz="3200" dirty="0" smtClean="0"/>
              <a:t>  FP-Growth </a:t>
            </a:r>
            <a:r>
              <a:rPr lang="en-US" sz="3200" dirty="0" err="1" smtClean="0"/>
              <a:t>daha</a:t>
            </a:r>
            <a:r>
              <a:rPr lang="en-US" sz="3200" dirty="0" smtClean="0"/>
              <a:t> </a:t>
            </a:r>
            <a:r>
              <a:rPr lang="en-US" sz="3200" dirty="0" err="1" smtClean="0"/>
              <a:t>iyi</a:t>
            </a:r>
            <a:r>
              <a:rPr lang="en-US" sz="3200" dirty="0" smtClean="0"/>
              <a:t>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Divide-and-conquer: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Hem </a:t>
            </a:r>
            <a:r>
              <a:rPr lang="en-US" sz="2400" dirty="0" err="1" smtClean="0"/>
              <a:t>madencilik</a:t>
            </a:r>
            <a:r>
              <a:rPr lang="en-US" sz="2400" dirty="0" smtClean="0"/>
              <a:t> </a:t>
            </a:r>
            <a:r>
              <a:rPr lang="en-US" sz="2400" dirty="0" err="1" smtClean="0"/>
              <a:t>işini</a:t>
            </a:r>
            <a:r>
              <a:rPr lang="en-US" sz="2400" dirty="0" smtClean="0"/>
              <a:t> hem de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tabanını</a:t>
            </a:r>
            <a:r>
              <a:rPr lang="en-US" sz="2400" dirty="0" smtClean="0"/>
              <a:t> o </a:t>
            </a:r>
            <a:r>
              <a:rPr lang="en-US" sz="2400" dirty="0" err="1" smtClean="0"/>
              <a:t>ana</a:t>
            </a:r>
            <a:r>
              <a:rPr lang="en-US" sz="2400" dirty="0" smtClean="0"/>
              <a:t>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çıkartılmş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örüntülere</a:t>
            </a:r>
            <a:r>
              <a:rPr lang="en-US" sz="2400" dirty="0" smtClean="0"/>
              <a:t> </a:t>
            </a:r>
            <a:r>
              <a:rPr lang="en-US" sz="2400" dirty="0" err="1" smtClean="0"/>
              <a:t>göre</a:t>
            </a:r>
            <a:r>
              <a:rPr lang="en-US" sz="2400" dirty="0" smtClean="0"/>
              <a:t> </a:t>
            </a:r>
            <a:r>
              <a:rPr lang="en-US" sz="2400" dirty="0" err="1" smtClean="0"/>
              <a:t>parçalıyor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ufak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üzerinde</a:t>
            </a:r>
            <a:r>
              <a:rPr lang="en-US" sz="2400" dirty="0" smtClean="0"/>
              <a:t> </a:t>
            </a:r>
            <a:r>
              <a:rPr lang="en-US" sz="2400" dirty="0" err="1" smtClean="0"/>
              <a:t>odaklanmış</a:t>
            </a:r>
            <a:r>
              <a:rPr lang="en-US" sz="2400" dirty="0" smtClean="0"/>
              <a:t> </a:t>
            </a:r>
            <a:r>
              <a:rPr lang="en-US" sz="2400" dirty="0" err="1" smtClean="0"/>
              <a:t>çalışmaya</a:t>
            </a:r>
            <a:r>
              <a:rPr lang="en-US" sz="2400" dirty="0" smtClean="0"/>
              <a:t> </a:t>
            </a:r>
            <a:r>
              <a:rPr lang="en-US" sz="2400" dirty="0" err="1" smtClean="0"/>
              <a:t>imkan</a:t>
            </a:r>
            <a:r>
              <a:rPr lang="en-US" sz="2400" dirty="0" smtClean="0"/>
              <a:t> </a:t>
            </a:r>
            <a:r>
              <a:rPr lang="en-US" sz="2400" dirty="0" err="1" smtClean="0"/>
              <a:t>veriyor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Diğer</a:t>
            </a:r>
            <a:r>
              <a:rPr lang="en-US" sz="2400" dirty="0" smtClean="0"/>
              <a:t> </a:t>
            </a:r>
            <a:r>
              <a:rPr lang="en-US" sz="2400" dirty="0" err="1" smtClean="0"/>
              <a:t>faktörler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Aday</a:t>
            </a:r>
            <a:r>
              <a:rPr lang="en-US" sz="2400" dirty="0" smtClean="0"/>
              <a:t> </a:t>
            </a:r>
            <a:r>
              <a:rPr lang="en-US" sz="2400" dirty="0" err="1" smtClean="0"/>
              <a:t>yaratma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aday</a:t>
            </a:r>
            <a:r>
              <a:rPr lang="en-US" sz="2400" dirty="0" smtClean="0"/>
              <a:t> </a:t>
            </a:r>
            <a:r>
              <a:rPr lang="en-US" sz="2400" dirty="0" err="1" smtClean="0"/>
              <a:t>testi</a:t>
            </a:r>
            <a:r>
              <a:rPr lang="en-US" sz="2400" dirty="0" smtClean="0"/>
              <a:t> </a:t>
            </a:r>
            <a:r>
              <a:rPr lang="en-US" sz="2400" dirty="0" err="1" smtClean="0"/>
              <a:t>yok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Sıkıştırılmış</a:t>
            </a:r>
            <a:r>
              <a:rPr lang="en-US" sz="2400" dirty="0" smtClean="0"/>
              <a:t> </a:t>
            </a:r>
            <a:r>
              <a:rPr lang="en-US" sz="2400" dirty="0" err="1" smtClean="0"/>
              <a:t>veritabanı</a:t>
            </a:r>
            <a:r>
              <a:rPr lang="en-US" sz="2400" dirty="0" smtClean="0"/>
              <a:t>: FP-tree structure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veriyi</a:t>
            </a:r>
            <a:r>
              <a:rPr lang="en-US" sz="2400" dirty="0" smtClean="0"/>
              <a:t> </a:t>
            </a:r>
            <a:r>
              <a:rPr lang="en-US" sz="2400" dirty="0" err="1" smtClean="0"/>
              <a:t>tekrar</a:t>
            </a:r>
            <a:r>
              <a:rPr lang="en-US" sz="2400" dirty="0" smtClean="0"/>
              <a:t> </a:t>
            </a:r>
            <a:r>
              <a:rPr lang="en-US" sz="2400" dirty="0" err="1" smtClean="0"/>
              <a:t>tekrar</a:t>
            </a:r>
            <a:r>
              <a:rPr lang="en-US" sz="2400" dirty="0" smtClean="0"/>
              <a:t> </a:t>
            </a:r>
            <a:r>
              <a:rPr lang="en-US" sz="2400" dirty="0" err="1" smtClean="0"/>
              <a:t>taramak</a:t>
            </a:r>
            <a:r>
              <a:rPr lang="en-US" sz="2400" dirty="0" smtClean="0"/>
              <a:t> </a:t>
            </a:r>
            <a:r>
              <a:rPr lang="en-US" sz="2400" dirty="0" err="1" smtClean="0"/>
              <a:t>gerekmiyor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Basit</a:t>
            </a:r>
            <a:r>
              <a:rPr lang="en-US" sz="2400" dirty="0" smtClean="0"/>
              <a:t> </a:t>
            </a:r>
            <a:r>
              <a:rPr lang="en-US" sz="2400" dirty="0" err="1" smtClean="0"/>
              <a:t>işlemler</a:t>
            </a:r>
            <a:r>
              <a:rPr lang="en-US" sz="2400" dirty="0" smtClean="0"/>
              <a:t> —</a:t>
            </a:r>
            <a:r>
              <a:rPr lang="en-US" sz="2400" dirty="0" err="1" smtClean="0"/>
              <a:t>yerel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öğelerin</a:t>
            </a:r>
            <a:r>
              <a:rPr lang="en-US" sz="2400" dirty="0" smtClean="0"/>
              <a:t> </a:t>
            </a:r>
            <a:r>
              <a:rPr lang="en-US" sz="2400" dirty="0" err="1" smtClean="0"/>
              <a:t>sayımı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alt </a:t>
            </a:r>
            <a:r>
              <a:rPr lang="en-US" sz="2400" dirty="0" err="1" smtClean="0"/>
              <a:t>ağaçlar</a:t>
            </a:r>
            <a:r>
              <a:rPr lang="en-US" sz="2400" dirty="0" smtClean="0"/>
              <a:t> </a:t>
            </a:r>
            <a:r>
              <a:rPr lang="en-US" sz="2400" dirty="0" err="1" smtClean="0"/>
              <a:t>yaratımı</a:t>
            </a:r>
            <a:endParaRPr lang="en-US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5D84E-D611-421C-AC86-AD7D83BF6D56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Niye yaygın örüntü analizi önemli?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Veri kümelerinin esas ve önemli özelliklerini ortaya çıkarır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Birçok veri madenciliği yönteminde kullanılır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Birliktelik, korelasyon ve nedensellik analizi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Sıralı yada yapısal (e.g., sub-graph) örüntüler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spatiotemporal, multimedia, ve stream data üzerinde analizler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Demetleme ve sınıflandırma yöntemlerinde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Birçok başka uygulama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6AFC4-B378-4A7F-A075-685401D7F8B3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3200" dirty="0" err="1" smtClean="0"/>
              <a:t>İlişki</a:t>
            </a:r>
            <a:r>
              <a:rPr lang="en-US" sz="3200" dirty="0" smtClean="0"/>
              <a:t> </a:t>
            </a:r>
            <a:r>
              <a:rPr lang="en-US" sz="3200" dirty="0" err="1" smtClean="0"/>
              <a:t>Analizi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Birliktelik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Kuralları</a:t>
            </a:r>
            <a:endParaRPr 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49530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tanımlar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haritası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ölçeklenebilir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>
                <a:solidFill>
                  <a:srgbClr val="C00000"/>
                </a:solidFill>
              </a:rPr>
              <a:t>Farklı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birliktelik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kurallarını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bulma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kurallarından</a:t>
            </a:r>
            <a:r>
              <a:rPr lang="en-US" dirty="0" smtClean="0"/>
              <a:t> </a:t>
            </a:r>
            <a:r>
              <a:rPr lang="en-US" dirty="0" err="1" smtClean="0"/>
              <a:t>korelasyon</a:t>
            </a:r>
            <a:r>
              <a:rPr lang="en-US" dirty="0" smtClean="0"/>
              <a:t> </a:t>
            </a:r>
            <a:r>
              <a:rPr lang="en-US" dirty="0" err="1" smtClean="0"/>
              <a:t>analizine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Özet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2D36F-2BFB-4977-BB8A-F863619CB10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6858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Farklı</a:t>
            </a:r>
            <a:r>
              <a:rPr lang="en-US" sz="3200" dirty="0" smtClean="0"/>
              <a:t> </a:t>
            </a:r>
            <a:r>
              <a:rPr lang="en-US" sz="3200" dirty="0" err="1" smtClean="0"/>
              <a:t>birliktelik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kurallarını</a:t>
            </a:r>
            <a:r>
              <a:rPr lang="en-US" sz="3200" dirty="0" smtClean="0"/>
              <a:t> </a:t>
            </a:r>
            <a:r>
              <a:rPr lang="en-US" sz="3200" dirty="0" err="1" smtClean="0"/>
              <a:t>bulma</a:t>
            </a:r>
            <a:endParaRPr lang="en-US" sz="320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seviyeli</a:t>
            </a:r>
            <a:r>
              <a:rPr lang="en-US" dirty="0" smtClean="0"/>
              <a:t> </a:t>
            </a:r>
            <a:r>
              <a:rPr lang="en-US" dirty="0" err="1" smtClean="0"/>
              <a:t>birliktelikler</a:t>
            </a:r>
            <a:endParaRPr lang="en-US" dirty="0" smtClean="0"/>
          </a:p>
          <a:p>
            <a:pPr eaLnBrk="1" hangingPunct="1">
              <a:lnSpc>
                <a:spcPct val="170000"/>
              </a:lnSpc>
            </a:pP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boyutlu</a:t>
            </a:r>
            <a:r>
              <a:rPr lang="en-US" dirty="0" smtClean="0"/>
              <a:t> </a:t>
            </a:r>
            <a:r>
              <a:rPr lang="en-US" dirty="0" err="1" smtClean="0"/>
              <a:t>birliktelikler</a:t>
            </a:r>
            <a:endParaRPr lang="en-US" dirty="0" smtClean="0"/>
          </a:p>
          <a:p>
            <a:pPr eaLnBrk="1" hangingPunct="1">
              <a:lnSpc>
                <a:spcPct val="170000"/>
              </a:lnSpc>
            </a:pPr>
            <a:r>
              <a:rPr lang="en-US" dirty="0" err="1" smtClean="0"/>
              <a:t>Nicel</a:t>
            </a:r>
            <a:r>
              <a:rPr lang="en-US" dirty="0" smtClean="0"/>
              <a:t> (quantitative) </a:t>
            </a:r>
            <a:r>
              <a:rPr lang="en-US" dirty="0" err="1" smtClean="0"/>
              <a:t>verilerde</a:t>
            </a:r>
            <a:r>
              <a:rPr lang="en-US" dirty="0" smtClean="0"/>
              <a:t> </a:t>
            </a:r>
            <a:r>
              <a:rPr lang="en-US" dirty="0" err="1" smtClean="0"/>
              <a:t>birliktelikler</a:t>
            </a:r>
            <a:endParaRPr lang="en-US" dirty="0" smtClean="0"/>
          </a:p>
          <a:p>
            <a:pPr eaLnBrk="1" hangingPunct="1">
              <a:lnSpc>
                <a:spcPct val="170000"/>
              </a:lnSpc>
            </a:pP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ilginç</a:t>
            </a:r>
            <a:r>
              <a:rPr lang="en-US" dirty="0" smtClean="0"/>
              <a:t> </a:t>
            </a:r>
            <a:r>
              <a:rPr lang="en-US" dirty="0" err="1" smtClean="0"/>
              <a:t>birliktelikler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E7E00-498B-46F8-BB85-39F5D6C407B4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845425" cy="6096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Çok</a:t>
            </a:r>
            <a:r>
              <a:rPr lang="en-US" sz="3200" dirty="0" smtClean="0"/>
              <a:t> </a:t>
            </a:r>
            <a:r>
              <a:rPr lang="en-US" sz="3200" dirty="0" err="1" smtClean="0"/>
              <a:t>seviyeli</a:t>
            </a:r>
            <a:r>
              <a:rPr lang="en-US" sz="3200" dirty="0" smtClean="0"/>
              <a:t> </a:t>
            </a:r>
            <a:r>
              <a:rPr lang="en-US" sz="3200" dirty="0" err="1" smtClean="0"/>
              <a:t>birliktelik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kuralları</a:t>
            </a:r>
            <a:r>
              <a:rPr lang="en-US" sz="3200" dirty="0" smtClean="0"/>
              <a:t> </a:t>
            </a:r>
            <a:r>
              <a:rPr lang="en-US" sz="3200" dirty="0" err="1" smtClean="0"/>
              <a:t>çıkarma</a:t>
            </a:r>
            <a:endParaRPr lang="en-US" sz="3200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Öğeler</a:t>
            </a:r>
            <a:r>
              <a:rPr lang="en-US" sz="2400" dirty="0" smtClean="0"/>
              <a:t> </a:t>
            </a:r>
            <a:r>
              <a:rPr lang="en-US" sz="2400" dirty="0" err="1" smtClean="0"/>
              <a:t>genellikle</a:t>
            </a:r>
            <a:r>
              <a:rPr lang="en-US" sz="2400" dirty="0" smtClean="0"/>
              <a:t> </a:t>
            </a:r>
            <a:r>
              <a:rPr lang="en-US" sz="2400" dirty="0" err="1" smtClean="0"/>
              <a:t>hiyerarşik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yapı</a:t>
            </a:r>
            <a:r>
              <a:rPr lang="en-US" sz="2400" dirty="0" smtClean="0"/>
              <a:t> </a:t>
            </a:r>
            <a:r>
              <a:rPr lang="en-US" sz="2400" dirty="0" err="1" smtClean="0"/>
              <a:t>içerir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Alt </a:t>
            </a:r>
            <a:r>
              <a:rPr lang="en-US" sz="2400" dirty="0" err="1" smtClean="0"/>
              <a:t>seviyelerde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ürünlerin</a:t>
            </a:r>
            <a:r>
              <a:rPr lang="en-US" sz="2400" dirty="0" smtClean="0"/>
              <a:t> support </a:t>
            </a:r>
            <a:r>
              <a:rPr lang="en-US" sz="2400" dirty="0" err="1" smtClean="0"/>
              <a:t>seviyeleri</a:t>
            </a:r>
            <a:r>
              <a:rPr lang="en-US" sz="2400" dirty="0" smtClean="0"/>
              <a:t> de </a:t>
            </a:r>
            <a:r>
              <a:rPr lang="en-US" sz="2400" dirty="0" err="1" smtClean="0"/>
              <a:t>düşüktür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Logitech wireless laser mouse M505 &amp; Norton antivirus 2015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 </a:t>
            </a:r>
            <a:r>
              <a:rPr lang="en-US" sz="2400" dirty="0" err="1" smtClean="0"/>
              <a:t>öğelerden</a:t>
            </a:r>
            <a:r>
              <a:rPr lang="en-US" sz="2400" dirty="0" smtClean="0"/>
              <a:t> </a:t>
            </a:r>
            <a:r>
              <a:rPr lang="en-US" sz="2400" dirty="0" err="1" smtClean="0"/>
              <a:t>güçlü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çıkarmak</a:t>
            </a:r>
            <a:r>
              <a:rPr lang="en-US" sz="2400" dirty="0" smtClean="0"/>
              <a:t> </a:t>
            </a:r>
            <a:r>
              <a:rPr lang="en-US" sz="2400" dirty="0" err="1" smtClean="0"/>
              <a:t>zordur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Birden</a:t>
            </a:r>
            <a:r>
              <a:rPr lang="en-US" sz="2000" dirty="0" smtClean="0"/>
              <a:t> </a:t>
            </a:r>
            <a:r>
              <a:rPr lang="en-US" sz="2000" dirty="0" err="1" smtClean="0"/>
              <a:t>fazla</a:t>
            </a:r>
            <a:r>
              <a:rPr lang="en-US" sz="2000" dirty="0" smtClean="0"/>
              <a:t> </a:t>
            </a:r>
            <a:r>
              <a:rPr lang="en-US" sz="2000" dirty="0" err="1" smtClean="0"/>
              <a:t>min_sup</a:t>
            </a:r>
            <a:r>
              <a:rPr lang="en-US" sz="2000" dirty="0" smtClean="0"/>
              <a:t> </a:t>
            </a:r>
            <a:r>
              <a:rPr lang="en-US" sz="2000" dirty="0" err="1" smtClean="0"/>
              <a:t>seviyesi</a:t>
            </a:r>
            <a:r>
              <a:rPr lang="en-US" sz="2000" dirty="0" smtClean="0"/>
              <a:t> </a:t>
            </a:r>
            <a:r>
              <a:rPr lang="en-US" sz="2000" dirty="0" err="1" smtClean="0"/>
              <a:t>kullan</a:t>
            </a:r>
            <a:endParaRPr lang="en-US" sz="2000" dirty="0" smtClean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838200" y="3962400"/>
            <a:ext cx="7253288" cy="2249488"/>
            <a:chOff x="384" y="1392"/>
            <a:chExt cx="4569" cy="1230"/>
          </a:xfrm>
        </p:grpSpPr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solidFill>
                    <a:schemeClr val="hlink"/>
                  </a:solidFill>
                </a:rPr>
                <a:t>uniform support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Milk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10%]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2%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6%]</a:t>
              </a:r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1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Skim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[support = 4%]</a:t>
              </a:r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984" y="1776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3%</a:t>
              </a:r>
            </a:p>
          </p:txBody>
        </p:sp>
        <p:sp>
          <p:nvSpPr>
            <p:cNvPr id="48142" name="Rectangle 13"/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48143" name="AutoShape 14"/>
            <p:cNvCxnSpPr>
              <a:cxnSpLocks noChangeShapeType="1"/>
              <a:stCxn id="48135" idx="2"/>
              <a:endCxn id="48136" idx="0"/>
            </p:cNvCxnSpPr>
            <p:nvPr/>
          </p:nvCxnSpPr>
          <p:spPr bwMode="auto"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8144" name="AutoShape 15"/>
            <p:cNvCxnSpPr>
              <a:cxnSpLocks noChangeShapeType="1"/>
              <a:stCxn id="48135" idx="2"/>
              <a:endCxn id="48137" idx="0"/>
            </p:cNvCxnSpPr>
            <p:nvPr/>
          </p:nvCxnSpPr>
          <p:spPr bwMode="auto">
            <a:xfrm>
              <a:off x="2712" y="2135"/>
              <a:ext cx="62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793038" cy="698500"/>
          </a:xfrm>
        </p:spPr>
        <p:txBody>
          <a:bodyPr/>
          <a:lstStyle/>
          <a:p>
            <a:r>
              <a:rPr lang="en-US" dirty="0" smtClean="0"/>
              <a:t>uniform support </a:t>
            </a:r>
            <a:r>
              <a:rPr lang="en-US" dirty="0" err="1" smtClean="0"/>
              <a:t>sıkıntı</a:t>
            </a:r>
            <a:r>
              <a:rPr lang="en-US" dirty="0" smtClean="0"/>
              <a:t> </a:t>
            </a:r>
            <a:r>
              <a:rPr lang="en-US" dirty="0" err="1" smtClean="0"/>
              <a:t>yaratır</a:t>
            </a:r>
            <a:endParaRPr 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8345488" cy="46482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dirty="0" err="1" smtClean="0">
                <a:cs typeface="Times New Roman" pitchFamily="18" charset="0"/>
              </a:rPr>
              <a:t>Eğer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öğelerin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geçme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sıklıkları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çok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değişiyorsa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iki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temel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sıkıntı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vardır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742950" lvl="1" indent="-285750">
              <a:spcAft>
                <a:spcPct val="30000"/>
              </a:spcAft>
            </a:pP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Eğer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min_sup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çok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yüksek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seçilirse</a:t>
            </a:r>
            <a:r>
              <a:rPr lang="en-US" dirty="0" smtClean="0">
                <a:cs typeface="Times New Roman" pitchFamily="18" charset="0"/>
              </a:rPr>
              <a:t>, nadir </a:t>
            </a:r>
            <a:r>
              <a:rPr lang="en-US" dirty="0" err="1" smtClean="0">
                <a:cs typeface="Times New Roman" pitchFamily="18" charset="0"/>
              </a:rPr>
              <a:t>geçen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öğeleri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içeren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kurallar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bulunamaz</a:t>
            </a:r>
            <a:r>
              <a:rPr lang="en-US" dirty="0" smtClean="0">
                <a:cs typeface="Times New Roman" pitchFamily="18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pPr marL="742950" lvl="1" indent="-285750"/>
            <a:r>
              <a:rPr lang="en-US" dirty="0" smtClean="0">
                <a:cs typeface="Times New Roman" pitchFamily="18" charset="0"/>
              </a:rPr>
              <a:t>Bu </a:t>
            </a:r>
            <a:r>
              <a:rPr lang="en-US" dirty="0" err="1" smtClean="0">
                <a:cs typeface="Times New Roman" pitchFamily="18" charset="0"/>
              </a:rPr>
              <a:t>kuralları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çıkartabilmek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için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min_sup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çok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düşük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seçilmeli</a:t>
            </a:r>
            <a:r>
              <a:rPr lang="en-US" dirty="0" smtClean="0">
                <a:cs typeface="Times New Roman" pitchFamily="18" charset="0"/>
              </a:rPr>
              <a:t>. Bu </a:t>
            </a:r>
            <a:r>
              <a:rPr lang="en-US" dirty="0" err="1" smtClean="0">
                <a:cs typeface="Times New Roman" pitchFamily="18" charset="0"/>
              </a:rPr>
              <a:t>seferde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kural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sayısında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patlama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yaşanır</a:t>
            </a:r>
            <a:r>
              <a:rPr lang="en-US" dirty="0" smtClean="0">
                <a:cs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</a:rPr>
              <a:t>Çok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fazla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yaygın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öğe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olacağından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herşey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herşeyle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ilişkiliymiş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gibi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gözükür</a:t>
            </a:r>
            <a:endParaRPr lang="en-US" dirty="0" smtClean="0">
              <a:cs typeface="Times New Roman" pitchFamily="18" charset="0"/>
            </a:endParaRPr>
          </a:p>
          <a:p>
            <a:pPr indent="-285750"/>
            <a:r>
              <a:rPr lang="en-US" dirty="0" err="1" smtClean="0">
                <a:cs typeface="Times New Roman" pitchFamily="18" charset="0"/>
              </a:rPr>
              <a:t>Çok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seviyeli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yapı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bunu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çözer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1801A-555C-4AE8-B4D4-A49444854545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64438" cy="6858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Çok-boyutlu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</a:t>
            </a:r>
            <a:endParaRPr lang="en-US" sz="3200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Tek-boyutlu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</a:t>
            </a:r>
            <a:r>
              <a:rPr lang="en-US" sz="2400" dirty="0" smtClean="0"/>
              <a:t>: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buys(X, “milk”) </a:t>
            </a:r>
            <a:r>
              <a:rPr lang="en-US" sz="2000" dirty="0" smtClean="0">
                <a:solidFill>
                  <a:schemeClr val="folHlink"/>
                </a:solidFill>
                <a:sym typeface="Symbol" pitchFamily="18" charset="2"/>
              </a:rPr>
              <a:t> buys(X, “bread”)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Çok-boyutlu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 pitchFamily="18" charset="2"/>
              </a:rPr>
              <a:t></a:t>
            </a:r>
            <a:r>
              <a:rPr lang="en-US" sz="2400" dirty="0" smtClean="0">
                <a:sym typeface="Math B"/>
              </a:rPr>
              <a:t> </a:t>
            </a:r>
            <a:r>
              <a:rPr lang="en-US" sz="2400" dirty="0" smtClean="0"/>
              <a:t>2 </a:t>
            </a:r>
            <a:r>
              <a:rPr lang="en-US" sz="2400" dirty="0" err="1" smtClean="0"/>
              <a:t>boyut</a:t>
            </a:r>
            <a:r>
              <a:rPr lang="en-US" sz="2400" dirty="0" smtClean="0"/>
              <a:t> </a:t>
            </a:r>
            <a:r>
              <a:rPr lang="en-US" sz="2400" dirty="0" err="1" smtClean="0"/>
              <a:t>yada</a:t>
            </a:r>
            <a:r>
              <a:rPr lang="en-US" sz="2400" dirty="0" smtClean="0"/>
              <a:t> </a:t>
            </a:r>
            <a:r>
              <a:rPr lang="en-US" sz="2400" dirty="0" err="1" smtClean="0"/>
              <a:t>nitelik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Inter-dimension (</a:t>
            </a:r>
            <a:r>
              <a:rPr lang="en-US" sz="2400" dirty="0" err="1" smtClean="0"/>
              <a:t>boyutlar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</a:t>
            </a:r>
            <a:r>
              <a:rPr lang="en-US" sz="2400" dirty="0" smtClean="0"/>
              <a:t>) </a:t>
            </a:r>
            <a:r>
              <a:rPr lang="en-US" sz="2400" dirty="0" err="1" smtClean="0"/>
              <a:t>kurallar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sağ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ve</a:t>
            </a:r>
            <a:r>
              <a:rPr lang="en-US" sz="2400" i="1" dirty="0" smtClean="0"/>
              <a:t> sol </a:t>
            </a:r>
            <a:r>
              <a:rPr lang="en-US" sz="2400" i="1" dirty="0" err="1" smtClean="0"/>
              <a:t>taraftaki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nitlikler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farklı</a:t>
            </a:r>
            <a:r>
              <a:rPr lang="en-US" sz="2400" i="1" dirty="0" smtClean="0"/>
              <a:t>)</a:t>
            </a:r>
            <a:endParaRPr lang="en-US" sz="2400" dirty="0" smtClean="0"/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age(X,”19-25”) </a:t>
            </a:r>
            <a:r>
              <a:rPr lang="en-US" sz="2000" dirty="0" smtClean="0">
                <a:solidFill>
                  <a:schemeClr val="folHlink"/>
                </a:solidFill>
                <a:sym typeface="Symbol" pitchFamily="18" charset="2"/>
              </a:rPr>
              <a:t> </a:t>
            </a:r>
            <a:r>
              <a:rPr lang="en-US" sz="2000" dirty="0" smtClean="0">
                <a:solidFill>
                  <a:schemeClr val="folHlink"/>
                </a:solidFill>
              </a:rPr>
              <a:t>occupation(</a:t>
            </a:r>
            <a:r>
              <a:rPr lang="en-US" sz="2000" dirty="0" err="1" smtClean="0">
                <a:solidFill>
                  <a:schemeClr val="folHlink"/>
                </a:solidFill>
              </a:rPr>
              <a:t>X,“student</a:t>
            </a:r>
            <a:r>
              <a:rPr lang="en-US" sz="2000" dirty="0" smtClean="0">
                <a:solidFill>
                  <a:schemeClr val="folHlink"/>
                </a:solidFill>
              </a:rPr>
              <a:t>”) </a:t>
            </a:r>
            <a:r>
              <a:rPr lang="en-US" sz="2000" dirty="0" smtClean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>
                <a:sym typeface="Symbol" pitchFamily="18" charset="2"/>
              </a:rPr>
              <a:t>Hibrit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boyutlu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kurallar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i="1" dirty="0" err="1" smtClean="0">
                <a:sym typeface="Symbol" pitchFamily="18" charset="2"/>
              </a:rPr>
              <a:t>ilişkili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nitelikler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age(X,”19-25”) </a:t>
            </a:r>
            <a:r>
              <a:rPr lang="en-US" sz="2000" dirty="0" smtClean="0">
                <a:solidFill>
                  <a:schemeClr val="folHlink"/>
                </a:solidFill>
                <a:sym typeface="Symbol" pitchFamily="18" charset="2"/>
              </a:rPr>
              <a:t>  </a:t>
            </a:r>
            <a:r>
              <a:rPr lang="en-US" sz="2000" dirty="0" smtClean="0">
                <a:solidFill>
                  <a:schemeClr val="folHlink"/>
                </a:solidFill>
              </a:rPr>
              <a:t>buys(X, “popcorn”) </a:t>
            </a:r>
            <a:r>
              <a:rPr lang="en-US" sz="2000" dirty="0" smtClean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Kategorik</a:t>
            </a:r>
            <a:r>
              <a:rPr lang="en-US" sz="2400" dirty="0" smtClean="0"/>
              <a:t> </a:t>
            </a:r>
            <a:r>
              <a:rPr lang="en-US" sz="2400" dirty="0" err="1" smtClean="0"/>
              <a:t>nitelikler</a:t>
            </a:r>
            <a:r>
              <a:rPr lang="en-US" sz="2400" dirty="0" smtClean="0"/>
              <a:t>: </a:t>
            </a:r>
            <a:r>
              <a:rPr lang="en-US" sz="2400" dirty="0" err="1" smtClean="0"/>
              <a:t>sonlu</a:t>
            </a:r>
            <a:r>
              <a:rPr lang="en-US" sz="2400" dirty="0" smtClean="0"/>
              <a:t> </a:t>
            </a:r>
            <a:r>
              <a:rPr lang="en-US" sz="2400" dirty="0" err="1" smtClean="0"/>
              <a:t>sayıda</a:t>
            </a:r>
            <a:r>
              <a:rPr lang="en-US" sz="2400" dirty="0" smtClean="0"/>
              <a:t> </a:t>
            </a:r>
            <a:r>
              <a:rPr lang="en-US" sz="2400" dirty="0" err="1" smtClean="0"/>
              <a:t>seçenek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, </a:t>
            </a:r>
            <a:r>
              <a:rPr lang="en-US" sz="2400" dirty="0" err="1" smtClean="0"/>
              <a:t>değerler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büyüklük</a:t>
            </a:r>
            <a:r>
              <a:rPr lang="en-US" sz="2400" dirty="0" smtClean="0"/>
              <a:t> </a:t>
            </a:r>
            <a:r>
              <a:rPr lang="en-US" sz="2400" dirty="0" err="1" smtClean="0"/>
              <a:t>karşılaştırması</a:t>
            </a:r>
            <a:r>
              <a:rPr lang="en-US" sz="2400" dirty="0" smtClean="0"/>
              <a:t> </a:t>
            </a:r>
            <a:r>
              <a:rPr lang="en-US" sz="2400" dirty="0" err="1" smtClean="0"/>
              <a:t>yapılamaz</a:t>
            </a:r>
            <a:r>
              <a:rPr lang="en-US" sz="2400" dirty="0" smtClean="0"/>
              <a:t>—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küpleri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Nicel</a:t>
            </a:r>
            <a:r>
              <a:rPr lang="en-US" sz="2400" dirty="0" smtClean="0"/>
              <a:t> </a:t>
            </a:r>
            <a:r>
              <a:rPr lang="en-US" sz="2400" dirty="0" err="1" smtClean="0"/>
              <a:t>nitelikler</a:t>
            </a:r>
            <a:r>
              <a:rPr lang="en-US" sz="2400" dirty="0" smtClean="0"/>
              <a:t>: </a:t>
            </a:r>
            <a:r>
              <a:rPr lang="en-US" sz="2400" dirty="0" err="1" smtClean="0"/>
              <a:t>sayısal</a:t>
            </a:r>
            <a:r>
              <a:rPr lang="en-US" sz="2400" dirty="0" smtClean="0"/>
              <a:t>, </a:t>
            </a:r>
            <a:r>
              <a:rPr lang="en-US" sz="2400" dirty="0" err="1" smtClean="0"/>
              <a:t>değerler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</a:t>
            </a:r>
            <a:r>
              <a:rPr lang="en-US" sz="2400" dirty="0" smtClean="0"/>
              <a:t> </a:t>
            </a:r>
            <a:r>
              <a:rPr lang="en-US" sz="2400" dirty="0" err="1" smtClean="0"/>
              <a:t>sıralama</a:t>
            </a:r>
            <a:r>
              <a:rPr lang="en-US" sz="2400" dirty="0" smtClean="0"/>
              <a:t>- </a:t>
            </a:r>
            <a:r>
              <a:rPr lang="en-US" sz="2400" dirty="0" err="1" smtClean="0"/>
              <a:t>ayrık</a:t>
            </a:r>
            <a:r>
              <a:rPr lang="en-US" sz="2400" dirty="0" smtClean="0"/>
              <a:t> </a:t>
            </a:r>
            <a:r>
              <a:rPr lang="en-US" sz="2400" dirty="0" err="1" smtClean="0"/>
              <a:t>yapma</a:t>
            </a:r>
            <a:r>
              <a:rPr lang="en-US" sz="2400" dirty="0" smtClean="0"/>
              <a:t>, </a:t>
            </a:r>
            <a:r>
              <a:rPr lang="en-US" sz="2400" dirty="0" err="1" smtClean="0"/>
              <a:t>demetleme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endParaRPr lang="en-US" sz="2400" dirty="0" smtClean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190CB-90B4-4030-9FD9-F2A1C2FBEA6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Nicel</a:t>
            </a:r>
            <a:r>
              <a:rPr lang="en-US" sz="3200" dirty="0" smtClean="0"/>
              <a:t> </a:t>
            </a:r>
            <a:r>
              <a:rPr lang="en-US" sz="3200" dirty="0" err="1" smtClean="0"/>
              <a:t>Birliktelik</a:t>
            </a:r>
            <a:r>
              <a:rPr lang="en-US" sz="3200" dirty="0" smtClean="0"/>
              <a:t> </a:t>
            </a:r>
            <a:r>
              <a:rPr lang="en-US" sz="3200" dirty="0" err="1" smtClean="0"/>
              <a:t>Kuralları</a:t>
            </a:r>
            <a:endParaRPr lang="en-US" sz="32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marL="533400" indent="-533400" eaLnBrk="1" hangingPunct="1"/>
            <a:r>
              <a:rPr lang="en-US" sz="2400" dirty="0" err="1" smtClean="0"/>
              <a:t>Yaş</a:t>
            </a:r>
            <a:r>
              <a:rPr lang="en-US" sz="2400" dirty="0" smtClean="0"/>
              <a:t>, </a:t>
            </a:r>
            <a:r>
              <a:rPr lang="en-US" sz="2400" dirty="0" err="1" smtClean="0"/>
              <a:t>maaş</a:t>
            </a:r>
            <a:r>
              <a:rPr lang="en-US" sz="2400" dirty="0" smtClean="0"/>
              <a:t>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nicel</a:t>
            </a:r>
            <a:r>
              <a:rPr lang="en-US" sz="2400" dirty="0" smtClean="0"/>
              <a:t> </a:t>
            </a:r>
            <a:r>
              <a:rPr lang="en-US" sz="2400" dirty="0" err="1" smtClean="0"/>
              <a:t>yani</a:t>
            </a:r>
            <a:r>
              <a:rPr lang="en-US" sz="2400" dirty="0" smtClean="0"/>
              <a:t> </a:t>
            </a:r>
            <a:r>
              <a:rPr lang="en-US" sz="2400" dirty="0" err="1" smtClean="0"/>
              <a:t>sayısal</a:t>
            </a:r>
            <a:r>
              <a:rPr lang="en-US" sz="2400" dirty="0" smtClean="0"/>
              <a:t> </a:t>
            </a:r>
            <a:r>
              <a:rPr lang="en-US" sz="2400" dirty="0" err="1" smtClean="0"/>
              <a:t>veriler</a:t>
            </a:r>
            <a:r>
              <a:rPr lang="en-US" sz="2400" dirty="0" smtClean="0"/>
              <a:t> </a:t>
            </a:r>
            <a:r>
              <a:rPr lang="en-US" sz="2400" dirty="0" err="1" smtClean="0"/>
              <a:t>verinin</a:t>
            </a:r>
            <a:r>
              <a:rPr lang="en-US" sz="2400" dirty="0" smtClean="0"/>
              <a:t> </a:t>
            </a:r>
            <a:r>
              <a:rPr lang="en-US" sz="2400" dirty="0" err="1" smtClean="0"/>
              <a:t>yapısına</a:t>
            </a:r>
            <a:r>
              <a:rPr lang="en-US" sz="2400" dirty="0" smtClean="0"/>
              <a:t> </a:t>
            </a:r>
            <a:r>
              <a:rPr lang="en-US" sz="2400" dirty="0" err="1" smtClean="0"/>
              <a:t>göre</a:t>
            </a:r>
            <a:r>
              <a:rPr lang="en-US" sz="2400" dirty="0" smtClean="0"/>
              <a:t> </a:t>
            </a:r>
            <a:r>
              <a:rPr lang="en-US" sz="2400" dirty="0" err="1" smtClean="0"/>
              <a:t>farklı</a:t>
            </a:r>
            <a:r>
              <a:rPr lang="en-US" sz="2400" dirty="0" smtClean="0"/>
              <a:t> </a:t>
            </a:r>
            <a:r>
              <a:rPr lang="en-US" sz="2400" dirty="0" err="1" smtClean="0"/>
              <a:t>tekniklerle</a:t>
            </a:r>
            <a:r>
              <a:rPr lang="en-US" sz="2400" dirty="0" smtClean="0"/>
              <a:t> </a:t>
            </a:r>
            <a:r>
              <a:rPr lang="en-US" sz="2400" dirty="0" err="1" smtClean="0"/>
              <a:t>işlenir</a:t>
            </a:r>
            <a:endParaRPr lang="en-US" sz="2400" dirty="0" smtClean="0"/>
          </a:p>
          <a:p>
            <a:pPr marL="533400" indent="-533400" eaLnBrk="1" hangingPunct="1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 err="1" smtClean="0"/>
              <a:t>Statik</a:t>
            </a:r>
            <a:r>
              <a:rPr lang="en-US" sz="2400" dirty="0" smtClean="0"/>
              <a:t> </a:t>
            </a:r>
            <a:r>
              <a:rPr lang="en-US" sz="2400" dirty="0" err="1" smtClean="0"/>
              <a:t>ayrıklama</a:t>
            </a:r>
            <a:r>
              <a:rPr lang="en-US" sz="2400" dirty="0" smtClean="0"/>
              <a:t>: </a:t>
            </a:r>
            <a:r>
              <a:rPr lang="en-US" sz="2400" dirty="0" err="1" smtClean="0"/>
              <a:t>baştan</a:t>
            </a:r>
            <a:r>
              <a:rPr lang="en-US" sz="2400" dirty="0" smtClean="0"/>
              <a:t> </a:t>
            </a:r>
            <a:r>
              <a:rPr lang="en-US" sz="2400" dirty="0" err="1" smtClean="0"/>
              <a:t>belirlenmiş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kurallara</a:t>
            </a:r>
            <a:r>
              <a:rPr lang="en-US" sz="2400" dirty="0" smtClean="0"/>
              <a:t> </a:t>
            </a:r>
            <a:r>
              <a:rPr lang="en-US" sz="2400" dirty="0" err="1" smtClean="0"/>
              <a:t>göre</a:t>
            </a:r>
            <a:r>
              <a:rPr lang="en-US" sz="2400" dirty="0" smtClean="0"/>
              <a:t> </a:t>
            </a:r>
            <a:r>
              <a:rPr lang="en-US" sz="2400" dirty="0" err="1" smtClean="0"/>
              <a:t>gruplara</a:t>
            </a:r>
            <a:r>
              <a:rPr lang="en-US" sz="2400" dirty="0" smtClean="0"/>
              <a:t> </a:t>
            </a:r>
            <a:r>
              <a:rPr lang="en-US" sz="2400" dirty="0" err="1" smtClean="0"/>
              <a:t>ayırma</a:t>
            </a:r>
            <a:r>
              <a:rPr lang="en-US" sz="2400" dirty="0" smtClean="0"/>
              <a:t> {0-15},{15-30}….</a:t>
            </a:r>
            <a:r>
              <a:rPr lang="en-US" sz="2400" dirty="0" err="1" smtClean="0"/>
              <a:t>gibi</a:t>
            </a:r>
            <a:endParaRPr lang="en-US" sz="2400" dirty="0" smtClean="0"/>
          </a:p>
          <a:p>
            <a:pPr marL="533400" indent="-533400" eaLnBrk="1" hangingPunct="1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 err="1" smtClean="0"/>
              <a:t>Dinamik</a:t>
            </a:r>
            <a:r>
              <a:rPr lang="en-US" sz="2400" dirty="0" smtClean="0"/>
              <a:t> </a:t>
            </a:r>
            <a:r>
              <a:rPr lang="en-US" sz="2400" dirty="0" err="1" smtClean="0"/>
              <a:t>ayrıklama</a:t>
            </a:r>
            <a:r>
              <a:rPr lang="en-US" sz="2400" dirty="0" smtClean="0"/>
              <a:t>: </a:t>
            </a:r>
            <a:r>
              <a:rPr lang="en-US" sz="2400" dirty="0" err="1" smtClean="0"/>
              <a:t>Verinin</a:t>
            </a:r>
            <a:r>
              <a:rPr lang="en-US" sz="2400" dirty="0" smtClean="0"/>
              <a:t> </a:t>
            </a:r>
            <a:r>
              <a:rPr lang="en-US" sz="2400" dirty="0" err="1" smtClean="0"/>
              <a:t>nasıl</a:t>
            </a:r>
            <a:r>
              <a:rPr lang="en-US" sz="2400" dirty="0" smtClean="0"/>
              <a:t> </a:t>
            </a:r>
            <a:r>
              <a:rPr lang="en-US" sz="2400" dirty="0" err="1" smtClean="0"/>
              <a:t>dağıldığına</a:t>
            </a:r>
            <a:r>
              <a:rPr lang="en-US" sz="2400" dirty="0" smtClean="0"/>
              <a:t> </a:t>
            </a:r>
            <a:r>
              <a:rPr lang="en-US" sz="2400" dirty="0" err="1" smtClean="0"/>
              <a:t>bağlı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grupların</a:t>
            </a:r>
            <a:r>
              <a:rPr lang="en-US" sz="2400" dirty="0" smtClean="0"/>
              <a:t> </a:t>
            </a:r>
            <a:r>
              <a:rPr lang="en-US" sz="2400" dirty="0" err="1" smtClean="0"/>
              <a:t>sınırlarını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belirler</a:t>
            </a:r>
            <a:endParaRPr lang="en-US" sz="2400" dirty="0" smtClean="0"/>
          </a:p>
          <a:p>
            <a:pPr marL="933450" lvl="1" indent="-533400" eaLnBrk="1" hangingPunct="1">
              <a:lnSpc>
                <a:spcPct val="110000"/>
              </a:lnSpc>
              <a:buSzTx/>
            </a:pPr>
            <a:r>
              <a:rPr lang="en-US" sz="2400" dirty="0" smtClean="0"/>
              <a:t>Intervals dynamically determined 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 err="1" smtClean="0"/>
              <a:t>Demetleme</a:t>
            </a:r>
            <a:r>
              <a:rPr lang="en-US" sz="2400" dirty="0" smtClean="0"/>
              <a:t>: </a:t>
            </a:r>
            <a:r>
              <a:rPr lang="en-US" sz="2400" dirty="0" err="1" smtClean="0"/>
              <a:t>konumların</a:t>
            </a:r>
            <a:r>
              <a:rPr lang="en-US" sz="2400" dirty="0" smtClean="0"/>
              <a:t> </a:t>
            </a:r>
            <a:r>
              <a:rPr lang="en-US" sz="2400" dirty="0" err="1" smtClean="0"/>
              <a:t>birbirlerine</a:t>
            </a:r>
            <a:r>
              <a:rPr lang="en-US" sz="2400" dirty="0" smtClean="0"/>
              <a:t> </a:t>
            </a:r>
            <a:r>
              <a:rPr lang="en-US" sz="2400" dirty="0" err="1" smtClean="0"/>
              <a:t>uzaklığına</a:t>
            </a:r>
            <a:r>
              <a:rPr lang="en-US" sz="2400" dirty="0" smtClean="0"/>
              <a:t> </a:t>
            </a:r>
            <a:r>
              <a:rPr lang="en-US" sz="2400" dirty="0" err="1" smtClean="0"/>
              <a:t>bağlı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gruplara</a:t>
            </a:r>
            <a:r>
              <a:rPr lang="en-US" sz="2400" dirty="0" smtClean="0"/>
              <a:t> </a:t>
            </a:r>
            <a:r>
              <a:rPr lang="en-US" sz="2400" dirty="0" err="1" smtClean="0"/>
              <a:t>ayırır</a:t>
            </a:r>
            <a:endParaRPr lang="en-US" sz="2400" dirty="0" smtClean="0"/>
          </a:p>
          <a:p>
            <a:pPr marL="933450" lvl="1" indent="-533400" eaLnBrk="1" hangingPunct="1">
              <a:lnSpc>
                <a:spcPct val="110000"/>
              </a:lnSpc>
              <a:buSzTx/>
            </a:pPr>
            <a:r>
              <a:rPr lang="en-US" sz="2400" dirty="0" err="1" smtClean="0"/>
              <a:t>Önce</a:t>
            </a:r>
            <a:r>
              <a:rPr lang="en-US" sz="2400" dirty="0" smtClean="0"/>
              <a:t> </a:t>
            </a:r>
            <a:r>
              <a:rPr lang="en-US" sz="2400" dirty="0" err="1" smtClean="0"/>
              <a:t>tek</a:t>
            </a:r>
            <a:r>
              <a:rPr lang="en-US" sz="2400" dirty="0" smtClean="0"/>
              <a:t> </a:t>
            </a:r>
            <a:r>
              <a:rPr lang="en-US" sz="2400" dirty="0" err="1" smtClean="0"/>
              <a:t>boyutlu</a:t>
            </a:r>
            <a:r>
              <a:rPr lang="en-US" sz="2400" dirty="0" smtClean="0"/>
              <a:t> </a:t>
            </a:r>
            <a:r>
              <a:rPr lang="en-US" sz="2400" dirty="0" err="1" smtClean="0"/>
              <a:t>demetleme</a:t>
            </a:r>
            <a:r>
              <a:rPr lang="en-US" sz="2400" dirty="0" smtClean="0"/>
              <a:t> </a:t>
            </a:r>
            <a:r>
              <a:rPr lang="en-US" sz="2400" dirty="0" err="1" smtClean="0"/>
              <a:t>sonra</a:t>
            </a:r>
            <a:r>
              <a:rPr lang="en-US" sz="2400" dirty="0" smtClean="0"/>
              <a:t> </a:t>
            </a:r>
            <a:r>
              <a:rPr lang="en-US" sz="2400" dirty="0" err="1" smtClean="0"/>
              <a:t>birliktelik</a:t>
            </a:r>
            <a:r>
              <a:rPr lang="en-US" sz="2400" dirty="0" smtClean="0"/>
              <a:t> </a:t>
            </a:r>
            <a:r>
              <a:rPr lang="en-US" sz="2400" dirty="0" err="1" smtClean="0"/>
              <a:t>kuralları</a:t>
            </a:r>
            <a:r>
              <a:rPr lang="en-US" sz="2400" dirty="0" smtClean="0"/>
              <a:t> </a:t>
            </a:r>
            <a:r>
              <a:rPr lang="en-US" sz="2400" dirty="0" err="1" smtClean="0"/>
              <a:t>yaratma</a:t>
            </a:r>
            <a:endParaRPr lang="en-US" sz="2400" dirty="0" smtClean="0"/>
          </a:p>
          <a:p>
            <a:pPr marL="533400" indent="-533400" eaLnBrk="1" hangingPunct="1">
              <a:buSzTx/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1612B-89B0-468A-80AE-3D7048554F9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381000"/>
            <a:ext cx="7981950" cy="6096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Diğer</a:t>
            </a:r>
            <a:r>
              <a:rPr lang="en-US" sz="3200" dirty="0" smtClean="0"/>
              <a:t> </a:t>
            </a:r>
            <a:r>
              <a:rPr lang="en-US" sz="3200" dirty="0" err="1" smtClean="0"/>
              <a:t>ilginç</a:t>
            </a:r>
            <a:r>
              <a:rPr lang="en-US" sz="3200" dirty="0" smtClean="0"/>
              <a:t> </a:t>
            </a:r>
            <a:r>
              <a:rPr lang="en-US" sz="3200" dirty="0" err="1" smtClean="0"/>
              <a:t>örüntüler</a:t>
            </a:r>
            <a:endParaRPr lang="en-US" sz="3200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err="1" smtClean="0"/>
              <a:t>Esnek</a:t>
            </a:r>
            <a:r>
              <a:rPr lang="en-US" sz="2400" dirty="0" smtClean="0"/>
              <a:t> support </a:t>
            </a:r>
            <a:r>
              <a:rPr lang="en-US" sz="2400" dirty="0" err="1" smtClean="0"/>
              <a:t>koşulları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Mücevher</a:t>
            </a:r>
            <a:r>
              <a:rPr lang="en-US" sz="2400" dirty="0" smtClean="0"/>
              <a:t>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bazı</a:t>
            </a:r>
            <a:r>
              <a:rPr lang="en-US" sz="2400" dirty="0" smtClean="0"/>
              <a:t> </a:t>
            </a:r>
            <a:r>
              <a:rPr lang="en-US" sz="2400" dirty="0" err="1" smtClean="0"/>
              <a:t>öğeler</a:t>
            </a:r>
            <a:r>
              <a:rPr lang="en-US" sz="2400" dirty="0" smtClean="0"/>
              <a:t> nadir </a:t>
            </a:r>
            <a:r>
              <a:rPr lang="en-US" sz="2400" dirty="0" err="1" smtClean="0"/>
              <a:t>geçer</a:t>
            </a:r>
            <a:r>
              <a:rPr lang="en-US" sz="2400" dirty="0" smtClean="0"/>
              <a:t> </a:t>
            </a:r>
            <a:r>
              <a:rPr lang="en-US" sz="2400" dirty="0" err="1" smtClean="0"/>
              <a:t>ama</a:t>
            </a:r>
            <a:r>
              <a:rPr lang="en-US" sz="2400" dirty="0" smtClean="0"/>
              <a:t> </a:t>
            </a:r>
            <a:r>
              <a:rPr lang="en-US" sz="2400" dirty="0" err="1" smtClean="0"/>
              <a:t>önemi</a:t>
            </a:r>
            <a:r>
              <a:rPr lang="en-US" sz="2400" dirty="0" smtClean="0"/>
              <a:t> </a:t>
            </a:r>
            <a:r>
              <a:rPr lang="en-US" sz="2400" dirty="0" err="1" smtClean="0"/>
              <a:t>yüksektir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Ürüne</a:t>
            </a:r>
            <a:r>
              <a:rPr lang="en-US" sz="2400" dirty="0" smtClean="0"/>
              <a:t> </a:t>
            </a:r>
            <a:r>
              <a:rPr lang="en-US" sz="2400" dirty="0" err="1" smtClean="0"/>
              <a:t>özel</a:t>
            </a:r>
            <a:r>
              <a:rPr lang="en-US" sz="2400" dirty="0" smtClean="0"/>
              <a:t> </a:t>
            </a:r>
            <a:r>
              <a:rPr lang="en-US" sz="2400" dirty="0" err="1" smtClean="0"/>
              <a:t>sup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en-US" sz="2400" dirty="0" err="1" smtClean="0"/>
              <a:t>belirleme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Top-K </a:t>
            </a:r>
            <a:r>
              <a:rPr lang="en-US" sz="2400" dirty="0" err="1" smtClean="0"/>
              <a:t>yakın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5li </a:t>
            </a:r>
            <a:r>
              <a:rPr lang="en-US" sz="2400" dirty="0" err="1" smtClean="0"/>
              <a:t>gruplar</a:t>
            </a:r>
            <a:r>
              <a:rPr lang="en-US" sz="2400" dirty="0" smtClean="0"/>
              <a:t> </a:t>
            </a:r>
            <a:r>
              <a:rPr lang="en-US" sz="2400" dirty="0" err="1" smtClean="0"/>
              <a:t>halinde</a:t>
            </a:r>
            <a:r>
              <a:rPr lang="en-US" sz="2400" dirty="0" smtClean="0"/>
              <a:t> </a:t>
            </a:r>
            <a:r>
              <a:rPr lang="en-US" sz="2400" dirty="0" err="1" smtClean="0"/>
              <a:t>alınan</a:t>
            </a:r>
            <a:r>
              <a:rPr lang="en-US" sz="2400" dirty="0" smtClean="0"/>
              <a:t> </a:t>
            </a:r>
            <a:r>
              <a:rPr lang="en-US" sz="2400" dirty="0" err="1" smtClean="0"/>
              <a:t>ürünler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 smtClean="0"/>
              <a:t>Sup</a:t>
            </a:r>
            <a:r>
              <a:rPr lang="en-US" sz="2400" baseline="-25000" dirty="0" err="1" smtClean="0"/>
              <a:t>min</a:t>
            </a:r>
            <a:r>
              <a:rPr lang="en-US" sz="2400" dirty="0" smtClean="0"/>
              <a:t> </a:t>
            </a:r>
            <a:r>
              <a:rPr lang="en-US" sz="2400" dirty="0" err="1" smtClean="0"/>
              <a:t>belirlemek</a:t>
            </a:r>
            <a:r>
              <a:rPr lang="en-US" sz="2400" dirty="0" smtClean="0"/>
              <a:t> </a:t>
            </a:r>
            <a:r>
              <a:rPr lang="en-US" sz="2400" dirty="0" err="1" smtClean="0"/>
              <a:t>zordur</a:t>
            </a:r>
            <a:endParaRPr lang="en-US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2EE6A-03D6-4CE0-85C4-63AC9D0F106A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İlişki Analizi ve Birliktelik Kuralları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49530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tanımlar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haritası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ölçeklenebilir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>
                <a:solidFill>
                  <a:srgbClr val="C00000"/>
                </a:solidFill>
              </a:rPr>
              <a:t>Birliktelik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kurallarından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korelasyon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analizine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Özet</a:t>
            </a:r>
            <a:endParaRPr 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İlginçlik</a:t>
            </a:r>
            <a:r>
              <a:rPr lang="en-US" dirty="0" smtClean="0"/>
              <a:t> </a:t>
            </a:r>
            <a:r>
              <a:rPr lang="en-US" dirty="0" err="1" smtClean="0"/>
              <a:t>ölçümü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Güçlü</a:t>
            </a:r>
            <a:r>
              <a:rPr lang="en-US" dirty="0" smtClean="0"/>
              <a:t> </a:t>
            </a:r>
            <a:r>
              <a:rPr lang="en-US" dirty="0" err="1" smtClean="0"/>
              <a:t>kurallar</a:t>
            </a:r>
            <a:r>
              <a:rPr lang="en-US" dirty="0" smtClean="0"/>
              <a:t> </a:t>
            </a:r>
            <a:r>
              <a:rPr lang="en-US" dirty="0" err="1" smtClean="0"/>
              <a:t>herzaman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endParaRPr lang="en-US" dirty="0" smtClean="0"/>
          </a:p>
          <a:p>
            <a:pPr lvl="1"/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yaklaşımdır</a:t>
            </a:r>
            <a:r>
              <a:rPr lang="en-US" dirty="0" smtClean="0"/>
              <a:t>, </a:t>
            </a:r>
            <a:r>
              <a:rPr lang="en-US" dirty="0" err="1" smtClean="0"/>
              <a:t>ilişkinin</a:t>
            </a:r>
            <a:r>
              <a:rPr lang="en-US" dirty="0" smtClean="0"/>
              <a:t> </a:t>
            </a:r>
            <a:r>
              <a:rPr lang="en-US" dirty="0" err="1" smtClean="0"/>
              <a:t>gerçek</a:t>
            </a:r>
            <a:r>
              <a:rPr lang="en-US" dirty="0" smtClean="0"/>
              <a:t> </a:t>
            </a:r>
            <a:r>
              <a:rPr lang="en-US" dirty="0" err="1" smtClean="0"/>
              <a:t>gücünü</a:t>
            </a:r>
            <a:r>
              <a:rPr lang="en-US" dirty="0" smtClean="0"/>
              <a:t> </a:t>
            </a:r>
            <a:r>
              <a:rPr lang="en-US" dirty="0" err="1" smtClean="0"/>
              <a:t>ölçemez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Basketball </a:t>
            </a:r>
            <a:r>
              <a:rPr lang="en-US" sz="2000" i="1" dirty="0" err="1" smtClean="0"/>
              <a:t>oynamak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err="1" smtClean="0">
                <a:sym typeface="Symbol" pitchFamily="18" charset="2"/>
              </a:rPr>
              <a:t>peynir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yemek</a:t>
            </a:r>
            <a:r>
              <a:rPr lang="en-US" sz="2000" dirty="0" smtClean="0">
                <a:sym typeface="Symbol" pitchFamily="18" charset="2"/>
              </a:rPr>
              <a:t> [40%, 66.7%]  </a:t>
            </a:r>
            <a:r>
              <a:rPr lang="en-US" sz="2000" u="sng" dirty="0" err="1" smtClean="0">
                <a:sym typeface="Symbol" pitchFamily="18" charset="2"/>
              </a:rPr>
              <a:t>yanıltıcıdır</a:t>
            </a:r>
            <a:endParaRPr lang="en-US" sz="2000" u="sng" dirty="0" smtClean="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 err="1" smtClean="0">
                <a:sym typeface="Symbol" pitchFamily="18" charset="2"/>
              </a:rPr>
              <a:t>Toplamda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peynir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yeme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oranı</a:t>
            </a:r>
            <a:r>
              <a:rPr lang="en-US" sz="2000" dirty="0" smtClean="0">
                <a:sym typeface="Symbol" pitchFamily="18" charset="2"/>
              </a:rPr>
              <a:t> 75% &gt; 66.7%.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Basketball </a:t>
            </a:r>
            <a:r>
              <a:rPr lang="en-US" sz="2000" i="1" dirty="0" err="1" smtClean="0"/>
              <a:t>oynamak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err="1" smtClean="0">
                <a:sym typeface="Symbol" pitchFamily="18" charset="2"/>
              </a:rPr>
              <a:t>peynir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yememek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[20%, 33.3%] </a:t>
            </a:r>
            <a:r>
              <a:rPr lang="en-US" sz="2000" dirty="0" err="1" smtClean="0">
                <a:sym typeface="Symbol" pitchFamily="18" charset="2"/>
              </a:rPr>
              <a:t>daha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doğrudur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err="1" smtClean="0">
                <a:sym typeface="Symbol" pitchFamily="18" charset="2"/>
              </a:rPr>
              <a:t>daha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düşük</a:t>
            </a:r>
            <a:r>
              <a:rPr lang="en-US" sz="2000" dirty="0" smtClean="0">
                <a:sym typeface="Symbol" pitchFamily="18" charset="2"/>
              </a:rPr>
              <a:t> support </a:t>
            </a:r>
            <a:r>
              <a:rPr lang="en-US" sz="2000" dirty="0" err="1" smtClean="0">
                <a:sym typeface="Symbol" pitchFamily="18" charset="2"/>
              </a:rPr>
              <a:t>ve</a:t>
            </a:r>
            <a:r>
              <a:rPr lang="en-US" sz="2000" dirty="0" smtClean="0">
                <a:sym typeface="Symbol" pitchFamily="18" charset="2"/>
              </a:rPr>
              <a:t> confidence </a:t>
            </a:r>
            <a:r>
              <a:rPr lang="en-US" sz="2000" dirty="0" err="1" smtClean="0">
                <a:sym typeface="Symbol" pitchFamily="18" charset="2"/>
              </a:rPr>
              <a:t>içerse</a:t>
            </a:r>
            <a:r>
              <a:rPr lang="en-US" sz="2000" dirty="0" smtClean="0">
                <a:sym typeface="Symbol" pitchFamily="18" charset="2"/>
              </a:rPr>
              <a:t> 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488F-AFBC-4B36-895E-261E5E224AD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1524000" y="2971800"/>
          <a:ext cx="5029200" cy="1813371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hayır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Peynir-evet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Peynir-hayır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170BC7-C632-46D7-9E43-6628256742C1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İlginçlik</a:t>
            </a:r>
            <a:r>
              <a:rPr lang="en-US" sz="3200" dirty="0" smtClean="0"/>
              <a:t> </a:t>
            </a:r>
            <a:r>
              <a:rPr lang="en-US" sz="3200" dirty="0" err="1" smtClean="0"/>
              <a:t>Ölçümü</a:t>
            </a:r>
            <a:r>
              <a:rPr lang="en-US" sz="3200" dirty="0" smtClean="0"/>
              <a:t> Lift (</a:t>
            </a:r>
            <a:r>
              <a:rPr lang="en-US" sz="3200" dirty="0" err="1" smtClean="0"/>
              <a:t>kaldıraç</a:t>
            </a:r>
            <a:r>
              <a:rPr lang="en-US" sz="3200" dirty="0" smtClean="0"/>
              <a:t>): </a:t>
            </a:r>
            <a:r>
              <a:rPr lang="en-US" sz="3200" dirty="0" err="1" smtClean="0"/>
              <a:t>Korelasyon</a:t>
            </a:r>
            <a:endParaRPr lang="en-US" sz="3200" dirty="0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err="1" smtClean="0">
                <a:sym typeface="Symbol" pitchFamily="18" charset="2"/>
              </a:rPr>
              <a:t>Alakalı</a:t>
            </a:r>
            <a:r>
              <a:rPr lang="en-US" dirty="0" smtClean="0">
                <a:sym typeface="Symbol" pitchFamily="18" charset="2"/>
              </a:rPr>
              <a:t>/</a:t>
            </a:r>
            <a:r>
              <a:rPr lang="en-US" dirty="0" err="1" smtClean="0">
                <a:sym typeface="Symbol" pitchFamily="18" charset="2"/>
              </a:rPr>
              <a:t>korelasyon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içeren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olaylar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ölçümü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lift</a:t>
            </a:r>
          </a:p>
          <a:p>
            <a:pPr eaLnBrk="1" hangingPunct="1">
              <a:lnSpc>
                <a:spcPct val="130000"/>
              </a:lnSpc>
            </a:pPr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>
                <a:sym typeface="Symbol" pitchFamily="18" charset="2"/>
              </a:rPr>
              <a:t>lift &gt; 1 </a:t>
            </a:r>
            <a:r>
              <a:rPr lang="en-US" sz="2400" dirty="0" err="1" smtClean="0">
                <a:solidFill>
                  <a:srgbClr val="C00000"/>
                </a:solidFill>
                <a:sym typeface="Symbol" pitchFamily="18" charset="2"/>
              </a:rPr>
              <a:t>pozitif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korelasyon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>
                <a:sym typeface="Symbol" pitchFamily="18" charset="2"/>
              </a:rPr>
              <a:t>lift &lt; 1 </a:t>
            </a:r>
            <a:r>
              <a:rPr lang="en-US" sz="2400" dirty="0" err="1" smtClean="0">
                <a:solidFill>
                  <a:srgbClr val="C00000"/>
                </a:solidFill>
                <a:sym typeface="Symbol" pitchFamily="18" charset="2"/>
              </a:rPr>
              <a:t>negatif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korelasyon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>
                <a:sym typeface="Symbol" pitchFamily="18" charset="2"/>
              </a:rPr>
              <a:t>lift </a:t>
            </a:r>
            <a:r>
              <a:rPr lang="en-US" sz="2400" smtClean="0">
                <a:sym typeface="Symbol" pitchFamily="18" charset="2"/>
              </a:rPr>
              <a:t>= 1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independent (</a:t>
            </a:r>
            <a:r>
              <a:rPr lang="en-US" sz="2400" dirty="0" err="1" smtClean="0">
                <a:solidFill>
                  <a:srgbClr val="C00000"/>
                </a:solidFill>
                <a:sym typeface="Symbol" pitchFamily="18" charset="2"/>
              </a:rPr>
              <a:t>bağımsız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</p:txBody>
      </p:sp>
      <p:graphicFrame>
        <p:nvGraphicFramePr>
          <p:cNvPr id="3074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7650" y="4038600"/>
          <a:ext cx="4129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enklem" r:id="rId3" imgW="2666880" imgH="393480" progId="Equation.3">
                  <p:embed/>
                </p:oleObj>
              </mc:Choice>
              <mc:Fallback>
                <p:oleObj name="Denklem" r:id="rId3" imgW="266688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038600"/>
                        <a:ext cx="41290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1"/>
          <p:cNvGraphicFramePr>
            <a:graphicFrameLocks noChangeAspect="1"/>
          </p:cNvGraphicFramePr>
          <p:nvPr/>
        </p:nvGraphicFramePr>
        <p:xfrm>
          <a:off x="381000" y="2133600"/>
          <a:ext cx="25923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028520" imgH="419040" progId="Equation.3">
                  <p:embed/>
                </p:oleObj>
              </mc:Choice>
              <mc:Fallback>
                <p:oleObj name="Equation" r:id="rId5" imgW="1028520" imgH="419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2592388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8350" y="4038600"/>
          <a:ext cx="45577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enklem" r:id="rId7" imgW="2743200" imgH="393480" progId="Equation.3">
                  <p:embed/>
                </p:oleObj>
              </mc:Choice>
              <mc:Fallback>
                <p:oleObj name="Denklem" r:id="rId7" imgW="27432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038600"/>
                        <a:ext cx="45577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3581400" y="2072829"/>
          <a:ext cx="5029200" cy="1813371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hayır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Peynir-evet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Peynir-hayır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Toplam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Birliktelik Kuralları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müşterinin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antivirus </a:t>
            </a:r>
            <a:r>
              <a:rPr lang="en-US" dirty="0" err="1" smtClean="0"/>
              <a:t>yazılımı</a:t>
            </a:r>
            <a:r>
              <a:rPr lang="en-US" dirty="0" smtClean="0"/>
              <a:t> </a:t>
            </a:r>
            <a:r>
              <a:rPr lang="en-US" dirty="0" err="1" smtClean="0"/>
              <a:t>almasına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ilişkilendirme</a:t>
            </a:r>
            <a:r>
              <a:rPr lang="en-US" dirty="0" smtClean="0"/>
              <a:t> </a:t>
            </a:r>
            <a:r>
              <a:rPr lang="en-US" dirty="0" err="1" smtClean="0"/>
              <a:t>kuralı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PC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antivirus-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sw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[support =2%, conf= 60%]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Support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destek</a:t>
            </a:r>
            <a:r>
              <a:rPr lang="en-US" dirty="0" smtClean="0">
                <a:sym typeface="Wingdings" pitchFamily="2" charset="2"/>
              </a:rPr>
              <a:t>)  </a:t>
            </a:r>
            <a:r>
              <a:rPr lang="en-US" sz="2400" dirty="0" err="1" smtClean="0">
                <a:ea typeface="+mn-ea"/>
                <a:cs typeface="+mn-cs"/>
              </a:rPr>
              <a:t>müşterilerin</a:t>
            </a:r>
            <a:r>
              <a:rPr lang="en-US" sz="2400" dirty="0" smtClean="0">
                <a:ea typeface="+mn-ea"/>
                <a:cs typeface="+mn-cs"/>
              </a:rPr>
              <a:t> %2’si </a:t>
            </a:r>
            <a:r>
              <a:rPr lang="en-US" sz="2400" dirty="0" err="1" smtClean="0">
                <a:ea typeface="+mn-ea"/>
                <a:cs typeface="+mn-cs"/>
              </a:rPr>
              <a:t>bilgisayar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ve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antivirüs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yazılımını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beraber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almışlar</a:t>
            </a:r>
            <a:endParaRPr lang="en-US" sz="24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Confidence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güven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sz="2400" dirty="0" smtClean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2400" dirty="0" err="1" smtClean="0">
                <a:ea typeface="+mn-ea"/>
                <a:cs typeface="+mn-cs"/>
              </a:rPr>
              <a:t>bilgisayar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alan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müşterilerin</a:t>
            </a:r>
            <a:r>
              <a:rPr lang="en-US" sz="2400" dirty="0" smtClean="0">
                <a:ea typeface="+mn-ea"/>
                <a:cs typeface="+mn-cs"/>
              </a:rPr>
              <a:t> %60’I </a:t>
            </a:r>
            <a:r>
              <a:rPr lang="en-US" sz="2400" dirty="0" err="1" smtClean="0">
                <a:ea typeface="+mn-ea"/>
                <a:cs typeface="+mn-cs"/>
              </a:rPr>
              <a:t>antivirüs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yazılımı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da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almış</a:t>
            </a:r>
            <a:endParaRPr lang="en-US" sz="2400" dirty="0" smtClean="0">
              <a:ea typeface="+mn-ea"/>
              <a:cs typeface="+mn-cs"/>
              <a:sym typeface="Wingdings" pitchFamily="2" charset="2"/>
            </a:endParaRPr>
          </a:p>
          <a:p>
            <a:pPr>
              <a:defRPr/>
            </a:pPr>
            <a:r>
              <a:rPr lang="it-IT" dirty="0" smtClean="0"/>
              <a:t>Geçerli olabilmesi için minimum support ve </a:t>
            </a:r>
            <a:r>
              <a:rPr lang="en-US" dirty="0" smtClean="0"/>
              <a:t>confidence </a:t>
            </a:r>
            <a:r>
              <a:rPr lang="en-US" dirty="0" err="1" smtClean="0"/>
              <a:t>değerlerini</a:t>
            </a:r>
            <a:r>
              <a:rPr lang="en-US" dirty="0" smtClean="0"/>
              <a:t> </a:t>
            </a:r>
            <a:r>
              <a:rPr lang="en-US" dirty="0" err="1" smtClean="0"/>
              <a:t>sağlaması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DABA8-07AC-4406-9818-57C4AD35A8E2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2EE6A-03D6-4CE0-85C4-63AC9D0F106A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İlişki Analizi ve Birliktelik Kuralları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49530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tanımlar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haritası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ölçeklenebilir</a:t>
            </a:r>
            <a:r>
              <a:rPr lang="en-US" dirty="0" smtClean="0"/>
              <a:t> </a:t>
            </a:r>
            <a:r>
              <a:rPr lang="en-US" dirty="0" err="1" smtClean="0"/>
              <a:t>yaygın</a:t>
            </a:r>
            <a:r>
              <a:rPr lang="en-US" dirty="0" smtClean="0"/>
              <a:t> </a:t>
            </a:r>
            <a:r>
              <a:rPr lang="en-US" dirty="0" err="1" smtClean="0"/>
              <a:t>örüntü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/>
              <a:t>Birliktelik kurallarından korelasyon analizine</a:t>
            </a:r>
          </a:p>
          <a:p>
            <a:pPr marL="457200" indent="-457200" eaLnBrk="1" hangingPunct="1">
              <a:lnSpc>
                <a:spcPct val="120000"/>
              </a:lnSpc>
              <a:buSzTx/>
            </a:pPr>
            <a:r>
              <a:rPr lang="en-US" dirty="0" err="1" smtClean="0">
                <a:solidFill>
                  <a:srgbClr val="C00000"/>
                </a:solidFill>
              </a:rPr>
              <a:t>Özet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1066AE-89AB-48A0-B631-50A9A84C2C7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629400" cy="762000"/>
          </a:xfrm>
        </p:spPr>
        <p:txBody>
          <a:bodyPr lIns="92075" tIns="46038" rIns="92075" bIns="46038" anchor="ctr"/>
          <a:lstStyle/>
          <a:p>
            <a:pPr marL="1117600" indent="-1117600" eaLnBrk="1" hangingPunct="1"/>
            <a:r>
              <a:rPr lang="en-US" sz="3200" dirty="0" err="1" smtClean="0"/>
              <a:t>Özet</a:t>
            </a:r>
            <a:endParaRPr lang="en-US" sz="3200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0292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30000"/>
              </a:lnSpc>
            </a:pP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örüntüleri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çıkarma</a:t>
            </a:r>
            <a:r>
              <a:rPr lang="en-US" sz="2400" dirty="0" smtClean="0"/>
              <a:t> —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madenciliğinin</a:t>
            </a:r>
            <a:r>
              <a:rPr lang="en-US" sz="2400" dirty="0" smtClean="0"/>
              <a:t>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önemli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aşaması</a:t>
            </a:r>
            <a:endParaRPr lang="en-US" sz="2400" dirty="0" smtClean="0"/>
          </a:p>
          <a:p>
            <a:pPr marL="857250" lvl="1" indent="-457200" eaLnBrk="1" hangingPunct="1">
              <a:lnSpc>
                <a:spcPct val="130000"/>
              </a:lnSpc>
            </a:pPr>
            <a:r>
              <a:rPr lang="en-US" sz="2400" dirty="0" smtClean="0"/>
              <a:t>Support (</a:t>
            </a:r>
            <a:r>
              <a:rPr lang="en-US" sz="2400" dirty="0" err="1" smtClean="0"/>
              <a:t>destek</a:t>
            </a:r>
            <a:r>
              <a:rPr lang="en-US" sz="2400" dirty="0" smtClean="0"/>
              <a:t>) &amp; Confidence (</a:t>
            </a:r>
            <a:r>
              <a:rPr lang="en-US" sz="2400" dirty="0" err="1" smtClean="0"/>
              <a:t>güven</a:t>
            </a:r>
            <a:r>
              <a:rPr lang="en-US" sz="2400" dirty="0" smtClean="0"/>
              <a:t>)</a:t>
            </a:r>
          </a:p>
          <a:p>
            <a:pPr marL="457200" indent="-457200" eaLnBrk="1" hangingPunct="1">
              <a:lnSpc>
                <a:spcPct val="130000"/>
              </a:lnSpc>
            </a:pPr>
            <a:r>
              <a:rPr lang="en-US" sz="2400" dirty="0" smtClean="0"/>
              <a:t> </a:t>
            </a:r>
            <a:r>
              <a:rPr lang="en-US" sz="2400" dirty="0" err="1" smtClean="0"/>
              <a:t>Ölçeklenebilir</a:t>
            </a:r>
            <a:r>
              <a:rPr lang="en-US" sz="2400" dirty="0" smtClean="0"/>
              <a:t> </a:t>
            </a: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</a:t>
            </a:r>
            <a:r>
              <a:rPr lang="en-US" sz="2400" dirty="0" smtClean="0"/>
              <a:t> </a:t>
            </a:r>
            <a:r>
              <a:rPr lang="en-US" sz="2400" dirty="0" err="1" smtClean="0"/>
              <a:t>bulma</a:t>
            </a:r>
            <a:r>
              <a:rPr lang="en-US" sz="2400" dirty="0" smtClean="0"/>
              <a:t> </a:t>
            </a:r>
            <a:r>
              <a:rPr lang="en-US" sz="2400" dirty="0" err="1" smtClean="0"/>
              <a:t>yöntemleri</a:t>
            </a:r>
            <a:endParaRPr lang="en-US" sz="2400" dirty="0" smtClean="0"/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400" dirty="0" err="1" smtClean="0">
                <a:solidFill>
                  <a:schemeClr val="folHlink"/>
                </a:solidFill>
              </a:rPr>
              <a:t>Apriori</a:t>
            </a:r>
            <a:r>
              <a:rPr lang="en-US" sz="2400" dirty="0" smtClean="0">
                <a:solidFill>
                  <a:schemeClr val="folHlink"/>
                </a:solidFill>
              </a:rPr>
              <a:t> (Candidate generation &amp; test)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400" dirty="0" err="1" smtClean="0">
                <a:solidFill>
                  <a:schemeClr val="folHlink"/>
                </a:solidFill>
              </a:rPr>
              <a:t>FPgrowth</a:t>
            </a:r>
            <a:r>
              <a:rPr lang="en-US" sz="2400" dirty="0" smtClean="0">
                <a:solidFill>
                  <a:schemeClr val="folHlink"/>
                </a:solidFill>
              </a:rPr>
              <a:t> (Projection-based)</a:t>
            </a:r>
          </a:p>
          <a:p>
            <a:pPr marL="514350" indent="-457200" eaLnBrk="1" hangingPunct="1">
              <a:lnSpc>
                <a:spcPct val="130000"/>
              </a:lnSpc>
            </a:pPr>
            <a:r>
              <a:rPr lang="en-US" sz="2400" dirty="0" err="1" smtClean="0"/>
              <a:t>Yaygın</a:t>
            </a:r>
            <a:r>
              <a:rPr lang="en-US" sz="2400" dirty="0" smtClean="0"/>
              <a:t> </a:t>
            </a:r>
            <a:r>
              <a:rPr lang="en-US" sz="2400" dirty="0" err="1" smtClean="0"/>
              <a:t>örüntü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birliktelik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kuralları</a:t>
            </a:r>
            <a:endParaRPr lang="en-US" sz="2400" dirty="0" smtClean="0"/>
          </a:p>
          <a:p>
            <a:pPr marL="457200" indent="-457200" eaLnBrk="1" hangingPunct="1"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sz="2400" dirty="0" err="1" smtClean="0"/>
              <a:t>Korelasyon</a:t>
            </a:r>
            <a:r>
              <a:rPr lang="en-US" sz="2400" dirty="0" smtClean="0"/>
              <a:t>/</a:t>
            </a:r>
            <a:r>
              <a:rPr lang="en-US" sz="2400" dirty="0" err="1" smtClean="0"/>
              <a:t>alaka</a:t>
            </a:r>
            <a:r>
              <a:rPr lang="en-US" sz="2400" dirty="0" smtClean="0"/>
              <a:t> </a:t>
            </a:r>
            <a:r>
              <a:rPr lang="en-US" sz="2400" dirty="0" err="1" smtClean="0"/>
              <a:t>analizi</a:t>
            </a:r>
            <a:endParaRPr lang="en-US" sz="2400" dirty="0" smtClean="0"/>
          </a:p>
          <a:p>
            <a:pPr marL="857250" lvl="1" indent="-457200" eaLnBrk="1" hangingPunct="1"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sz="2400" dirty="0" smtClean="0"/>
              <a:t>Lift (</a:t>
            </a:r>
            <a:r>
              <a:rPr lang="en-US" sz="2400" dirty="0" err="1" smtClean="0"/>
              <a:t>kaldıraç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Tanımlar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1797B-8467-4117-93E3-7F6BFCAEC20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536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öğelerden</a:t>
            </a:r>
            <a:r>
              <a:rPr lang="en-US" dirty="0" smtClean="0"/>
              <a:t> </a:t>
            </a: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 = {</a:t>
            </a:r>
            <a:r>
              <a:rPr lang="en-US" sz="2400" dirty="0" err="1" smtClean="0"/>
              <a:t>ekmek</a:t>
            </a:r>
            <a:r>
              <a:rPr lang="en-US" sz="2400" dirty="0" smtClean="0"/>
              <a:t>, </a:t>
            </a:r>
            <a:r>
              <a:rPr lang="en-US" sz="2400" dirty="0" err="1" smtClean="0"/>
              <a:t>süt</a:t>
            </a:r>
            <a:r>
              <a:rPr lang="en-US" sz="2400" dirty="0" smtClean="0"/>
              <a:t>, </a:t>
            </a:r>
            <a:r>
              <a:rPr lang="en-US" sz="2400" dirty="0" err="1" smtClean="0"/>
              <a:t>bira</a:t>
            </a:r>
            <a:r>
              <a:rPr lang="en-US" sz="2400" dirty="0" smtClean="0"/>
              <a:t>, kola, </a:t>
            </a:r>
            <a:r>
              <a:rPr lang="en-US" sz="2400" dirty="0" err="1" smtClean="0"/>
              <a:t>yumurta</a:t>
            </a:r>
            <a:r>
              <a:rPr lang="en-US" sz="2400" dirty="0" smtClean="0"/>
              <a:t>, </a:t>
            </a:r>
            <a:r>
              <a:rPr lang="en-US" sz="2400" dirty="0" err="1" smtClean="0"/>
              <a:t>bez</a:t>
            </a:r>
            <a:r>
              <a:rPr lang="en-US" sz="2400" dirty="0" smtClean="0"/>
              <a:t>}</a:t>
            </a:r>
          </a:p>
          <a:p>
            <a:pPr eaLnBrk="1" hangingPunct="1">
              <a:defRPr/>
            </a:pPr>
            <a:r>
              <a:rPr lang="en-US" dirty="0" smtClean="0"/>
              <a:t>Transaction </a:t>
            </a:r>
            <a:r>
              <a:rPr lang="en-US" dirty="0" smtClean="0"/>
              <a:t>(</a:t>
            </a:r>
            <a:r>
              <a:rPr lang="en-US" dirty="0" err="1" smtClean="0"/>
              <a:t>İşlem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{</a:t>
            </a:r>
            <a:r>
              <a:rPr lang="en-US" sz="2400" dirty="0" err="1" smtClean="0"/>
              <a:t>süt</a:t>
            </a:r>
            <a:r>
              <a:rPr lang="en-US" sz="2400" dirty="0" smtClean="0"/>
              <a:t>, </a:t>
            </a:r>
            <a:r>
              <a:rPr lang="en-US" sz="2400" dirty="0" err="1" smtClean="0"/>
              <a:t>yumurta</a:t>
            </a:r>
            <a:r>
              <a:rPr lang="en-US" sz="2400" dirty="0" smtClean="0"/>
              <a:t>}</a:t>
            </a:r>
          </a:p>
          <a:p>
            <a:pPr eaLnBrk="1" hangingPunct="1">
              <a:defRPr/>
            </a:pPr>
            <a:r>
              <a:rPr lang="en-US" dirty="0" err="1" smtClean="0"/>
              <a:t>Öğeler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veya</a:t>
            </a:r>
            <a:r>
              <a:rPr lang="en-US" sz="2400" dirty="0" smtClean="0"/>
              <a:t>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öğeden</a:t>
            </a:r>
            <a:r>
              <a:rPr lang="en-US" sz="2400" dirty="0" smtClean="0"/>
              <a:t> </a:t>
            </a:r>
            <a:r>
              <a:rPr lang="en-US" sz="2400" dirty="0" err="1" smtClean="0"/>
              <a:t>oluşan</a:t>
            </a:r>
            <a:r>
              <a:rPr lang="en-US" sz="2400" dirty="0" smtClean="0"/>
              <a:t> </a:t>
            </a:r>
            <a:r>
              <a:rPr lang="en-US" sz="2400" dirty="0" err="1" smtClean="0"/>
              <a:t>küme</a:t>
            </a:r>
            <a:r>
              <a:rPr lang="en-US" sz="2400" dirty="0" smtClean="0"/>
              <a:t> </a:t>
            </a:r>
          </a:p>
          <a:p>
            <a:pPr lvl="1">
              <a:defRPr/>
            </a:pPr>
            <a:r>
              <a:rPr lang="en-US" dirty="0" smtClean="0"/>
              <a:t>k-</a:t>
            </a:r>
            <a:r>
              <a:rPr lang="en-US" dirty="0" err="1" smtClean="0"/>
              <a:t>öğe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(k-</a:t>
            </a:r>
            <a:r>
              <a:rPr lang="en-US" dirty="0" err="1" smtClean="0"/>
              <a:t>itemset</a:t>
            </a:r>
            <a:r>
              <a:rPr lang="en-US" dirty="0" smtClean="0"/>
              <a:t>): </a:t>
            </a:r>
            <a:r>
              <a:rPr lang="en-US" dirty="0" smtClean="0"/>
              <a:t>k </a:t>
            </a:r>
            <a:r>
              <a:rPr lang="en-US" dirty="0" err="1" smtClean="0"/>
              <a:t>elemanlı</a:t>
            </a:r>
            <a:r>
              <a:rPr lang="en-US" dirty="0" smtClean="0"/>
              <a:t> </a:t>
            </a:r>
            <a:r>
              <a:rPr lang="en-US" dirty="0" err="1" smtClean="0"/>
              <a:t>öğe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Yaygın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öğeler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(Frequent </a:t>
            </a:r>
            <a:r>
              <a:rPr lang="en-US" dirty="0" err="1" smtClean="0"/>
              <a:t>itemset</a:t>
            </a:r>
            <a:r>
              <a:rPr lang="en-US" dirty="0" smtClean="0"/>
              <a:t>) </a:t>
            </a:r>
          </a:p>
          <a:p>
            <a:pPr lvl="1">
              <a:defRPr/>
            </a:pPr>
            <a:r>
              <a:rPr lang="en-US" sz="2400" dirty="0" err="1" smtClean="0">
                <a:ea typeface="+mn-ea"/>
                <a:cs typeface="+mn-cs"/>
              </a:rPr>
              <a:t>Destek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değeri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b="1" dirty="0" smtClean="0">
                <a:ea typeface="+mn-ea"/>
                <a:cs typeface="+mn-cs"/>
              </a:rPr>
              <a:t>minimum support </a:t>
            </a:r>
            <a:r>
              <a:rPr lang="en-US" sz="2400" dirty="0" err="1" smtClean="0">
                <a:ea typeface="+mn-ea"/>
                <a:cs typeface="+mn-cs"/>
              </a:rPr>
              <a:t>eşik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değerinden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daha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büyük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ya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da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eşit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olan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öğeler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err="1" smtClean="0">
                <a:ea typeface="+mn-ea"/>
                <a:cs typeface="+mn-cs"/>
              </a:rPr>
              <a:t>kümesi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15365" name="Content Placeholder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19238"/>
            <a:ext cx="25146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5163" y="2514600"/>
            <a:ext cx="9350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A988D-179D-43B0-9E44-1758D0515A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Dokümanlar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Her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doküman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bir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kelimeler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kümesi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olarak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900" b="1" dirty="0" err="1" smtClean="0">
                <a:solidFill>
                  <a:srgbClr val="FF0000"/>
                </a:solidFill>
                <a:ea typeface="ＭＳ Ｐゴシック" pitchFamily="34" charset="-128"/>
              </a:rPr>
              <a:t>değerlendirilir</a:t>
            </a:r>
            <a:r>
              <a:rPr lang="en-US" altLang="ja-JP" sz="2900" b="1" dirty="0" smtClean="0">
                <a:solidFill>
                  <a:srgbClr val="FF0000"/>
                </a:solidFill>
                <a:ea typeface="ＭＳ Ｐゴシック" pitchFamily="34" charset="-128"/>
              </a:rPr>
              <a:t>. </a:t>
            </a:r>
            <a:endParaRPr lang="en-US" altLang="ja-JP" sz="29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900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doc7: 	Basketball, Team, City, Game 	</a:t>
            </a:r>
            <a:endParaRPr 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İlişkilendirme Kuralları Oluşturma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 smtClean="0"/>
              <a:t>İlişkilendirme</a:t>
            </a:r>
            <a:r>
              <a:rPr lang="en-US" sz="2400" dirty="0" smtClean="0"/>
              <a:t> </a:t>
            </a:r>
            <a:r>
              <a:rPr lang="en-US" sz="2400" dirty="0" err="1" smtClean="0"/>
              <a:t>kuralı</a:t>
            </a:r>
            <a:r>
              <a:rPr lang="en-US" sz="2400" dirty="0" smtClean="0"/>
              <a:t> (Association rule):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dirty="0" err="1" smtClean="0"/>
              <a:t>ifade</a:t>
            </a:r>
            <a:r>
              <a:rPr lang="en-US" sz="2400" dirty="0" smtClean="0"/>
              <a:t> </a:t>
            </a:r>
            <a:r>
              <a:rPr lang="en-US" sz="2400" dirty="0" err="1" smtClean="0"/>
              <a:t>eder</a:t>
            </a:r>
            <a:r>
              <a:rPr lang="en-US" sz="2400" dirty="0" smtClean="0"/>
              <a:t> (implication)</a:t>
            </a:r>
          </a:p>
          <a:p>
            <a:pPr lvl="1" eaLnBrk="1" hangingPunct="1"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 </a:t>
            </a:r>
          </a:p>
          <a:p>
            <a:pPr lvl="1" eaLnBrk="1" hangingPunct="1">
              <a:defRPr/>
            </a:pPr>
            <a:r>
              <a:rPr lang="en-US" dirty="0" smtClean="0"/>
              <a:t>A ⊂I, B⊂I, A∩B=∅ </a:t>
            </a:r>
          </a:p>
          <a:p>
            <a:pPr lvl="1" eaLnBrk="1" hangingPunct="1">
              <a:defRPr/>
            </a:pPr>
            <a:r>
              <a:rPr lang="en-US" dirty="0" err="1" smtClean="0"/>
              <a:t>Eğer</a:t>
            </a:r>
            <a:r>
              <a:rPr lang="en-US" dirty="0" smtClean="0"/>
              <a:t> A </a:t>
            </a:r>
            <a:r>
              <a:rPr lang="en-US" dirty="0" err="1" smtClean="0"/>
              <a:t>ise</a:t>
            </a:r>
            <a:r>
              <a:rPr lang="en-US" dirty="0" smtClean="0"/>
              <a:t> o </a:t>
            </a:r>
            <a:r>
              <a:rPr lang="en-US" dirty="0" err="1" smtClean="0"/>
              <a:t>zaman</a:t>
            </a:r>
            <a:r>
              <a:rPr lang="en-US" dirty="0" smtClean="0"/>
              <a:t> B (if A then B)</a:t>
            </a:r>
          </a:p>
          <a:p>
            <a:pPr>
              <a:defRPr/>
            </a:pPr>
            <a:r>
              <a:rPr lang="en-US" sz="2400" dirty="0" err="1" smtClean="0"/>
              <a:t>Örnek</a:t>
            </a:r>
            <a:r>
              <a:rPr lang="en-US" sz="2400" dirty="0" smtClean="0"/>
              <a:t>: {</a:t>
            </a:r>
            <a:r>
              <a:rPr lang="en-US" sz="2400" dirty="0" err="1" smtClean="0"/>
              <a:t>Süt,Bez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{</a:t>
            </a:r>
            <a:r>
              <a:rPr lang="en-US" sz="2400" dirty="0" err="1" smtClean="0"/>
              <a:t>Bira</a:t>
            </a:r>
            <a:r>
              <a:rPr lang="en-US" sz="2400" dirty="0" smtClean="0"/>
              <a:t>}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D771B-11EB-4227-96C9-3963D331E6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İlişkilendirme Kuralları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Belli bir destek (support) ve güven (confidence) oranına göre değerlendirilir 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Support (A</a:t>
            </a: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B)</a:t>
            </a:r>
            <a:r>
              <a:rPr lang="en-US" smtClean="0"/>
              <a:t>: </a:t>
            </a:r>
            <a:r>
              <a:rPr lang="en-US" sz="2400" smtClean="0"/>
              <a:t>A U B öğeler kümesinin bulunduğu hareketler sayısının toplam hareket sayısına oranı </a:t>
            </a:r>
          </a:p>
          <a:p>
            <a:pPr lvl="2" eaLnBrk="1" hangingPunct="1"/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P(A U B)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Confidence (A</a:t>
            </a:r>
            <a:r>
              <a:rPr lang="en-US" smtClean="0">
                <a:solidFill>
                  <a:schemeClr val="tx2"/>
                </a:solidFill>
                <a:sym typeface="Wingdings" pitchFamily="2" charset="2"/>
              </a:rPr>
              <a:t>B)</a:t>
            </a:r>
            <a:r>
              <a:rPr lang="en-US" smtClean="0"/>
              <a:t>: A öğesini içeren bir hareketin B öğesini de içerme olasılığı</a:t>
            </a:r>
          </a:p>
          <a:p>
            <a:pPr lvl="2" eaLnBrk="1" hangingPunct="1"/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P(B|A) = freq(AUB) / freq(A)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Minimum support ve minimum confidence önceden belirlenen eşik değerleri</a:t>
            </a: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C110D-D504-4887-A7F4-D78092F8B346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09.5"/>
  <p:tag name="LATEXADDIN" val="\documentclass{article}&#10;\usepackage{amsmath}&#10;\pagestyle{empty}&#10;\begin{document}&#10;&#10;$I = \{i_1, i_2, \ldots, i_m\}$&#10;&#10;&#10;\end{document}"/>
  <p:tag name="IGUANATEXSIZE" val="20"/>
  <p:tag name="IGUANATEXCURSOR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5"/>
  <p:tag name="ORIGINALWIDTH" val="351"/>
  <p:tag name="LATEXADDIN" val="\documentclass{article}&#10;\usepackage{amsmath}&#10;\pagestyle{empty}&#10;\begin{document}&#10;&#10;$T_j \subseteq I$&#10;&#10;&#10;\end{document}"/>
  <p:tag name="IGUANATEXSIZE" val="20"/>
  <p:tag name="IGUANATEXCURSOR" val="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.25"/>
  <p:tag name="ORIGINALWIDTH" val="2728.5"/>
  <p:tag name="LATEXADDIN" val="\documentclass{article}&#10;\usepackage{amsmath}&#10;\pagestyle{empty}&#10;\begin{document}&#10;&#10;$\binom{100}{1}+\binom{100}{2}+\ldots+\binom{100}{100} = 2^{100} -1 \approx 1.27 \times 10^{30}$&#10;&#10;&#10;\end{document}"/>
  <p:tag name="IGUANATEXSIZE" val="30"/>
  <p:tag name="IGUANATEXCURSOR" val="14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7957</TotalTime>
  <Words>2937</Words>
  <Application>Microsoft Office PowerPoint</Application>
  <PresentationFormat>Ekran Gösterisi (4:3)</PresentationFormat>
  <Paragraphs>761</Paragraphs>
  <Slides>51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Math B</vt:lpstr>
      <vt:lpstr>Symbol</vt:lpstr>
      <vt:lpstr>Tahoma</vt:lpstr>
      <vt:lpstr>Times New Roman</vt:lpstr>
      <vt:lpstr>Wingdings</vt:lpstr>
      <vt:lpstr>Wingdings 3</vt:lpstr>
      <vt:lpstr>Blends</vt:lpstr>
      <vt:lpstr>Denklem</vt:lpstr>
      <vt:lpstr>Equation</vt:lpstr>
      <vt:lpstr>Veri Madenciliği:   İlişki Analizi ve Birliktelik Kuralları</vt:lpstr>
      <vt:lpstr>İlişki Analizi ve Birliktelik Kuralları</vt:lpstr>
      <vt:lpstr>Yaygın Örüntü analizi nedir?</vt:lpstr>
      <vt:lpstr>Niye yaygın örüntü analizi önemli?</vt:lpstr>
      <vt:lpstr>Birliktelik Kuralları</vt:lpstr>
      <vt:lpstr>Tanımlar</vt:lpstr>
      <vt:lpstr>Dokümanlar kümesi</vt:lpstr>
      <vt:lpstr>İlişkilendirme Kuralları Oluşturma</vt:lpstr>
      <vt:lpstr>İlişkilendirme Kuralları</vt:lpstr>
      <vt:lpstr>Basic Concepts: Frequent Patterns and Association Rules</vt:lpstr>
      <vt:lpstr>Geçerli İlişkilendirme Kuralları Oluşturma</vt:lpstr>
      <vt:lpstr>Kapalı Örüntüler</vt:lpstr>
      <vt:lpstr>Kapalı Örüntü</vt:lpstr>
      <vt:lpstr>Kapalı örüntü</vt:lpstr>
      <vt:lpstr>İlişki Analizi ve Birliktelik Kuralları</vt:lpstr>
      <vt:lpstr>Verimli ve ölçeklenebilir yaygın örüntü bulma yöntemleri</vt:lpstr>
      <vt:lpstr>Apriori: yaygın örüntü aday kümeleri</vt:lpstr>
      <vt:lpstr>The Apriori Algorithm—Örnek </vt:lpstr>
      <vt:lpstr>The Apriori Algorithm</vt:lpstr>
      <vt:lpstr>Apriori Algorithm</vt:lpstr>
      <vt:lpstr>Apriori – önemli detaylar</vt:lpstr>
      <vt:lpstr>2inci adım: Yaygın öğelerden  Kuralları çıkartmak</vt:lpstr>
      <vt:lpstr>Kural olusturma: Örnek</vt:lpstr>
      <vt:lpstr>Kural olusturma: Özet</vt:lpstr>
      <vt:lpstr>Apriori Alg Sıkıntılı noktası</vt:lpstr>
      <vt:lpstr>Aday Yaratmadan Yaygın Örüntüleri Çıkarma</vt:lpstr>
      <vt:lpstr>Hareket tablosundan FP-tree (yaygın örüntü ağacı) yaratmak </vt:lpstr>
      <vt:lpstr>Construct FP-tree from a Transaction Database</vt:lpstr>
      <vt:lpstr>Construct FP-tree from a Transaction Database</vt:lpstr>
      <vt:lpstr>Construct FP-tree from a Transaction Database</vt:lpstr>
      <vt:lpstr>X öğesini içeren örüntüleri bulmak </vt:lpstr>
      <vt:lpstr>Örnek: ‘p’ içerme koşullu örüntüler</vt:lpstr>
      <vt:lpstr>Koşullu örüntü rotalarından koşullu FP-tree lere</vt:lpstr>
      <vt:lpstr>örnek2</vt:lpstr>
      <vt:lpstr>Örnek- devam</vt:lpstr>
      <vt:lpstr>FP-tree Yapısının Faydaları</vt:lpstr>
      <vt:lpstr>Örüntüleri Bölmek</vt:lpstr>
      <vt:lpstr>VT yansıtma ile FP-tree ölçeklendirme</vt:lpstr>
      <vt:lpstr>Niye  FP-Growth daha iyi?</vt:lpstr>
      <vt:lpstr>İlişki Analizi ve Birliktelik Kuralları</vt:lpstr>
      <vt:lpstr>Farklı birliktelik kurallarını bulma</vt:lpstr>
      <vt:lpstr>Çok seviyeli birliktelik kuralları çıkarma</vt:lpstr>
      <vt:lpstr>uniform support sıkıntı yaratır</vt:lpstr>
      <vt:lpstr>Çok-boyutlu kurallar</vt:lpstr>
      <vt:lpstr>Nicel Birliktelik Kuralları</vt:lpstr>
      <vt:lpstr>Diğer ilginç örüntüler</vt:lpstr>
      <vt:lpstr>İlişki Analizi ve Birliktelik Kuralları</vt:lpstr>
      <vt:lpstr>İlginçlik ölçümü</vt:lpstr>
      <vt:lpstr>İlginçlik Ölçümü Lift (kaldıraç): Korelasyon</vt:lpstr>
      <vt:lpstr>İlişki Analizi ve Birliktelik Kuralları</vt:lpstr>
      <vt:lpstr>Özet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Cengiz ÖRENCIK</cp:lastModifiedBy>
  <cp:revision>466</cp:revision>
  <cp:lastPrinted>1999-09-10T20:38:56Z</cp:lastPrinted>
  <dcterms:created xsi:type="dcterms:W3CDTF">1998-06-19T04:38:52Z</dcterms:created>
  <dcterms:modified xsi:type="dcterms:W3CDTF">2018-10-16T07:32:33Z</dcterms:modified>
</cp:coreProperties>
</file>