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1315" r:id="rId2"/>
    <p:sldId id="1384" r:id="rId3"/>
    <p:sldId id="1385" r:id="rId4"/>
    <p:sldId id="953" r:id="rId5"/>
    <p:sldId id="1376" r:id="rId6"/>
    <p:sldId id="1377" r:id="rId7"/>
    <p:sldId id="1153" r:id="rId8"/>
    <p:sldId id="1154" r:id="rId9"/>
    <p:sldId id="1156" r:id="rId10"/>
    <p:sldId id="1348" r:id="rId11"/>
    <p:sldId id="1157" r:id="rId12"/>
    <p:sldId id="1158" r:id="rId13"/>
    <p:sldId id="1347" r:id="rId14"/>
    <p:sldId id="1159" r:id="rId15"/>
    <p:sldId id="1017" r:id="rId16"/>
    <p:sldId id="1349" r:id="rId17"/>
    <p:sldId id="1383" r:id="rId18"/>
    <p:sldId id="1076" r:id="rId19"/>
    <p:sldId id="990" r:id="rId20"/>
    <p:sldId id="1005" r:id="rId21"/>
    <p:sldId id="1378" r:id="rId22"/>
    <p:sldId id="1379" r:id="rId23"/>
    <p:sldId id="1380" r:id="rId24"/>
    <p:sldId id="1382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8556" autoAdjust="0"/>
  </p:normalViewPr>
  <p:slideViewPr>
    <p:cSldViewPr>
      <p:cViewPr varScale="1">
        <p:scale>
          <a:sx n="73" d="100"/>
          <a:sy n="73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01E24B51-E976-4127-B87C-B5F83B21B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0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36F6F1C6-5F2F-4A91-978C-D8AA8C73C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5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C6DDF-DA06-46BE-B7D8-9C95606F5E8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9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AE6D0-502D-4488-9CB8-413872CC1C1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965C1-C6A8-4EC1-8B2C-6EAFBE0E86CD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ABFFEF-D3A7-4FA1-A36E-F1DE2A6919F4}" type="slidenum">
              <a:rPr lang="en-US"/>
              <a:pPr/>
              <a:t>20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7348" tIns="43673" rIns="87348" bIns="436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79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92979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29796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97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798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29799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800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9801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02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03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98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3D2AFBB0-E03A-4319-B76D-8F605AB20482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9298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298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080750C9-4C5A-4A83-A642-920EA2C84F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0F61AD-2757-4E1B-B1EC-16CD53B15283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96204-D979-448D-9977-BB4C4663CC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E68F83-8925-4A07-BF71-8DFC523D73C4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C3071-DD5A-4C26-9FD9-14E990CB6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B6134C5-661C-4C96-BD62-C499105EDBEA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644085B-98E2-4071-8712-3C6158FDB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6E9785E9-B5CE-4C5C-911F-884C5404E3B8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65585C8-ACFF-4452-8BE1-644CB0B03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18ACC9F-27A4-4070-A2C5-D73FE834AF32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02108E-54CB-4CF1-A8D8-C0CFEE5957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850B8D2-3650-4FAC-A6EE-6F8EFF9DBC34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A898A642-EDE7-4116-8DA8-C375561A7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4444F227-F4BC-4F5E-A118-204A869721A6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45706CC-7E56-4642-B6F4-AABCCE0289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46BD1D-32EF-4AA6-8DC6-12B405D1EC8F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2E053-6153-4C62-9A0F-1CEA8BA4DF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C3DB2-812F-4945-93DB-609462EADC01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D8C45-72BF-415E-8797-DCEFE36FB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4C26A5-D335-4D18-B842-D7886EFBF60A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B1C89-F49C-4E76-8E96-8063F8C978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D20D7D-B5A5-4409-88F9-85B7A176D82B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E9E32-3E60-41CA-9B94-983C9B51DA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BFE403-C578-45FC-9603-B17D68B5E63E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D352C-B894-40DC-853B-5D04E1210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292C0-FA2F-4B9F-A3B3-BBB081AECC7B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0329-AAE4-4F57-8E91-3245C29CB3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63236-FD32-4C25-842F-0DE7CF2598D3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5E2BD-DCB8-46C9-BFED-B1FA17285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09D4AC-7330-42D7-8EFB-9656F17831FE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CCBF8-E670-4AD7-8050-62A4D9D4E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92877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877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47DACC6-72A9-494C-B215-DE5E62CE47AC}" type="datetime4">
              <a:rPr lang="en-US" smtClean="0"/>
              <a:pPr/>
              <a:t>November 30, 2018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BE8B21-CF35-437E-98CA-F942EAFEEA0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zoom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3276600"/>
          </a:xfrm>
        </p:spPr>
        <p:txBody>
          <a:bodyPr/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 </a:t>
            </a:r>
            <a:r>
              <a:rPr lang="en-US" sz="5400" dirty="0" err="1" smtClean="0"/>
              <a:t>Sınıflandırma</a:t>
            </a:r>
            <a:r>
              <a:rPr lang="en-US" sz="5400" dirty="0" smtClean="0"/>
              <a:t> &amp; </a:t>
            </a:r>
            <a:r>
              <a:rPr lang="en-US" sz="5400" dirty="0" err="1" smtClean="0"/>
              <a:t>Tahmin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 </a:t>
            </a:r>
            <a:r>
              <a:rPr lang="en-US" sz="2800" dirty="0" smtClean="0"/>
              <a:t>— </a:t>
            </a:r>
            <a:r>
              <a:rPr lang="en-US" sz="2800" dirty="0" err="1" smtClean="0"/>
              <a:t>Devam</a:t>
            </a:r>
            <a:r>
              <a:rPr lang="en-US" sz="2800" dirty="0" smtClean="0"/>
              <a:t>—</a:t>
            </a:r>
            <a:endParaRPr lang="en-US" sz="2800" dirty="0"/>
          </a:p>
        </p:txBody>
      </p:sp>
      <p:sp>
        <p:nvSpPr>
          <p:cNvPr id="180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62400"/>
            <a:ext cx="8305800" cy="24384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Naïve Bayes Classifier </a:t>
            </a:r>
          </a:p>
        </p:txBody>
      </p:sp>
      <p:sp>
        <p:nvSpPr>
          <p:cNvPr id="1851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Basitleştirici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kabul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FF0000"/>
                </a:solidFill>
              </a:rPr>
              <a:t>nitelikler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birbirinden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bağımsız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Gereken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hesaplamaları</a:t>
            </a:r>
            <a:r>
              <a:rPr lang="en-US" sz="2400" dirty="0" smtClean="0"/>
              <a:t> </a:t>
            </a:r>
            <a:r>
              <a:rPr lang="en-US" sz="2400" dirty="0" err="1" smtClean="0"/>
              <a:t>çok</a:t>
            </a:r>
            <a:r>
              <a:rPr lang="en-US" sz="2400" dirty="0" smtClean="0"/>
              <a:t> </a:t>
            </a:r>
            <a:r>
              <a:rPr lang="en-US" sz="2400" dirty="0" err="1" smtClean="0"/>
              <a:t>azaltır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Kategorik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)=|S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|/|S|,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: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sınıfına</a:t>
            </a:r>
            <a:r>
              <a:rPr lang="en-US" sz="2400" dirty="0" smtClean="0"/>
              <a:t> </a:t>
            </a:r>
            <a:r>
              <a:rPr lang="en-US" sz="2400" dirty="0" err="1" smtClean="0"/>
              <a:t>ait</a:t>
            </a:r>
            <a:r>
              <a:rPr lang="en-US" sz="2400" dirty="0" smtClean="0"/>
              <a:t> </a:t>
            </a:r>
            <a:r>
              <a:rPr lang="en-US" sz="2400" dirty="0" err="1" smtClean="0"/>
              <a:t>orneklerin</a:t>
            </a:r>
            <a:r>
              <a:rPr lang="en-US" sz="2400" dirty="0" smtClean="0"/>
              <a:t> </a:t>
            </a:r>
            <a:r>
              <a:rPr lang="en-US" sz="2400" dirty="0" err="1" smtClean="0"/>
              <a:t>sayısı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Sürekli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hesaplar</a:t>
            </a:r>
            <a:r>
              <a:rPr lang="en-US" sz="2400" dirty="0" smtClean="0"/>
              <a:t> Gaussian </a:t>
            </a:r>
            <a:r>
              <a:rPr lang="en-US" sz="2400" dirty="0" err="1" smtClean="0"/>
              <a:t>dağılımla</a:t>
            </a:r>
            <a:r>
              <a:rPr lang="en-US" sz="2400" dirty="0" smtClean="0"/>
              <a:t> </a:t>
            </a:r>
            <a:r>
              <a:rPr lang="en-US" sz="2400" dirty="0" err="1" smtClean="0"/>
              <a:t>bulunur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Hesaplama</a:t>
            </a:r>
            <a:r>
              <a:rPr lang="en-US" sz="2400" dirty="0" smtClean="0"/>
              <a:t> </a:t>
            </a:r>
            <a:r>
              <a:rPr lang="en-US" sz="2400" dirty="0" err="1" smtClean="0"/>
              <a:t>maliyetini</a:t>
            </a:r>
            <a:r>
              <a:rPr lang="en-US" sz="2400" dirty="0" smtClean="0"/>
              <a:t> </a:t>
            </a:r>
            <a:r>
              <a:rPr lang="en-US" sz="2400" dirty="0" err="1" smtClean="0"/>
              <a:t>azaltıyor</a:t>
            </a:r>
            <a:r>
              <a:rPr lang="en-US" sz="2400" dirty="0" smtClean="0"/>
              <a:t>, </a:t>
            </a:r>
            <a:r>
              <a:rPr lang="en-US" sz="2400" dirty="0" err="1" smtClean="0"/>
              <a:t>sadece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</a:t>
            </a:r>
            <a:r>
              <a:rPr lang="en-US" sz="2400" dirty="0" smtClean="0"/>
              <a:t> </a:t>
            </a:r>
            <a:r>
              <a:rPr lang="en-US" sz="2400" dirty="0" err="1" smtClean="0"/>
              <a:t>dağılımları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hesaplanıyor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Naive: </a:t>
            </a:r>
            <a:r>
              <a:rPr lang="en-US" sz="2400" dirty="0" err="1" smtClean="0"/>
              <a:t>nitelikler</a:t>
            </a:r>
            <a:r>
              <a:rPr lang="en-US" sz="2400" dirty="0" smtClean="0"/>
              <a:t> </a:t>
            </a:r>
            <a:r>
              <a:rPr lang="en-US" sz="2400" dirty="0" err="1" smtClean="0"/>
              <a:t>bağımsız</a:t>
            </a:r>
            <a:endParaRPr lang="en-US" sz="2400" dirty="0"/>
          </a:p>
        </p:txBody>
      </p:sp>
      <p:graphicFrame>
        <p:nvGraphicFramePr>
          <p:cNvPr id="1851402" name="Object 10"/>
          <p:cNvGraphicFramePr>
            <a:graphicFrameLocks noGrp="1"/>
          </p:cNvGraphicFramePr>
          <p:nvPr>
            <p:ph sz="quarter" idx="2"/>
          </p:nvPr>
        </p:nvGraphicFramePr>
        <p:xfrm>
          <a:off x="1295400" y="1600200"/>
          <a:ext cx="6235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13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Picture 1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6235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85C8-ACFF-4452-8BE1-644CB0B030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200" dirty="0" err="1" smtClean="0"/>
              <a:t>Örnek</a:t>
            </a:r>
            <a:r>
              <a:rPr lang="en-US" sz="3200" dirty="0" smtClean="0"/>
              <a:t>: Naïve </a:t>
            </a:r>
            <a:r>
              <a:rPr lang="en-US" sz="3200" dirty="0"/>
              <a:t>Bayesian </a:t>
            </a:r>
            <a:r>
              <a:rPr lang="en-US" sz="3200" dirty="0" err="1" smtClean="0"/>
              <a:t>Sınıflandırıcı</a:t>
            </a:r>
            <a:r>
              <a:rPr lang="en-US" sz="3200" dirty="0" smtClean="0"/>
              <a:t>  </a:t>
            </a:r>
            <a:endParaRPr lang="en-US" sz="3200" dirty="0"/>
          </a:p>
        </p:txBody>
      </p:sp>
      <p:sp>
        <p:nvSpPr>
          <p:cNvPr id="1599492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/>
              <a:t>Sınıf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C2:buys_computer = ‘no’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Örnek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Income = medium,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Student = yes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Credit_rating</a:t>
            </a:r>
            <a:r>
              <a:rPr lang="en-US" sz="2000" dirty="0"/>
              <a:t> = Fair)</a:t>
            </a:r>
          </a:p>
        </p:txBody>
      </p:sp>
      <p:graphicFrame>
        <p:nvGraphicFramePr>
          <p:cNvPr id="1599493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04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Picture 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r>
              <a:rPr lang="en-US"/>
              <a:t>Naïve Bayesian Classifier:  An Example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Her </a:t>
            </a:r>
            <a:r>
              <a:rPr lang="en-US" sz="2000" dirty="0" err="1" smtClean="0"/>
              <a:t>sınıf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/>
              <a:t>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</a:t>
            </a:r>
            <a:r>
              <a:rPr lang="en-US" sz="2000" dirty="0" err="1" smtClean="0"/>
              <a:t>hesapla</a:t>
            </a: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</a:t>
            </a:r>
            <a:r>
              <a:rPr lang="en-US" sz="1600" dirty="0" err="1"/>
              <a:t>credit_rating</a:t>
            </a:r>
            <a:r>
              <a:rPr lang="en-US" sz="1600" dirty="0"/>
              <a:t> = “fair”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</a:t>
            </a:r>
            <a:r>
              <a:rPr lang="en-US" sz="1600" dirty="0" err="1"/>
              <a:t>credit_rating</a:t>
            </a:r>
            <a:r>
              <a:rPr lang="en-US" sz="1600" dirty="0"/>
              <a:t> = “fair”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 X = (age &lt;= 30 , income = medium, student = yes, </a:t>
            </a:r>
            <a:r>
              <a:rPr lang="en-US" sz="1600" b="1" dirty="0" err="1"/>
              <a:t>credit_rating</a:t>
            </a:r>
            <a:r>
              <a:rPr lang="en-US" sz="1600" b="1" dirty="0"/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</a:t>
            </a:r>
            <a:r>
              <a:rPr lang="en-US" sz="1600" b="1" dirty="0"/>
              <a:t>P(</a:t>
            </a:r>
            <a:r>
              <a:rPr lang="en-US" sz="1600" b="1" dirty="0" err="1"/>
              <a:t>X|C</a:t>
            </a:r>
            <a:r>
              <a:rPr lang="en-US" sz="1600" b="1" baseline="-25000" dirty="0" err="1"/>
              <a:t>i</a:t>
            </a:r>
            <a:r>
              <a:rPr lang="en-US" sz="1600" b="1" dirty="0"/>
              <a:t>) :</a:t>
            </a:r>
            <a:r>
              <a:rPr lang="en-US" sz="1600" dirty="0"/>
              <a:t> P(</a:t>
            </a:r>
            <a:r>
              <a:rPr lang="en-US" sz="1600" dirty="0" err="1"/>
              <a:t>X|buys_computer</a:t>
            </a:r>
            <a:r>
              <a:rPr lang="en-US" sz="1600" dirty="0"/>
              <a:t> = “yes”) = 0.222 x 0.444 x 0.667 x 0.667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P(</a:t>
            </a:r>
            <a:r>
              <a:rPr lang="en-US" sz="1600" dirty="0" err="1"/>
              <a:t>X|buys_computer</a:t>
            </a:r>
            <a:r>
              <a:rPr lang="en-US" sz="1600" dirty="0"/>
              <a:t> = “no”) = 0.6 x 0.4 x 0.2 x 0.4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P(</a:t>
            </a:r>
            <a:r>
              <a:rPr lang="en-US" sz="1600" b="1" dirty="0" err="1"/>
              <a:t>X|C</a:t>
            </a:r>
            <a:r>
              <a:rPr lang="en-US" sz="1600" b="1" baseline="-25000" dirty="0" err="1"/>
              <a:t>i</a:t>
            </a:r>
            <a:r>
              <a:rPr lang="en-US" sz="1600" b="1" dirty="0"/>
              <a:t>)*P(</a:t>
            </a:r>
            <a:r>
              <a:rPr lang="en-US" sz="1600" b="1" dirty="0" err="1"/>
              <a:t>C</a:t>
            </a:r>
            <a:r>
              <a:rPr lang="en-US" sz="1600" b="1" baseline="-25000" dirty="0" err="1"/>
              <a:t>i</a:t>
            </a:r>
            <a:r>
              <a:rPr lang="en-US" sz="1600" b="1" dirty="0"/>
              <a:t>) : </a:t>
            </a:r>
            <a:r>
              <a:rPr lang="en-US" sz="1600" dirty="0"/>
              <a:t>P(</a:t>
            </a:r>
            <a:r>
              <a:rPr lang="en-US" sz="1600" dirty="0" err="1"/>
              <a:t>X|buys_computer</a:t>
            </a:r>
            <a:r>
              <a:rPr lang="en-US" sz="1600" dirty="0"/>
              <a:t> = “yes”) * P(</a:t>
            </a:r>
            <a:r>
              <a:rPr lang="en-US" sz="1600" dirty="0" err="1"/>
              <a:t>buys_computer</a:t>
            </a:r>
            <a:r>
              <a:rPr lang="en-US" sz="1600" dirty="0"/>
              <a:t>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		             </a:t>
            </a:r>
            <a:r>
              <a:rPr lang="en-US" sz="1600" dirty="0"/>
              <a:t>P(</a:t>
            </a:r>
            <a:r>
              <a:rPr lang="en-US" sz="1600" dirty="0" err="1"/>
              <a:t>X|buys_computer</a:t>
            </a:r>
            <a:r>
              <a:rPr lang="en-US" sz="1600" dirty="0"/>
              <a:t> = “no”) * P(</a:t>
            </a:r>
            <a:r>
              <a:rPr lang="en-US" sz="1600" dirty="0" err="1"/>
              <a:t>buys_computer</a:t>
            </a:r>
            <a:r>
              <a:rPr lang="en-US" sz="1600" dirty="0"/>
              <a:t>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None/>
            </a:pPr>
            <a:r>
              <a:rPr lang="en-US" sz="1600" b="1" dirty="0" smtClean="0"/>
              <a:t>Bu </a:t>
            </a:r>
            <a:r>
              <a:rPr lang="en-US" sz="1600" b="1" dirty="0" err="1" smtClean="0"/>
              <a:t>yüzden</a:t>
            </a:r>
            <a:r>
              <a:rPr lang="en-US" sz="1600" b="1" dirty="0" smtClean="0"/>
              <a:t>, X </a:t>
            </a:r>
            <a:r>
              <a:rPr lang="en-US" sz="1600" b="1" dirty="0" err="1" smtClean="0"/>
              <a:t>örnegi</a:t>
            </a:r>
            <a:r>
              <a:rPr lang="en-US" sz="1600" b="1" dirty="0" smtClean="0"/>
              <a:t> “</a:t>
            </a:r>
            <a:r>
              <a:rPr lang="en-US" sz="1600" b="1" dirty="0" err="1" smtClean="0"/>
              <a:t>buys_computer</a:t>
            </a:r>
            <a:r>
              <a:rPr lang="en-US" sz="1600" b="1" dirty="0" smtClean="0"/>
              <a:t> = yes” </a:t>
            </a:r>
            <a:r>
              <a:rPr lang="en-US" sz="1600" b="1" dirty="0" err="1" smtClean="0"/>
              <a:t>sınıfına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aittir</a:t>
            </a:r>
            <a:r>
              <a:rPr lang="en-US" sz="1600" b="1" dirty="0" smtClean="0"/>
              <a:t>.</a:t>
            </a:r>
            <a:r>
              <a:rPr lang="en-US" sz="1400" b="1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Olasılığın</a:t>
            </a:r>
            <a:r>
              <a:rPr lang="en-US" dirty="0" smtClean="0"/>
              <a:t> </a:t>
            </a:r>
            <a:r>
              <a:rPr lang="en-US" dirty="0" err="1" smtClean="0"/>
              <a:t>sıfır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endParaRPr lang="en-US" dirty="0"/>
          </a:p>
        </p:txBody>
      </p:sp>
      <p:sp>
        <p:nvSpPr>
          <p:cNvPr id="1849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r>
              <a:rPr lang="en-US" sz="2000" dirty="0"/>
              <a:t>Naïve Bayesian prediction </a:t>
            </a:r>
            <a:r>
              <a:rPr lang="en-US" sz="2000" dirty="0" smtClean="0"/>
              <a:t>her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olasılığın</a:t>
            </a:r>
            <a:r>
              <a:rPr lang="en-US" sz="2000" dirty="0" smtClean="0"/>
              <a:t> </a:t>
            </a:r>
            <a:r>
              <a:rPr lang="en-US" sz="2000" dirty="0" err="1" smtClean="0"/>
              <a:t>sıfırdan</a:t>
            </a:r>
            <a:r>
              <a:rPr lang="en-US" sz="2000" dirty="0" smtClean="0"/>
              <a:t> </a:t>
            </a:r>
            <a:r>
              <a:rPr lang="en-US" sz="2000" dirty="0" err="1" smtClean="0"/>
              <a:t>farklı</a:t>
            </a:r>
            <a:r>
              <a:rPr lang="en-US" sz="2000" dirty="0" smtClean="0"/>
              <a:t> </a:t>
            </a:r>
            <a:r>
              <a:rPr lang="en-US" sz="2000" dirty="0" err="1" smtClean="0"/>
              <a:t>olmasını</a:t>
            </a:r>
            <a:r>
              <a:rPr lang="en-US" sz="2000" dirty="0" smtClean="0"/>
              <a:t> </a:t>
            </a:r>
            <a:r>
              <a:rPr lang="en-US" sz="2000" dirty="0" err="1" smtClean="0"/>
              <a:t>gerektirir</a:t>
            </a:r>
            <a:r>
              <a:rPr lang="en-US" sz="2000" dirty="0" smtClean="0"/>
              <a:t>.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taktirde</a:t>
            </a:r>
            <a:r>
              <a:rPr lang="en-US" sz="2000" dirty="0" smtClean="0"/>
              <a:t> </a:t>
            </a:r>
            <a:r>
              <a:rPr lang="en-US" sz="2000" dirty="0" err="1" smtClean="0"/>
              <a:t>bütün</a:t>
            </a:r>
            <a:r>
              <a:rPr lang="en-US" sz="2000" dirty="0" smtClean="0"/>
              <a:t> </a:t>
            </a:r>
            <a:r>
              <a:rPr lang="en-US" sz="2000" dirty="0" err="1" smtClean="0"/>
              <a:t>olasılık</a:t>
            </a:r>
            <a:r>
              <a:rPr lang="en-US" sz="2000" dirty="0" smtClean="0"/>
              <a:t> </a:t>
            </a:r>
            <a:r>
              <a:rPr lang="en-US" sz="2000" dirty="0" err="1" smtClean="0"/>
              <a:t>sıfır</a:t>
            </a:r>
            <a:r>
              <a:rPr lang="en-US" sz="2000" dirty="0" smtClean="0"/>
              <a:t> </a:t>
            </a:r>
            <a:r>
              <a:rPr lang="en-US" sz="2000" dirty="0" err="1" smtClean="0"/>
              <a:t>olur</a:t>
            </a:r>
            <a:endParaRPr lang="en-US" sz="2000" dirty="0"/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	</a:t>
            </a:r>
          </a:p>
          <a:p>
            <a:endParaRPr lang="en-US" sz="2000" b="1" dirty="0"/>
          </a:p>
          <a:p>
            <a:r>
              <a:rPr lang="en-US" sz="2000" dirty="0" err="1" smtClean="0"/>
              <a:t>Ör</a:t>
            </a:r>
            <a:r>
              <a:rPr lang="en-US" sz="2000" dirty="0" smtClean="0"/>
              <a:t>. 1000 </a:t>
            </a:r>
            <a:r>
              <a:rPr lang="en-US" sz="2000" dirty="0" err="1" smtClean="0"/>
              <a:t>elemanlı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kümesinde</a:t>
            </a:r>
            <a:r>
              <a:rPr lang="en-US" sz="2000" dirty="0" smtClean="0"/>
              <a:t>, </a:t>
            </a:r>
            <a:r>
              <a:rPr lang="en-US" sz="2000" dirty="0" err="1" smtClean="0"/>
              <a:t>eğer</a:t>
            </a:r>
            <a:r>
              <a:rPr lang="en-US" sz="2000" dirty="0" smtClean="0"/>
              <a:t> </a:t>
            </a:r>
            <a:r>
              <a:rPr lang="en-US" sz="2000" dirty="0"/>
              <a:t>income=low (0), income= medium (990), </a:t>
            </a:r>
            <a:r>
              <a:rPr lang="en-US" sz="2000" dirty="0" err="1" smtClean="0"/>
              <a:t>ve</a:t>
            </a:r>
            <a:r>
              <a:rPr lang="en-US" sz="2000" dirty="0" smtClean="0"/>
              <a:t> income </a:t>
            </a:r>
            <a:r>
              <a:rPr lang="en-US" sz="2000" dirty="0"/>
              <a:t>= high (10</a:t>
            </a:r>
            <a:r>
              <a:rPr lang="en-US" sz="2000" dirty="0" smtClean="0"/>
              <a:t>) </a:t>
            </a:r>
            <a:r>
              <a:rPr lang="en-US" sz="2000" dirty="0" err="1" smtClean="0"/>
              <a:t>ise</a:t>
            </a:r>
            <a:r>
              <a:rPr lang="en-US" sz="2000" dirty="0" smtClean="0"/>
              <a:t>, </a:t>
            </a:r>
            <a:endParaRPr lang="en-US" sz="2000" dirty="0"/>
          </a:p>
          <a:p>
            <a:r>
              <a:rPr lang="en-US" sz="2000" dirty="0" err="1" smtClean="0"/>
              <a:t>Laplacian</a:t>
            </a:r>
            <a:r>
              <a:rPr lang="en-US" sz="2000" dirty="0" smtClean="0"/>
              <a:t> </a:t>
            </a:r>
            <a:r>
              <a:rPr lang="en-US" sz="2000" dirty="0"/>
              <a:t>correction (or </a:t>
            </a:r>
            <a:r>
              <a:rPr lang="en-US" sz="2000" dirty="0" err="1"/>
              <a:t>Laplacian</a:t>
            </a:r>
            <a:r>
              <a:rPr lang="en-US" sz="2000" dirty="0"/>
              <a:t> estimator</a:t>
            </a:r>
            <a:r>
              <a:rPr lang="en-US" sz="2000" dirty="0" smtClean="0"/>
              <a:t>) </a:t>
            </a:r>
            <a:r>
              <a:rPr lang="en-US" sz="2000" dirty="0" err="1" smtClean="0"/>
              <a:t>kullanılır</a:t>
            </a:r>
            <a:endParaRPr lang="en-US" sz="2000" dirty="0"/>
          </a:p>
          <a:p>
            <a:pPr lvl="1"/>
            <a:r>
              <a:rPr lang="en-US" sz="2000" dirty="0" smtClean="0"/>
              <a:t>Her </a:t>
            </a:r>
            <a:r>
              <a:rPr lang="en-US" sz="2000" dirty="0" err="1" smtClean="0"/>
              <a:t>duruma</a:t>
            </a:r>
            <a:r>
              <a:rPr lang="en-US" sz="2000" dirty="0" smtClean="0"/>
              <a:t> 1 </a:t>
            </a:r>
            <a:r>
              <a:rPr lang="en-US" sz="2000" dirty="0" err="1" smtClean="0"/>
              <a:t>ekle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2000" dirty="0" err="1"/>
              <a:t>Prob</a:t>
            </a:r>
            <a:r>
              <a:rPr lang="en-US" sz="2000" dirty="0"/>
              <a:t>(income = low) = 1/1003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err="1"/>
              <a:t>Prob</a:t>
            </a:r>
            <a:r>
              <a:rPr lang="en-US" sz="2000" dirty="0"/>
              <a:t>(income = medium) = 991/1003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 err="1"/>
              <a:t>Prob</a:t>
            </a:r>
            <a:r>
              <a:rPr lang="en-US" sz="2000" dirty="0"/>
              <a:t>(income = high) = 11/1003</a:t>
            </a:r>
          </a:p>
          <a:p>
            <a:pPr lvl="1"/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seti</a:t>
            </a:r>
            <a:r>
              <a:rPr lang="en-US" sz="2000" dirty="0" smtClean="0"/>
              <a:t> </a:t>
            </a:r>
            <a:r>
              <a:rPr lang="en-US" sz="2000" dirty="0" err="1" smtClean="0"/>
              <a:t>cok</a:t>
            </a:r>
            <a:r>
              <a:rPr lang="en-US" sz="2000" dirty="0" smtClean="0"/>
              <a:t> </a:t>
            </a:r>
            <a:r>
              <a:rPr lang="en-US" sz="2000" dirty="0" err="1" smtClean="0"/>
              <a:t>buyuk</a:t>
            </a:r>
            <a:r>
              <a:rPr lang="en-US" sz="2000" dirty="0" smtClean="0"/>
              <a:t> </a:t>
            </a:r>
            <a:r>
              <a:rPr lang="en-US" sz="2000" dirty="0" err="1" smtClean="0"/>
              <a:t>olduğu</a:t>
            </a:r>
            <a:r>
              <a:rPr lang="en-US" sz="2000" dirty="0" smtClean="0"/>
              <a:t> </a:t>
            </a:r>
            <a:r>
              <a:rPr lang="en-US" sz="2000" dirty="0" err="1" smtClean="0"/>
              <a:t>icin</a:t>
            </a:r>
            <a:r>
              <a:rPr lang="en-US" sz="2000" dirty="0" smtClean="0"/>
              <a:t> </a:t>
            </a:r>
            <a:r>
              <a:rPr lang="en-US" sz="2000" dirty="0" err="1" smtClean="0"/>
              <a:t>sonuç</a:t>
            </a:r>
            <a:r>
              <a:rPr lang="en-US" sz="2000" dirty="0" smtClean="0"/>
              <a:t> </a:t>
            </a:r>
            <a:r>
              <a:rPr lang="en-US" sz="2000" dirty="0" err="1" smtClean="0"/>
              <a:t>cok</a:t>
            </a:r>
            <a:r>
              <a:rPr lang="en-US" sz="2000" dirty="0" smtClean="0"/>
              <a:t> </a:t>
            </a:r>
            <a:r>
              <a:rPr lang="en-US" sz="2000" dirty="0" err="1" smtClean="0"/>
              <a:t>farketmez</a:t>
            </a:r>
            <a:endParaRPr lang="en-US" sz="2000" dirty="0"/>
          </a:p>
        </p:txBody>
      </p:sp>
      <p:graphicFrame>
        <p:nvGraphicFramePr>
          <p:cNvPr id="184934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59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Picture 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085B-98E2-4071-8712-3C6158FDB9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Sınıflandırıcılar</a:t>
            </a:r>
            <a:r>
              <a:rPr lang="en-US" dirty="0" smtClean="0"/>
              <a:t> - </a:t>
            </a:r>
            <a:r>
              <a:rPr lang="en-US" dirty="0" err="1" smtClean="0"/>
              <a:t>Değerlendirme</a:t>
            </a:r>
            <a:endParaRPr lang="en-US" dirty="0"/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r>
              <a:rPr lang="en-US" sz="2400" dirty="0" err="1" smtClean="0"/>
              <a:t>Avantajları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err="1" smtClean="0"/>
              <a:t>Gerçeklenmesi</a:t>
            </a:r>
            <a:r>
              <a:rPr lang="en-US" sz="2400" dirty="0" smtClean="0"/>
              <a:t> </a:t>
            </a:r>
            <a:r>
              <a:rPr lang="en-US" sz="2400" dirty="0" err="1" smtClean="0"/>
              <a:t>kolay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err="1" smtClean="0"/>
              <a:t>coğu</a:t>
            </a:r>
            <a:r>
              <a:rPr lang="en-US" sz="2400" dirty="0" smtClean="0"/>
              <a:t> </a:t>
            </a:r>
            <a:r>
              <a:rPr lang="en-US" sz="2400" dirty="0" err="1" smtClean="0"/>
              <a:t>durumda</a:t>
            </a:r>
            <a:r>
              <a:rPr lang="en-US" sz="2400" dirty="0" smtClean="0"/>
              <a:t> </a:t>
            </a:r>
            <a:r>
              <a:rPr lang="en-US" sz="2400" dirty="0" err="1" smtClean="0"/>
              <a:t>iyi</a:t>
            </a:r>
            <a:r>
              <a:rPr lang="en-US" sz="2400" dirty="0" smtClean="0"/>
              <a:t> </a:t>
            </a:r>
            <a:r>
              <a:rPr lang="en-US" sz="2400" dirty="0" err="1" smtClean="0"/>
              <a:t>sonuclar</a:t>
            </a:r>
            <a:r>
              <a:rPr lang="en-US" sz="2400" dirty="0" smtClean="0"/>
              <a:t> </a:t>
            </a:r>
            <a:r>
              <a:rPr lang="en-US" sz="2400" dirty="0" err="1" smtClean="0"/>
              <a:t>verir</a:t>
            </a:r>
            <a:endParaRPr lang="en-US" sz="2400" dirty="0" smtClean="0"/>
          </a:p>
          <a:p>
            <a:r>
              <a:rPr lang="en-US" sz="2400" dirty="0" err="1" smtClean="0"/>
              <a:t>Dezavantajları</a:t>
            </a:r>
            <a:endParaRPr lang="en-US" sz="2400" dirty="0" smtClean="0"/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varsayım</a:t>
            </a:r>
            <a:r>
              <a:rPr lang="en-US" sz="2400" dirty="0" smtClean="0"/>
              <a:t>: </a:t>
            </a:r>
            <a:r>
              <a:rPr lang="en-US" sz="2400" dirty="0" err="1" smtClean="0"/>
              <a:t>sınıf</a:t>
            </a:r>
            <a:r>
              <a:rPr lang="en-US" sz="2400" dirty="0" smtClean="0"/>
              <a:t> </a:t>
            </a:r>
            <a:r>
              <a:rPr lang="en-US" sz="2400" dirty="0" err="1" smtClean="0"/>
              <a:t>bilgisi</a:t>
            </a:r>
            <a:r>
              <a:rPr lang="en-US" sz="2400" dirty="0" smtClean="0"/>
              <a:t> </a:t>
            </a:r>
            <a:r>
              <a:rPr lang="en-US" sz="2400" dirty="0" err="1" smtClean="0"/>
              <a:t>verildiğinde</a:t>
            </a:r>
            <a:r>
              <a:rPr lang="en-US" sz="2400" dirty="0" smtClean="0"/>
              <a:t> </a:t>
            </a:r>
            <a:r>
              <a:rPr lang="en-US" sz="2400" dirty="0" err="1" smtClean="0"/>
              <a:t>nitelikler</a:t>
            </a:r>
            <a:r>
              <a:rPr lang="en-US" sz="2400" dirty="0" smtClean="0"/>
              <a:t> </a:t>
            </a:r>
            <a:r>
              <a:rPr lang="en-US" sz="2400" dirty="0" err="1" smtClean="0"/>
              <a:t>bağımsız</a:t>
            </a:r>
            <a:endParaRPr lang="en-US" sz="2400" dirty="0"/>
          </a:p>
          <a:p>
            <a:pPr lvl="1"/>
            <a:r>
              <a:rPr lang="en-US" sz="2400" dirty="0" err="1" smtClean="0"/>
              <a:t>gercek</a:t>
            </a:r>
            <a:r>
              <a:rPr lang="en-US" sz="2400" dirty="0" smtClean="0"/>
              <a:t> </a:t>
            </a:r>
            <a:r>
              <a:rPr lang="en-US" sz="2400" dirty="0" err="1" smtClean="0"/>
              <a:t>hayatta</a:t>
            </a:r>
            <a:r>
              <a:rPr lang="en-US" sz="2400" dirty="0" smtClean="0"/>
              <a:t> </a:t>
            </a:r>
            <a:r>
              <a:rPr lang="en-US" sz="2400" dirty="0" err="1" smtClean="0"/>
              <a:t>değişkenler</a:t>
            </a:r>
            <a:r>
              <a:rPr lang="en-US" sz="2400" dirty="0" smtClean="0"/>
              <a:t> </a:t>
            </a:r>
            <a:r>
              <a:rPr lang="en-US" sz="2400" dirty="0" err="1" smtClean="0"/>
              <a:t>birbirine</a:t>
            </a:r>
            <a:r>
              <a:rPr lang="en-US" sz="2400" dirty="0" smtClean="0"/>
              <a:t> </a:t>
            </a:r>
            <a:r>
              <a:rPr lang="en-US" sz="2400" dirty="0" err="1" smtClean="0"/>
              <a:t>bağımlı</a:t>
            </a:r>
            <a:r>
              <a:rPr lang="en-US" sz="2400" dirty="0" smtClean="0"/>
              <a:t> </a:t>
            </a:r>
            <a:endParaRPr lang="en-US" sz="2400" dirty="0"/>
          </a:p>
          <a:p>
            <a:pPr lvl="2"/>
            <a:r>
              <a:rPr lang="en-US" sz="2000" dirty="0" err="1" smtClean="0"/>
              <a:t>korelasyon</a:t>
            </a:r>
            <a:endParaRPr lang="en-US" sz="2000" dirty="0"/>
          </a:p>
          <a:p>
            <a:pPr lvl="2"/>
            <a:r>
              <a:rPr lang="en-US" sz="2000" dirty="0" err="1" smtClean="0"/>
              <a:t>değişkenler</a:t>
            </a:r>
            <a:r>
              <a:rPr lang="en-US" sz="2000" dirty="0" smtClean="0"/>
              <a:t> </a:t>
            </a:r>
            <a:r>
              <a:rPr lang="en-US" sz="2000" dirty="0" err="1" smtClean="0"/>
              <a:t>arası</a:t>
            </a:r>
            <a:r>
              <a:rPr lang="en-US" sz="2000" dirty="0" smtClean="0"/>
              <a:t> </a:t>
            </a:r>
            <a:r>
              <a:rPr lang="en-US" sz="2000" dirty="0" err="1" smtClean="0"/>
              <a:t>ilişki</a:t>
            </a:r>
            <a:r>
              <a:rPr lang="en-US" sz="2000" dirty="0" smtClean="0"/>
              <a:t> </a:t>
            </a:r>
            <a:r>
              <a:rPr lang="en-US" sz="2000" dirty="0" err="1" smtClean="0"/>
              <a:t>modellenemiyor</a:t>
            </a:r>
            <a:endParaRPr lang="en-US" sz="2000" dirty="0"/>
          </a:p>
          <a:p>
            <a:r>
              <a:rPr lang="en-US" sz="2400" dirty="0" err="1" smtClean="0"/>
              <a:t>Çözüm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  <a:r>
              <a:rPr lang="en-US" sz="2400" dirty="0" err="1" smtClean="0"/>
              <a:t>Ağları</a:t>
            </a:r>
            <a:r>
              <a:rPr lang="en-US" sz="2400" dirty="0" smtClean="0"/>
              <a:t> (Bayesian </a:t>
            </a:r>
            <a:r>
              <a:rPr lang="en-US" sz="2400" dirty="0"/>
              <a:t>Belief </a:t>
            </a:r>
            <a:r>
              <a:rPr lang="en-US" sz="2400" dirty="0" smtClean="0"/>
              <a:t>Networks)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r>
              <a:rPr lang="en-US" sz="3200" dirty="0" smtClean="0"/>
              <a:t>IF-THEN </a:t>
            </a:r>
            <a:r>
              <a:rPr lang="en-US" sz="3200" dirty="0" err="1" smtClean="0"/>
              <a:t>Kuralları</a:t>
            </a:r>
            <a:endParaRPr lang="en-US" sz="3200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err="1" smtClean="0"/>
              <a:t>Bilgiyi</a:t>
            </a:r>
            <a:r>
              <a:rPr lang="en-US" sz="1800" dirty="0" smtClean="0"/>
              <a:t> </a:t>
            </a:r>
            <a:r>
              <a:rPr lang="en-US" sz="1800" dirty="0">
                <a:solidFill>
                  <a:schemeClr val="hlink"/>
                </a:solidFill>
              </a:rPr>
              <a:t>IF-THEN</a:t>
            </a:r>
            <a:r>
              <a:rPr lang="en-US" sz="1800" dirty="0"/>
              <a:t> </a:t>
            </a:r>
            <a:r>
              <a:rPr lang="en-US" sz="1800" dirty="0" err="1" smtClean="0"/>
              <a:t>kuralları</a:t>
            </a:r>
            <a:r>
              <a:rPr lang="en-US" sz="1800" dirty="0" smtClean="0"/>
              <a:t> </a:t>
            </a:r>
            <a:r>
              <a:rPr lang="en-US" sz="1800" dirty="0" err="1" smtClean="0"/>
              <a:t>şeklinde</a:t>
            </a:r>
            <a:r>
              <a:rPr lang="en-US" sz="1800" dirty="0" smtClean="0"/>
              <a:t> </a:t>
            </a:r>
            <a:r>
              <a:rPr lang="en-US" sz="1800" dirty="0" err="1" smtClean="0"/>
              <a:t>ifade</a:t>
            </a:r>
            <a:r>
              <a:rPr lang="en-US" sz="1800" dirty="0" smtClean="0"/>
              <a:t> </a:t>
            </a:r>
            <a:r>
              <a:rPr lang="en-US" sz="1800" dirty="0" err="1" smtClean="0"/>
              <a:t>eder</a:t>
            </a:r>
            <a:endParaRPr lang="en-US" sz="1800" dirty="0"/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800" dirty="0"/>
              <a:t>R:  IF </a:t>
            </a:r>
            <a:r>
              <a:rPr lang="en-US" sz="1800" i="1" dirty="0"/>
              <a:t>age</a:t>
            </a:r>
            <a:r>
              <a:rPr lang="en-US" sz="1800" dirty="0"/>
              <a:t> = youth AND </a:t>
            </a:r>
            <a:r>
              <a:rPr lang="en-US" sz="1800" i="1" dirty="0"/>
              <a:t>student</a:t>
            </a:r>
            <a:r>
              <a:rPr lang="en-US" sz="1800" dirty="0"/>
              <a:t> = yes  THEN </a:t>
            </a:r>
            <a:r>
              <a:rPr lang="en-US" sz="1800" i="1" dirty="0" err="1"/>
              <a:t>buys_computer</a:t>
            </a:r>
            <a:r>
              <a:rPr lang="en-US" sz="1800" dirty="0"/>
              <a:t> = yes</a:t>
            </a:r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koşulları</a:t>
            </a:r>
            <a:r>
              <a:rPr lang="en-US" sz="1800" dirty="0" smtClean="0"/>
              <a:t> </a:t>
            </a:r>
            <a:r>
              <a:rPr lang="en-US" sz="1800" dirty="0"/>
              <a:t>vs. </a:t>
            </a: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sonucu</a:t>
            </a:r>
            <a:endParaRPr lang="en-US" sz="1800" dirty="0" smtClean="0"/>
          </a:p>
          <a:p>
            <a:pPr>
              <a:lnSpc>
                <a:spcPct val="110000"/>
              </a:lnSpc>
            </a:pP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değerlendirmesi</a:t>
            </a:r>
            <a:r>
              <a:rPr lang="en-US" sz="1800" dirty="0" smtClean="0"/>
              <a:t>: </a:t>
            </a:r>
            <a:r>
              <a:rPr lang="en-US" sz="1800" dirty="0" err="1" smtClean="0"/>
              <a:t>kapsama</a:t>
            </a:r>
            <a:r>
              <a:rPr lang="en-US" sz="1800" dirty="0" smtClean="0"/>
              <a:t> (</a:t>
            </a:r>
            <a:r>
              <a:rPr lang="en-US" sz="1800" i="1" dirty="0" smtClean="0"/>
              <a:t>coverage)</a:t>
            </a:r>
            <a:r>
              <a:rPr lang="en-US" sz="1800" dirty="0" smtClean="0"/>
              <a:t> and </a:t>
            </a:r>
            <a:r>
              <a:rPr lang="en-US" sz="1800" dirty="0" err="1" smtClean="0"/>
              <a:t>doğruluk</a:t>
            </a:r>
            <a:r>
              <a:rPr lang="en-US" sz="1800" dirty="0" smtClean="0"/>
              <a:t> (</a:t>
            </a:r>
            <a:r>
              <a:rPr lang="en-US" sz="1800" i="1" dirty="0" smtClean="0"/>
              <a:t>accuracy)</a:t>
            </a:r>
            <a:r>
              <a:rPr lang="en-US" sz="1800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n</a:t>
            </a:r>
            <a:r>
              <a:rPr lang="en-US" sz="1800" baseline="-25000" dirty="0" err="1" smtClean="0"/>
              <a:t>covers</a:t>
            </a:r>
            <a:r>
              <a:rPr lang="en-US" sz="1800" baseline="-25000" dirty="0" smtClean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R </a:t>
            </a:r>
            <a:r>
              <a:rPr lang="en-US" sz="1800" dirty="0" err="1" smtClean="0"/>
              <a:t>kuralına</a:t>
            </a:r>
            <a:r>
              <a:rPr lang="en-US" sz="1800" dirty="0" smtClean="0"/>
              <a:t> </a:t>
            </a:r>
            <a:r>
              <a:rPr lang="en-US" sz="1800" dirty="0" err="1" smtClean="0"/>
              <a:t>dahil</a:t>
            </a:r>
            <a:r>
              <a:rPr lang="en-US" sz="1800" dirty="0" smtClean="0"/>
              <a:t> </a:t>
            </a:r>
            <a:r>
              <a:rPr lang="en-US" sz="1800" dirty="0" err="1" smtClean="0"/>
              <a:t>eleman</a:t>
            </a:r>
            <a:r>
              <a:rPr lang="en-US" sz="1800" dirty="0" smtClean="0"/>
              <a:t> </a:t>
            </a:r>
            <a:r>
              <a:rPr lang="en-US" sz="1800" dirty="0" err="1" smtClean="0"/>
              <a:t>sayısı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/>
              <a:t>n</a:t>
            </a:r>
            <a:r>
              <a:rPr lang="en-US" sz="1800" baseline="-25000" dirty="0" err="1"/>
              <a:t>correct</a:t>
            </a:r>
            <a:r>
              <a:rPr lang="en-US" sz="1800" baseline="-25000" dirty="0"/>
              <a:t> 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1800" dirty="0" smtClean="0"/>
              <a:t> R </a:t>
            </a:r>
            <a:r>
              <a:rPr lang="en-US" sz="1800" dirty="0" err="1" smtClean="0"/>
              <a:t>kuralı</a:t>
            </a:r>
            <a:r>
              <a:rPr lang="en-US" sz="1800" dirty="0" smtClean="0"/>
              <a:t> </a:t>
            </a:r>
            <a:r>
              <a:rPr lang="en-US" sz="1800" dirty="0" err="1" smtClean="0"/>
              <a:t>tarafından</a:t>
            </a:r>
            <a:r>
              <a:rPr lang="en-US" sz="1800" dirty="0" smtClean="0"/>
              <a:t> </a:t>
            </a:r>
            <a:r>
              <a:rPr lang="en-US" sz="1800" dirty="0" err="1" smtClean="0"/>
              <a:t>doğru</a:t>
            </a:r>
            <a:r>
              <a:rPr lang="en-US" sz="1800" dirty="0" smtClean="0"/>
              <a:t> </a:t>
            </a:r>
            <a:r>
              <a:rPr lang="en-US" sz="1800" dirty="0" err="1" smtClean="0"/>
              <a:t>sınıflandırılan</a:t>
            </a:r>
            <a:r>
              <a:rPr lang="en-US" sz="1800" dirty="0" smtClean="0"/>
              <a:t> </a:t>
            </a:r>
            <a:r>
              <a:rPr lang="en-US" sz="1800" dirty="0" err="1" smtClean="0"/>
              <a:t>eleman</a:t>
            </a:r>
            <a:r>
              <a:rPr lang="en-US" sz="1800" dirty="0" smtClean="0"/>
              <a:t> </a:t>
            </a:r>
            <a:r>
              <a:rPr lang="en-US" sz="1800" dirty="0" err="1" smtClean="0"/>
              <a:t>sayısı</a:t>
            </a:r>
            <a:endParaRPr lang="en-US" sz="1800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/>
              <a:t>coverage(R) = </a:t>
            </a:r>
            <a:r>
              <a:rPr lang="en-US" sz="1800" dirty="0" err="1"/>
              <a:t>n</a:t>
            </a:r>
            <a:r>
              <a:rPr lang="en-US" sz="1800" baseline="-25000" dirty="0" err="1"/>
              <a:t>covers</a:t>
            </a:r>
            <a:r>
              <a:rPr lang="en-US" sz="1800" baseline="-25000" dirty="0"/>
              <a:t> </a:t>
            </a:r>
            <a:r>
              <a:rPr lang="en-US" sz="1800" dirty="0"/>
              <a:t>/|D|   /* D: </a:t>
            </a:r>
            <a:r>
              <a:rPr lang="en-US" sz="1800" dirty="0" err="1" smtClean="0"/>
              <a:t>öğrenme</a:t>
            </a:r>
            <a:r>
              <a:rPr lang="en-US" sz="1800" dirty="0" smtClean="0"/>
              <a:t> </a:t>
            </a:r>
            <a:r>
              <a:rPr lang="en-US" sz="1800" dirty="0" err="1" smtClean="0"/>
              <a:t>kümesi</a:t>
            </a:r>
            <a:r>
              <a:rPr lang="en-US" sz="1800" dirty="0" smtClean="0"/>
              <a:t> </a:t>
            </a:r>
            <a:r>
              <a:rPr lang="en-US" sz="1800" dirty="0"/>
              <a:t>*/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/>
              <a:t>accuracy(R) = </a:t>
            </a:r>
            <a:r>
              <a:rPr lang="en-US" sz="1800" dirty="0" err="1"/>
              <a:t>n</a:t>
            </a:r>
            <a:r>
              <a:rPr lang="en-US" sz="1800" baseline="-25000" dirty="0" err="1"/>
              <a:t>correct</a:t>
            </a:r>
            <a:r>
              <a:rPr lang="en-US" sz="1800" baseline="-25000" dirty="0"/>
              <a:t> </a:t>
            </a:r>
            <a:r>
              <a:rPr lang="en-US" sz="1800" dirty="0"/>
              <a:t>/ </a:t>
            </a:r>
            <a:r>
              <a:rPr lang="en-US" sz="1800" dirty="0" err="1"/>
              <a:t>n</a:t>
            </a:r>
            <a:r>
              <a:rPr lang="en-US" sz="1800" baseline="-25000" dirty="0" err="1"/>
              <a:t>covers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 err="1" smtClean="0"/>
              <a:t>Eğer</a:t>
            </a:r>
            <a:r>
              <a:rPr lang="en-US" sz="1800" dirty="0" smtClean="0"/>
              <a:t> </a:t>
            </a:r>
            <a:r>
              <a:rPr lang="en-US" sz="1800" dirty="0" err="1" smtClean="0"/>
              <a:t>bir</a:t>
            </a:r>
            <a:r>
              <a:rPr lang="en-US" sz="1800" dirty="0" smtClean="0"/>
              <a:t> </a:t>
            </a:r>
            <a:r>
              <a:rPr lang="en-US" sz="1800" dirty="0" err="1" smtClean="0"/>
              <a:t>eleman</a:t>
            </a:r>
            <a:r>
              <a:rPr lang="en-US" sz="1800" dirty="0" smtClean="0"/>
              <a:t> </a:t>
            </a:r>
            <a:r>
              <a:rPr lang="en-US" sz="1800" dirty="0" err="1" smtClean="0"/>
              <a:t>birden</a:t>
            </a:r>
            <a:r>
              <a:rPr lang="en-US" sz="1800" dirty="0" smtClean="0"/>
              <a:t> </a:t>
            </a:r>
            <a:r>
              <a:rPr lang="en-US" sz="1800" dirty="0" err="1" smtClean="0"/>
              <a:t>fazla</a:t>
            </a:r>
            <a:r>
              <a:rPr lang="en-US" sz="1800" dirty="0" smtClean="0"/>
              <a:t> </a:t>
            </a: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tarafından</a:t>
            </a:r>
            <a:r>
              <a:rPr lang="en-US" sz="1800" dirty="0" smtClean="0"/>
              <a:t> </a:t>
            </a:r>
            <a:r>
              <a:rPr lang="en-US" sz="1800" dirty="0" err="1" smtClean="0"/>
              <a:t>kapsanıyorsa</a:t>
            </a:r>
            <a:r>
              <a:rPr lang="en-US" sz="1800" dirty="0" smtClean="0"/>
              <a:t> </a:t>
            </a:r>
            <a:r>
              <a:rPr lang="en-US" sz="1800" b="1" dirty="0" err="1" smtClean="0"/>
              <a:t>çatışma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çözümü</a:t>
            </a:r>
            <a:r>
              <a:rPr lang="en-US" sz="1800" dirty="0" smtClean="0"/>
              <a:t> (</a:t>
            </a:r>
            <a:r>
              <a:rPr lang="en-US" sz="1800" b="1" dirty="0" smtClean="0"/>
              <a:t>conflict resolution) </a:t>
            </a:r>
            <a:r>
              <a:rPr lang="en-US" sz="1800" dirty="0" err="1" smtClean="0"/>
              <a:t>uygulanır</a:t>
            </a:r>
            <a:endParaRPr lang="en-US" sz="1800" b="1" dirty="0"/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Boyut</a:t>
            </a:r>
            <a:r>
              <a:rPr lang="en-US" sz="1800" dirty="0" smtClean="0"/>
              <a:t> </a:t>
            </a:r>
            <a:r>
              <a:rPr lang="en-US" sz="1800" dirty="0" err="1" smtClean="0"/>
              <a:t>sıralaması</a:t>
            </a:r>
            <a:r>
              <a:rPr lang="en-US" sz="1800" dirty="0" smtClean="0"/>
              <a:t>: en </a:t>
            </a:r>
            <a:r>
              <a:rPr lang="en-US" sz="1800" dirty="0" err="1" smtClean="0"/>
              <a:t>fazla</a:t>
            </a:r>
            <a:r>
              <a:rPr lang="en-US" sz="1800" dirty="0" smtClean="0"/>
              <a:t> </a:t>
            </a:r>
            <a:r>
              <a:rPr lang="en-US" sz="1800" dirty="0" err="1" smtClean="0"/>
              <a:t>gereksinim</a:t>
            </a:r>
            <a:r>
              <a:rPr lang="en-US" sz="1800" dirty="0" smtClean="0"/>
              <a:t> </a:t>
            </a:r>
            <a:r>
              <a:rPr lang="en-US" sz="1800" dirty="0" err="1" smtClean="0"/>
              <a:t>içeren</a:t>
            </a:r>
            <a:r>
              <a:rPr lang="en-US" sz="1800" dirty="0" smtClean="0"/>
              <a:t> (en </a:t>
            </a:r>
            <a:r>
              <a:rPr lang="en-US" sz="1800" dirty="0" err="1" smtClean="0"/>
              <a:t>zor</a:t>
            </a:r>
            <a:r>
              <a:rPr lang="en-US" sz="1800" dirty="0" smtClean="0"/>
              <a:t>) </a:t>
            </a: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seçilir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tabanlı</a:t>
            </a:r>
            <a:r>
              <a:rPr lang="en-US" sz="1800" dirty="0" smtClean="0"/>
              <a:t> </a:t>
            </a:r>
            <a:r>
              <a:rPr lang="en-US" sz="1800" dirty="0" err="1" smtClean="0"/>
              <a:t>sıralama</a:t>
            </a:r>
            <a:r>
              <a:rPr lang="en-US" sz="1800" dirty="0" smtClean="0"/>
              <a:t>: </a:t>
            </a:r>
            <a:r>
              <a:rPr lang="en-US" sz="1800" dirty="0" err="1" smtClean="0"/>
              <a:t>başlangıçta</a:t>
            </a:r>
            <a:r>
              <a:rPr lang="en-US" sz="1800" dirty="0" smtClean="0"/>
              <a:t> </a:t>
            </a:r>
            <a:r>
              <a:rPr lang="en-US" sz="1800" dirty="0" err="1" smtClean="0"/>
              <a:t>kurallar</a:t>
            </a:r>
            <a:r>
              <a:rPr lang="en-US" sz="1800" dirty="0" smtClean="0"/>
              <a:t> </a:t>
            </a:r>
            <a:r>
              <a:rPr lang="en-US" sz="1800" dirty="0" err="1" smtClean="0"/>
              <a:t>kalitelerine</a:t>
            </a:r>
            <a:r>
              <a:rPr lang="en-US" sz="1800" dirty="0" smtClean="0"/>
              <a:t> </a:t>
            </a:r>
            <a:r>
              <a:rPr lang="en-US" sz="1800" dirty="0" err="1" smtClean="0"/>
              <a:t>yada</a:t>
            </a:r>
            <a:r>
              <a:rPr lang="en-US" sz="1800" dirty="0" smtClean="0"/>
              <a:t> </a:t>
            </a:r>
            <a:r>
              <a:rPr lang="en-US" sz="1800" dirty="0" err="1" smtClean="0"/>
              <a:t>uzmanlarca</a:t>
            </a:r>
            <a:r>
              <a:rPr lang="en-US" sz="1800" dirty="0" smtClean="0"/>
              <a:t> </a:t>
            </a:r>
            <a:r>
              <a:rPr lang="en-US" sz="1800" dirty="0" err="1" smtClean="0"/>
              <a:t>belirlenen</a:t>
            </a:r>
            <a:r>
              <a:rPr lang="en-US" sz="1800" dirty="0" smtClean="0"/>
              <a:t> </a:t>
            </a:r>
            <a:r>
              <a:rPr lang="en-US" sz="1800" dirty="0" err="1" smtClean="0"/>
              <a:t>önemlerine</a:t>
            </a:r>
            <a:r>
              <a:rPr lang="en-US" sz="1800" dirty="0" smtClean="0"/>
              <a:t> </a:t>
            </a:r>
            <a:r>
              <a:rPr lang="en-US" sz="1800" dirty="0" err="1" smtClean="0"/>
              <a:t>göre</a:t>
            </a:r>
            <a:r>
              <a:rPr lang="en-US" sz="1800" dirty="0" smtClean="0"/>
              <a:t> </a:t>
            </a:r>
            <a:r>
              <a:rPr lang="en-US" sz="1800" dirty="0" err="1" smtClean="0"/>
              <a:t>öncelik</a:t>
            </a:r>
            <a:r>
              <a:rPr lang="en-US" sz="1800" dirty="0" smtClean="0"/>
              <a:t> </a:t>
            </a:r>
            <a:r>
              <a:rPr lang="en-US" sz="1800" dirty="0" err="1" smtClean="0"/>
              <a:t>sırasına</a:t>
            </a:r>
            <a:r>
              <a:rPr lang="en-US" sz="1800" dirty="0" smtClean="0"/>
              <a:t> </a:t>
            </a:r>
            <a:r>
              <a:rPr lang="en-US" sz="1800" dirty="0" err="1" smtClean="0"/>
              <a:t>konur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571" name="Group 59"/>
          <p:cNvGrpSpPr>
            <a:grpSpLocks/>
          </p:cNvGrpSpPr>
          <p:nvPr/>
        </p:nvGrpSpPr>
        <p:grpSpPr bwMode="auto">
          <a:xfrm>
            <a:off x="5791200" y="1905000"/>
            <a:ext cx="3319462" cy="1981200"/>
            <a:chOff x="3504" y="144"/>
            <a:chExt cx="2091" cy="1248"/>
          </a:xfrm>
        </p:grpSpPr>
        <p:sp>
          <p:nvSpPr>
            <p:cNvPr id="1856546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400">
                  <a:latin typeface="Times New Roman" pitchFamily="18" charset="0"/>
                </a:rPr>
                <a:t>age?</a:t>
              </a:r>
            </a:p>
          </p:txBody>
        </p:sp>
        <p:grpSp>
          <p:nvGrpSpPr>
            <p:cNvPr id="1856570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1856548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student?</a:t>
                </a:r>
              </a:p>
            </p:txBody>
          </p:sp>
          <p:sp>
            <p:nvSpPr>
              <p:cNvPr id="1856549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credit rating?</a:t>
                </a:r>
              </a:p>
            </p:txBody>
          </p:sp>
          <p:sp>
            <p:nvSpPr>
              <p:cNvPr id="1856550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1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2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3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pitchFamily="18" charset="0"/>
                  </a:rPr>
                  <a:t>&lt;=30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856554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1">
                    <a:latin typeface="Times New Roman" pitchFamily="18" charset="0"/>
                  </a:rPr>
                  <a:t>&gt;40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856555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6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7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8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59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6560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1856561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856562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856563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856564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1">
                    <a:latin typeface="Times New Roman" pitchFamily="18" charset="0"/>
                  </a:rPr>
                  <a:t>31..40</a:t>
                </a:r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856565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1856566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fair</a:t>
                </a:r>
              </a:p>
            </p:txBody>
          </p:sp>
          <p:sp>
            <p:nvSpPr>
              <p:cNvPr id="1856567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dirty="0">
                    <a:latin typeface="Times New Roman" pitchFamily="18" charset="0"/>
                  </a:rPr>
                  <a:t>excellent</a:t>
                </a:r>
              </a:p>
            </p:txBody>
          </p:sp>
          <p:sp>
            <p:nvSpPr>
              <p:cNvPr id="1856568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856569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no</a:t>
                </a:r>
              </a:p>
            </p:txBody>
          </p:sp>
        </p:grpSp>
      </p:grp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763000" cy="2362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dirty="0" err="1" smtClean="0"/>
              <a:t>Ör</a:t>
            </a:r>
            <a:r>
              <a:rPr lang="en-US" sz="1800" dirty="0" smtClean="0"/>
              <a:t>: </a:t>
            </a:r>
            <a:r>
              <a:rPr lang="en-US" sz="1800" i="1" dirty="0" err="1"/>
              <a:t>buys_computer</a:t>
            </a:r>
            <a:r>
              <a:rPr lang="en-US" sz="1800" dirty="0"/>
              <a:t> </a:t>
            </a:r>
            <a:r>
              <a:rPr lang="en-US" sz="1800" dirty="0" smtClean="0"/>
              <a:t>decision-</a:t>
            </a:r>
            <a:r>
              <a:rPr lang="en-US" sz="1800" dirty="0" err="1" smtClean="0"/>
              <a:t>treeden</a:t>
            </a:r>
            <a:r>
              <a:rPr lang="en-US" sz="1800" dirty="0" smtClean="0"/>
              <a:t> </a:t>
            </a:r>
            <a:r>
              <a:rPr lang="en-US" sz="1800" dirty="0" err="1" smtClean="0"/>
              <a:t>kural</a:t>
            </a:r>
            <a:r>
              <a:rPr lang="en-US" sz="1800" dirty="0" smtClean="0"/>
              <a:t> </a:t>
            </a:r>
            <a:r>
              <a:rPr lang="en-US" sz="1800" dirty="0" err="1" smtClean="0"/>
              <a:t>çıkartımı</a:t>
            </a:r>
            <a:endParaRPr lang="en-US" sz="1800" dirty="0"/>
          </a:p>
          <a:p>
            <a:pPr lvl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1800" dirty="0"/>
              <a:t>IF </a:t>
            </a:r>
            <a:r>
              <a:rPr lang="en-US" sz="1800" i="1" dirty="0"/>
              <a:t>age</a:t>
            </a:r>
            <a:r>
              <a:rPr lang="en-US" sz="1800" dirty="0"/>
              <a:t> = young AND </a:t>
            </a:r>
            <a:r>
              <a:rPr lang="en-US" sz="1800" i="1" dirty="0"/>
              <a:t>student</a:t>
            </a:r>
            <a:r>
              <a:rPr lang="en-US" sz="1800" dirty="0"/>
              <a:t> = </a:t>
            </a:r>
            <a:r>
              <a:rPr lang="en-US" sz="1800" i="1" dirty="0"/>
              <a:t>no</a:t>
            </a:r>
            <a:r>
              <a:rPr lang="en-US" sz="1800" dirty="0"/>
              <a:t>             THEN </a:t>
            </a:r>
            <a:r>
              <a:rPr lang="en-US" sz="1800" i="1" dirty="0" err="1"/>
              <a:t>buys_computer</a:t>
            </a:r>
            <a:r>
              <a:rPr lang="en-US" sz="1800" dirty="0"/>
              <a:t> = </a:t>
            </a:r>
            <a:r>
              <a:rPr lang="en-US" sz="1800" i="1" dirty="0"/>
              <a:t>no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dirty="0"/>
              <a:t>IF </a:t>
            </a:r>
            <a:r>
              <a:rPr lang="en-US" sz="1800" i="1" dirty="0"/>
              <a:t>age</a:t>
            </a:r>
            <a:r>
              <a:rPr lang="en-US" sz="1800" dirty="0"/>
              <a:t> = young AND </a:t>
            </a:r>
            <a:r>
              <a:rPr lang="en-US" sz="1800" i="1" dirty="0"/>
              <a:t>student</a:t>
            </a:r>
            <a:r>
              <a:rPr lang="en-US" sz="1800" dirty="0"/>
              <a:t> = </a:t>
            </a:r>
            <a:r>
              <a:rPr lang="en-US" sz="1800" i="1" dirty="0"/>
              <a:t>yes</a:t>
            </a:r>
            <a:r>
              <a:rPr lang="en-US" sz="1800" dirty="0"/>
              <a:t>            THEN </a:t>
            </a:r>
            <a:r>
              <a:rPr lang="en-US" sz="1800" i="1" dirty="0" err="1"/>
              <a:t>buys_computer</a:t>
            </a:r>
            <a:r>
              <a:rPr lang="en-US" sz="1800" dirty="0"/>
              <a:t> = </a:t>
            </a:r>
            <a:r>
              <a:rPr lang="en-US" sz="1800" i="1" dirty="0"/>
              <a:t>yes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dirty="0"/>
              <a:t>IF </a:t>
            </a:r>
            <a:r>
              <a:rPr lang="en-US" sz="1800" i="1" dirty="0"/>
              <a:t>age</a:t>
            </a:r>
            <a:r>
              <a:rPr lang="en-US" sz="1800" dirty="0"/>
              <a:t> = mid-age 			    THEN </a:t>
            </a:r>
            <a:r>
              <a:rPr lang="en-US" sz="1800" i="1" dirty="0" err="1"/>
              <a:t>buys_computer</a:t>
            </a:r>
            <a:r>
              <a:rPr lang="en-US" sz="1800" dirty="0"/>
              <a:t> = </a:t>
            </a:r>
            <a:r>
              <a:rPr lang="en-US" sz="1800" i="1" dirty="0"/>
              <a:t>yes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dirty="0"/>
              <a:t>IF </a:t>
            </a:r>
            <a:r>
              <a:rPr lang="en-US" sz="1800" i="1" dirty="0"/>
              <a:t>age</a:t>
            </a:r>
            <a:r>
              <a:rPr lang="en-US" sz="1800" dirty="0"/>
              <a:t> = old AND </a:t>
            </a:r>
            <a:r>
              <a:rPr lang="en-US" sz="1800" i="1" dirty="0" err="1"/>
              <a:t>credit_rating</a:t>
            </a:r>
            <a:r>
              <a:rPr lang="en-US" sz="1800" dirty="0"/>
              <a:t> = </a:t>
            </a:r>
            <a:r>
              <a:rPr lang="en-US" sz="1800" i="1" dirty="0"/>
              <a:t>excellent</a:t>
            </a:r>
            <a:r>
              <a:rPr lang="en-US" sz="1800" dirty="0"/>
              <a:t>  THEN </a:t>
            </a:r>
            <a:r>
              <a:rPr lang="en-US" sz="1800" i="1" dirty="0" err="1"/>
              <a:t>buys_computer</a:t>
            </a:r>
            <a:r>
              <a:rPr lang="en-US" sz="1800" i="1" dirty="0"/>
              <a:t> </a:t>
            </a:r>
            <a:r>
              <a:rPr lang="en-US" sz="1800" dirty="0"/>
              <a:t>= </a:t>
            </a:r>
            <a:r>
              <a:rPr lang="en-US" sz="1800" i="1" dirty="0" smtClean="0"/>
              <a:t>no</a:t>
            </a:r>
            <a:endParaRPr lang="en-US" sz="1800" dirty="0"/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1800" dirty="0"/>
              <a:t>IF </a:t>
            </a:r>
            <a:r>
              <a:rPr lang="en-US" sz="1800" i="1" dirty="0"/>
              <a:t>age</a:t>
            </a:r>
            <a:r>
              <a:rPr lang="en-US" sz="1800" dirty="0"/>
              <a:t> = </a:t>
            </a:r>
            <a:r>
              <a:rPr lang="en-US" sz="1800" dirty="0" smtClean="0"/>
              <a:t>old </a:t>
            </a:r>
            <a:r>
              <a:rPr lang="en-US" sz="1800" dirty="0"/>
              <a:t>AND </a:t>
            </a:r>
            <a:r>
              <a:rPr lang="en-US" sz="1800" i="1" dirty="0" err="1"/>
              <a:t>credit_rating</a:t>
            </a:r>
            <a:r>
              <a:rPr lang="en-US" sz="1800" dirty="0"/>
              <a:t> = </a:t>
            </a:r>
            <a:r>
              <a:rPr lang="en-US" sz="1800" i="1" dirty="0"/>
              <a:t>fair</a:t>
            </a:r>
            <a:r>
              <a:rPr lang="en-US" sz="1800" dirty="0"/>
              <a:t>    </a:t>
            </a:r>
            <a:r>
              <a:rPr lang="en-US" sz="1800" dirty="0" smtClean="0"/>
              <a:t>	     THEN </a:t>
            </a:r>
            <a:r>
              <a:rPr lang="en-US" sz="1800" i="1" dirty="0" err="1"/>
              <a:t>buys_computer</a:t>
            </a:r>
            <a:r>
              <a:rPr lang="en-US" sz="1800" dirty="0"/>
              <a:t> = </a:t>
            </a:r>
            <a:r>
              <a:rPr lang="en-US" sz="1800" dirty="0" smtClean="0"/>
              <a:t>yes</a:t>
            </a:r>
            <a:endParaRPr lang="en-US" sz="1800" i="1" dirty="0"/>
          </a:p>
        </p:txBody>
      </p:sp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83638" cy="609600"/>
          </a:xfrm>
        </p:spPr>
        <p:txBody>
          <a:bodyPr/>
          <a:lstStyle/>
          <a:p>
            <a:r>
              <a:rPr lang="en-US" sz="3200" dirty="0" err="1" smtClean="0"/>
              <a:t>Karar</a:t>
            </a:r>
            <a:r>
              <a:rPr lang="en-US" sz="3200" dirty="0" smtClean="0"/>
              <a:t> </a:t>
            </a:r>
            <a:r>
              <a:rPr lang="en-US" sz="3200" dirty="0" err="1" smtClean="0"/>
              <a:t>ağaçlarından</a:t>
            </a:r>
            <a:r>
              <a:rPr lang="en-US" sz="3200" dirty="0" smtClean="0"/>
              <a:t> </a:t>
            </a:r>
            <a:r>
              <a:rPr lang="en-US" sz="3200" dirty="0" err="1" smtClean="0"/>
              <a:t>Kural</a:t>
            </a:r>
            <a:r>
              <a:rPr lang="en-US" sz="3200" dirty="0" smtClean="0"/>
              <a:t> </a:t>
            </a:r>
            <a:r>
              <a:rPr lang="en-US" sz="3200" dirty="0" err="1" smtClean="0"/>
              <a:t>Oluşturma</a:t>
            </a:r>
            <a:endParaRPr lang="en-US" sz="3200" dirty="0"/>
          </a:p>
        </p:txBody>
      </p:sp>
      <p:sp>
        <p:nvSpPr>
          <p:cNvPr id="1856572" name="Rectangle 60"/>
          <p:cNvSpPr>
            <a:spLocks noChangeArrowheads="1"/>
          </p:cNvSpPr>
          <p:nvPr/>
        </p:nvSpPr>
        <p:spPr bwMode="auto">
          <a:xfrm>
            <a:off x="228600" y="1295400"/>
            <a:ext cx="609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err="1" smtClean="0"/>
              <a:t>Kurallar</a:t>
            </a:r>
            <a:r>
              <a:rPr lang="en-US" sz="2000" dirty="0" smtClean="0"/>
              <a:t> </a:t>
            </a:r>
            <a:r>
              <a:rPr lang="en-US" sz="2000" dirty="0" err="1" smtClean="0"/>
              <a:t>büyük</a:t>
            </a:r>
            <a:r>
              <a:rPr lang="en-US" sz="2000" dirty="0" smtClean="0"/>
              <a:t> </a:t>
            </a:r>
            <a:r>
              <a:rPr lang="en-US" sz="2000" dirty="0" err="1" smtClean="0"/>
              <a:t>ağaçlaradan</a:t>
            </a:r>
            <a:r>
              <a:rPr lang="en-US" sz="2000" dirty="0" smtClean="0"/>
              <a:t>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 smtClean="0"/>
              <a:t>kolay</a:t>
            </a:r>
            <a:r>
              <a:rPr lang="en-US" sz="2000" dirty="0" smtClean="0"/>
              <a:t> </a:t>
            </a:r>
            <a:r>
              <a:rPr lang="en-US" sz="2000" dirty="0" err="1" smtClean="0"/>
              <a:t>anlaşılır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err="1" smtClean="0"/>
              <a:t>Kökten</a:t>
            </a:r>
            <a:r>
              <a:rPr lang="en-US" sz="2000" dirty="0" smtClean="0"/>
              <a:t> </a:t>
            </a:r>
            <a:r>
              <a:rPr lang="en-US" sz="2000" dirty="0" err="1" smtClean="0"/>
              <a:t>yaprağa</a:t>
            </a:r>
            <a:r>
              <a:rPr lang="en-US" sz="2000" dirty="0" smtClean="0"/>
              <a:t> </a:t>
            </a:r>
            <a:r>
              <a:rPr lang="en-US" sz="2000" dirty="0" err="1" smtClean="0"/>
              <a:t>giden</a:t>
            </a:r>
            <a:r>
              <a:rPr lang="en-US" sz="2000" dirty="0" smtClean="0"/>
              <a:t> her </a:t>
            </a:r>
            <a:r>
              <a:rPr lang="en-US" sz="2000" dirty="0" err="1" smtClean="0"/>
              <a:t>yol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ayrı</a:t>
            </a:r>
            <a:r>
              <a:rPr lang="en-US" sz="2000" dirty="0" smtClean="0"/>
              <a:t> </a:t>
            </a:r>
            <a:r>
              <a:rPr lang="en-US" sz="2000" dirty="0" err="1" smtClean="0"/>
              <a:t>kural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err="1" smtClean="0"/>
              <a:t>Yol</a:t>
            </a:r>
            <a:r>
              <a:rPr lang="en-US" sz="2000" dirty="0" smtClean="0"/>
              <a:t> </a:t>
            </a:r>
            <a:r>
              <a:rPr lang="en-US" sz="2000" dirty="0" err="1" smtClean="0"/>
              <a:t>ustundeki</a:t>
            </a:r>
            <a:r>
              <a:rPr lang="en-US" sz="2000" dirty="0" smtClean="0"/>
              <a:t> her </a:t>
            </a:r>
            <a:r>
              <a:rPr lang="en-US" sz="2000" dirty="0" err="1" smtClean="0"/>
              <a:t>nitelik</a:t>
            </a:r>
            <a:r>
              <a:rPr lang="en-US" sz="2000" dirty="0" smtClean="0"/>
              <a:t> “VE” </a:t>
            </a:r>
            <a:r>
              <a:rPr lang="en-US" sz="2000" dirty="0" err="1" smtClean="0"/>
              <a:t>işlemiyle</a:t>
            </a:r>
            <a:r>
              <a:rPr lang="en-US" sz="2000" dirty="0" smtClean="0"/>
              <a:t> </a:t>
            </a:r>
            <a:r>
              <a:rPr lang="en-US" sz="2000" dirty="0" err="1" smtClean="0"/>
              <a:t>bağlanır</a:t>
            </a: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err="1" smtClean="0"/>
              <a:t>Farklı</a:t>
            </a:r>
            <a:r>
              <a:rPr lang="en-US" sz="2000" dirty="0" smtClean="0"/>
              <a:t> </a:t>
            </a:r>
            <a:r>
              <a:rPr lang="en-US" sz="2000" dirty="0" err="1" smtClean="0"/>
              <a:t>yollar</a:t>
            </a:r>
            <a:r>
              <a:rPr lang="en-US" sz="2000" dirty="0" smtClean="0"/>
              <a:t> “YADA” </a:t>
            </a:r>
            <a:r>
              <a:rPr lang="en-US" sz="2000" dirty="0" err="1" smtClean="0"/>
              <a:t>işlemiyle</a:t>
            </a:r>
            <a:r>
              <a:rPr lang="en-US" sz="2000" dirty="0" smtClean="0"/>
              <a:t> </a:t>
            </a:r>
            <a:r>
              <a:rPr lang="en-US" sz="2000" dirty="0" err="1" smtClean="0"/>
              <a:t>bağlanır</a:t>
            </a:r>
            <a:endParaRPr lang="en-US" sz="2000" dirty="0" smtClean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Her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elemanı</a:t>
            </a:r>
            <a:r>
              <a:rPr lang="en-US" sz="2000" dirty="0" smtClean="0"/>
              <a:t> </a:t>
            </a:r>
            <a:r>
              <a:rPr lang="en-US" sz="2000" dirty="0" err="1" smtClean="0"/>
              <a:t>sadece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sınıfa</a:t>
            </a:r>
            <a:r>
              <a:rPr lang="en-US" sz="2000" dirty="0" smtClean="0"/>
              <a:t> </a:t>
            </a:r>
            <a:r>
              <a:rPr lang="en-US" sz="2000" dirty="0" err="1" smtClean="0"/>
              <a:t>ait</a:t>
            </a:r>
            <a:r>
              <a:rPr lang="en-US" sz="2000" dirty="0" smtClean="0"/>
              <a:t> </a:t>
            </a:r>
            <a:r>
              <a:rPr lang="en-US" sz="2000" dirty="0" err="1" smtClean="0"/>
              <a:t>olabilir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err="1" smtClean="0"/>
              <a:t>Çatışma</a:t>
            </a:r>
            <a:r>
              <a:rPr lang="en-US" sz="2000" dirty="0" smtClean="0"/>
              <a:t> </a:t>
            </a:r>
            <a:r>
              <a:rPr lang="en-US" sz="2000" dirty="0" err="1" smtClean="0"/>
              <a:t>oluşmaz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K-en yakın komşu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Sayısal değerli nitelikler için</a:t>
            </a:r>
          </a:p>
          <a:p>
            <a:r>
              <a:rPr lang="tr-TR" dirty="0" smtClean="0"/>
              <a:t>Sınıflandırılacak verinin öğrenme kümesindeki veriler ile aradaki mesafeler (ya da benzerlikleri) tek tek ölçülür</a:t>
            </a:r>
          </a:p>
          <a:p>
            <a:r>
              <a:rPr lang="tr-TR" dirty="0" smtClean="0"/>
              <a:t>En benzer k tanesinin sınıflarına bakarak çoğunluk oylaması yapılır</a:t>
            </a:r>
          </a:p>
          <a:p>
            <a:pPr lvl="1"/>
            <a:r>
              <a:rPr lang="tr-TR" dirty="0" smtClean="0"/>
              <a:t>k kullanıcı tarafından</a:t>
            </a:r>
          </a:p>
          <a:p>
            <a:pPr marL="457200" lvl="1" indent="0">
              <a:buNone/>
            </a:pPr>
            <a:r>
              <a:rPr lang="tr-TR" dirty="0" smtClean="0"/>
              <a:t> belirlenir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30" y="3924451"/>
            <a:ext cx="3657399" cy="27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607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dirty="0" err="1" smtClean="0"/>
              <a:t>Tahmin</a:t>
            </a:r>
            <a:r>
              <a:rPr lang="en-US" dirty="0" smtClean="0"/>
              <a:t> (Prediction) </a:t>
            </a:r>
            <a:r>
              <a:rPr lang="en-US" dirty="0" err="1" smtClean="0"/>
              <a:t>Nedir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r>
              <a:rPr lang="en-US" sz="2000" dirty="0" smtClean="0"/>
              <a:t>(</a:t>
            </a:r>
            <a:r>
              <a:rPr lang="en-US" sz="2000" dirty="0" err="1" smtClean="0"/>
              <a:t>Sayısal</a:t>
            </a:r>
            <a:r>
              <a:rPr lang="en-US" sz="2000" dirty="0" smtClean="0"/>
              <a:t>) </a:t>
            </a:r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sınıflandırmaya</a:t>
            </a:r>
            <a:r>
              <a:rPr lang="en-US" sz="2000" dirty="0" smtClean="0"/>
              <a:t> </a:t>
            </a:r>
            <a:r>
              <a:rPr lang="en-US" sz="2000" dirty="0" err="1" smtClean="0"/>
              <a:t>benzer</a:t>
            </a:r>
            <a:endParaRPr lang="en-US" sz="2000" dirty="0"/>
          </a:p>
          <a:p>
            <a:pPr lvl="1"/>
            <a:r>
              <a:rPr lang="en-US" sz="2000" dirty="0" err="1" smtClean="0"/>
              <a:t>Bir</a:t>
            </a:r>
            <a:r>
              <a:rPr lang="en-US" sz="2000" dirty="0" smtClean="0"/>
              <a:t> model </a:t>
            </a:r>
            <a:r>
              <a:rPr lang="en-US" sz="2000" dirty="0" err="1" smtClean="0"/>
              <a:t>oluşturur</a:t>
            </a:r>
            <a:endParaRPr lang="en-US" sz="2000" dirty="0"/>
          </a:p>
          <a:p>
            <a:pPr lvl="1"/>
            <a:r>
              <a:rPr lang="en-US" sz="2000" dirty="0" err="1" smtClean="0"/>
              <a:t>Verilen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değer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devamlı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değeri</a:t>
            </a:r>
            <a:r>
              <a:rPr lang="en-US" sz="2000" dirty="0" smtClean="0"/>
              <a:t> </a:t>
            </a:r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eder</a:t>
            </a:r>
            <a:endParaRPr lang="en-US" sz="2000" dirty="0"/>
          </a:p>
          <a:p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sınıflandırmadan</a:t>
            </a:r>
            <a:r>
              <a:rPr lang="en-US" sz="2000" dirty="0" smtClean="0"/>
              <a:t> </a:t>
            </a:r>
            <a:r>
              <a:rPr lang="en-US" sz="2000" dirty="0" err="1" smtClean="0"/>
              <a:t>farklıdır</a:t>
            </a:r>
            <a:endParaRPr lang="en-US" sz="2000" dirty="0"/>
          </a:p>
          <a:p>
            <a:pPr lvl="1"/>
            <a:r>
              <a:rPr lang="en-US" sz="2000" dirty="0" err="1" smtClean="0"/>
              <a:t>Sınıflandırma</a:t>
            </a:r>
            <a:r>
              <a:rPr lang="en-US" sz="2000" dirty="0" smtClean="0"/>
              <a:t> </a:t>
            </a:r>
            <a:r>
              <a:rPr lang="en-US" sz="2000" dirty="0" err="1" smtClean="0"/>
              <a:t>baştan</a:t>
            </a:r>
            <a:r>
              <a:rPr lang="en-US" sz="2000" dirty="0" smtClean="0"/>
              <a:t> belli </a:t>
            </a:r>
            <a:r>
              <a:rPr lang="en-US" sz="2000" dirty="0" err="1" smtClean="0"/>
              <a:t>kategorik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</a:t>
            </a:r>
            <a:r>
              <a:rPr lang="en-US" sz="2000" dirty="0" smtClean="0"/>
              <a:t> </a:t>
            </a:r>
            <a:r>
              <a:rPr lang="en-US" sz="2000" dirty="0" err="1" smtClean="0"/>
              <a:t>etiketlerini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kullanır</a:t>
            </a:r>
            <a:endParaRPr lang="en-US" sz="2000" dirty="0"/>
          </a:p>
          <a:p>
            <a:pPr lvl="1"/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devamlı</a:t>
            </a:r>
            <a:r>
              <a:rPr lang="en-US" sz="2000" dirty="0" smtClean="0"/>
              <a:t> </a:t>
            </a:r>
            <a:r>
              <a:rPr lang="en-US" sz="2000" dirty="0" err="1" smtClean="0"/>
              <a:t>değerli</a:t>
            </a:r>
            <a:r>
              <a:rPr lang="en-US" sz="2000" dirty="0" smtClean="0"/>
              <a:t> </a:t>
            </a:r>
            <a:r>
              <a:rPr lang="en-US" sz="2000" dirty="0" err="1" smtClean="0"/>
              <a:t>fonksiyonlar</a:t>
            </a:r>
            <a:r>
              <a:rPr lang="en-US" sz="2000" dirty="0" smtClean="0"/>
              <a:t> </a:t>
            </a:r>
            <a:r>
              <a:rPr lang="en-US" sz="2000" dirty="0" err="1" smtClean="0"/>
              <a:t>modeller</a:t>
            </a:r>
            <a:endParaRPr lang="en-US" sz="2000" dirty="0"/>
          </a:p>
          <a:p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temel</a:t>
            </a:r>
            <a:r>
              <a:rPr lang="en-US" sz="2000" dirty="0" smtClean="0"/>
              <a:t> </a:t>
            </a:r>
            <a:r>
              <a:rPr lang="en-US" sz="2000" dirty="0" err="1" smtClean="0"/>
              <a:t>yontem</a:t>
            </a:r>
            <a:r>
              <a:rPr lang="en-US" sz="2000" dirty="0" smtClean="0"/>
              <a:t>: regression</a:t>
            </a:r>
          </a:p>
          <a:p>
            <a:pPr lvl="1"/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yada</a:t>
            </a:r>
            <a:r>
              <a:rPr lang="en-US" sz="2000" dirty="0" smtClean="0"/>
              <a:t>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 smtClean="0"/>
              <a:t>fazla</a:t>
            </a:r>
            <a:r>
              <a:rPr lang="en-US" sz="2000" dirty="0" smtClean="0"/>
              <a:t> </a:t>
            </a:r>
            <a:r>
              <a:rPr lang="en-US" sz="2000" dirty="0" err="1" smtClean="0"/>
              <a:t>bağımsız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değişken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öngörücü</a:t>
            </a:r>
            <a:r>
              <a:rPr lang="en-US" sz="2000" dirty="0" smtClean="0"/>
              <a:t>)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bağımlı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sonuç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değişkeni</a:t>
            </a:r>
            <a:r>
              <a:rPr lang="en-US" sz="2000" dirty="0" smtClean="0"/>
              <a:t> </a:t>
            </a:r>
            <a:r>
              <a:rPr lang="en-US" sz="2000" dirty="0" err="1" smtClean="0"/>
              <a:t>arasında</a:t>
            </a:r>
            <a:r>
              <a:rPr lang="en-US" sz="2000" dirty="0" smtClean="0"/>
              <a:t> </a:t>
            </a:r>
            <a:r>
              <a:rPr lang="en-US" sz="2000" dirty="0" err="1" smtClean="0"/>
              <a:t>ilişki</a:t>
            </a:r>
            <a:r>
              <a:rPr lang="en-US" sz="2000" dirty="0" smtClean="0"/>
              <a:t> </a:t>
            </a:r>
            <a:r>
              <a:rPr lang="en-US" sz="2000" dirty="0" err="1" smtClean="0"/>
              <a:t>modeller</a:t>
            </a:r>
            <a:endParaRPr lang="en-US" sz="2000" dirty="0"/>
          </a:p>
          <a:p>
            <a:r>
              <a:rPr lang="en-US" sz="2000" dirty="0" smtClean="0"/>
              <a:t>Regression </a:t>
            </a:r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Linear and multiple regression</a:t>
            </a:r>
          </a:p>
          <a:p>
            <a:pPr lvl="1"/>
            <a:r>
              <a:rPr lang="en-US" sz="2000" dirty="0"/>
              <a:t>Non-linear regression</a:t>
            </a:r>
          </a:p>
          <a:p>
            <a:pPr lvl="1"/>
            <a:r>
              <a:rPr lang="en-US" sz="2000" dirty="0" err="1" smtClean="0"/>
              <a:t>Diğer</a:t>
            </a:r>
            <a:r>
              <a:rPr lang="en-US" sz="2000" dirty="0" smtClean="0"/>
              <a:t> regression </a:t>
            </a:r>
            <a:r>
              <a:rPr lang="en-US" sz="2000" dirty="0" err="1" smtClean="0"/>
              <a:t>metotları</a:t>
            </a:r>
            <a:r>
              <a:rPr lang="en-US" sz="2000" dirty="0" smtClean="0"/>
              <a:t>: </a:t>
            </a:r>
            <a:r>
              <a:rPr lang="en-US" sz="2000" dirty="0"/>
              <a:t>generalized linear model, Poisson regression, log-linear models,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/>
              <a:t>Linear Regression</a:t>
            </a:r>
            <a:r>
              <a:rPr lang="en-US" sz="3200" b="0"/>
              <a:t> </a:t>
            </a:r>
            <a:endParaRPr lang="en-US" sz="2400"/>
          </a:p>
        </p:txBody>
      </p:sp>
      <p:sp>
        <p:nvSpPr>
          <p:cNvPr id="1382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000" u="sng" dirty="0"/>
              <a:t>Linear regression</a:t>
            </a:r>
            <a:r>
              <a:rPr lang="en-US" sz="2000" dirty="0"/>
              <a:t>: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sonuç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değişkeni</a:t>
            </a:r>
            <a:r>
              <a:rPr lang="en-US" sz="2000" dirty="0" smtClean="0"/>
              <a:t> y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öngörücü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değişken</a:t>
            </a:r>
            <a:r>
              <a:rPr lang="en-US" sz="2000" dirty="0" smtClean="0"/>
              <a:t> x </a:t>
            </a:r>
            <a:r>
              <a:rPr lang="en-US" sz="2000" dirty="0" err="1" smtClean="0"/>
              <a:t>içerir</a:t>
            </a:r>
            <a:endParaRPr lang="en-US" sz="2000" dirty="0"/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y = </a:t>
            </a:r>
            <a:r>
              <a:rPr lang="en-US" sz="2000" dirty="0">
                <a:sym typeface="Symbol" pitchFamily="18" charset="2"/>
              </a:rPr>
              <a:t>w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 + w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x</a:t>
            </a:r>
            <a:endParaRPr lang="en-US" sz="2000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 err="1" smtClean="0">
                <a:sym typeface="Symbol" pitchFamily="18" charset="2"/>
              </a:rPr>
              <a:t>Burada</a:t>
            </a:r>
            <a:r>
              <a:rPr lang="en-US" sz="2000" dirty="0" smtClean="0">
                <a:sym typeface="Symbol" pitchFamily="18" charset="2"/>
              </a:rPr>
              <a:t> w</a:t>
            </a:r>
            <a:r>
              <a:rPr lang="en-US" sz="2000" baseline="-25000" dirty="0" smtClean="0">
                <a:sym typeface="Symbol" pitchFamily="18" charset="2"/>
              </a:rPr>
              <a:t>0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ve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w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dirty="0" err="1" smtClean="0">
                <a:sym typeface="Symbol" pitchFamily="18" charset="2"/>
              </a:rPr>
              <a:t>eğim</a:t>
            </a:r>
            <a:r>
              <a:rPr lang="en-US" sz="2000" dirty="0" smtClean="0">
                <a:sym typeface="Symbol" pitchFamily="18" charset="2"/>
              </a:rPr>
              <a:t>) regression </a:t>
            </a:r>
            <a:r>
              <a:rPr lang="en-US" sz="2000" dirty="0" err="1" smtClean="0">
                <a:sym typeface="Symbol" pitchFamily="18" charset="2"/>
              </a:rPr>
              <a:t>katsayıları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u="sng" dirty="0"/>
              <a:t>Method of least squares</a:t>
            </a:r>
            <a:r>
              <a:rPr lang="en-US" sz="2000" dirty="0"/>
              <a:t>: </a:t>
            </a:r>
            <a:r>
              <a:rPr lang="en-US" sz="2000" dirty="0" smtClean="0"/>
              <a:t>en </a:t>
            </a:r>
            <a:r>
              <a:rPr lang="en-US" sz="2000" dirty="0" err="1" smtClean="0"/>
              <a:t>iyi</a:t>
            </a:r>
            <a:r>
              <a:rPr lang="en-US" sz="2000" dirty="0" smtClean="0"/>
              <a:t> </a:t>
            </a:r>
            <a:r>
              <a:rPr lang="en-US" sz="2000" dirty="0" err="1" smtClean="0"/>
              <a:t>örtüşen</a:t>
            </a:r>
            <a:r>
              <a:rPr lang="en-US" sz="2000" dirty="0" smtClean="0"/>
              <a:t> </a:t>
            </a:r>
            <a:r>
              <a:rPr lang="en-US" sz="2000" dirty="0" err="1" smtClean="0"/>
              <a:t>düz</a:t>
            </a:r>
            <a:r>
              <a:rPr lang="en-US" sz="2000" dirty="0" smtClean="0"/>
              <a:t> </a:t>
            </a:r>
            <a:r>
              <a:rPr lang="en-US" sz="2000" dirty="0" err="1" smtClean="0"/>
              <a:t>çizgiyi</a:t>
            </a:r>
            <a:r>
              <a:rPr lang="en-US" sz="2000" dirty="0" smtClean="0"/>
              <a:t> </a:t>
            </a:r>
            <a:r>
              <a:rPr lang="en-US" sz="2000" dirty="0" err="1" smtClean="0"/>
              <a:t>modeller</a:t>
            </a: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u="sng" dirty="0"/>
              <a:t>Multiple linear regression</a:t>
            </a:r>
            <a:r>
              <a:rPr lang="en-US" sz="2000" dirty="0"/>
              <a:t>: </a:t>
            </a:r>
            <a:r>
              <a:rPr lang="en-US" sz="2000" dirty="0" err="1" smtClean="0"/>
              <a:t>birden</a:t>
            </a:r>
            <a:r>
              <a:rPr lang="en-US" sz="2000" dirty="0" smtClean="0"/>
              <a:t> </a:t>
            </a:r>
            <a:r>
              <a:rPr lang="en-US" sz="2000" dirty="0" err="1" smtClean="0"/>
              <a:t>fazla</a:t>
            </a:r>
            <a:r>
              <a:rPr lang="en-US" sz="2000" dirty="0" smtClean="0"/>
              <a:t> </a:t>
            </a:r>
            <a:r>
              <a:rPr lang="en-US" sz="2000" dirty="0" err="1" smtClean="0"/>
              <a:t>öngörücü</a:t>
            </a:r>
            <a:r>
              <a:rPr lang="en-US" sz="2000" dirty="0" smtClean="0"/>
              <a:t> </a:t>
            </a:r>
            <a:r>
              <a:rPr lang="en-US" sz="2000" dirty="0" err="1" smtClean="0"/>
              <a:t>değişken</a:t>
            </a:r>
            <a:r>
              <a:rPr lang="en-US" sz="2000" dirty="0" smtClean="0"/>
              <a:t> </a:t>
            </a:r>
            <a:r>
              <a:rPr lang="en-US" sz="2000" dirty="0" err="1" smtClean="0"/>
              <a:t>içerir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Öğrenme</a:t>
            </a:r>
            <a:r>
              <a:rPr lang="en-US" sz="2000" dirty="0" smtClean="0"/>
              <a:t> </a:t>
            </a:r>
            <a:r>
              <a:rPr lang="en-US" sz="2000" dirty="0" err="1" smtClean="0"/>
              <a:t>verisini</a:t>
            </a:r>
            <a:r>
              <a:rPr lang="en-US" sz="2000" dirty="0" smtClean="0"/>
              <a:t> </a:t>
            </a:r>
            <a:r>
              <a:rPr lang="en-US" sz="2000" dirty="0" err="1" smtClean="0"/>
              <a:t>formatı</a:t>
            </a:r>
            <a:r>
              <a:rPr lang="en-US" sz="2000" dirty="0" smtClean="0"/>
              <a:t>: (</a:t>
            </a:r>
            <a:r>
              <a:rPr lang="en-US" sz="2000" b="1" dirty="0" smtClean="0"/>
              <a:t>X</a:t>
            </a:r>
            <a:r>
              <a:rPr lang="en-US" sz="2000" b="1" baseline="-25000" dirty="0" smtClean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), (</a:t>
            </a:r>
            <a:r>
              <a:rPr lang="en-US" sz="2000" b="1" dirty="0"/>
              <a:t>X</a:t>
            </a:r>
            <a:r>
              <a:rPr lang="en-US" sz="2000" b="1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),…, (</a:t>
            </a:r>
            <a:r>
              <a:rPr lang="en-US" sz="2000" b="1" dirty="0"/>
              <a:t>X</a:t>
            </a:r>
            <a:r>
              <a:rPr lang="en-US" sz="2000" b="1" baseline="-25000" dirty="0"/>
              <a:t>|D|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|D</a:t>
            </a:r>
            <a:r>
              <a:rPr lang="en-US" sz="2000" baseline="-25000" dirty="0"/>
              <a:t>|</a:t>
            </a:r>
            <a:r>
              <a:rPr lang="en-US" sz="2000" dirty="0"/>
              <a:t>) 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Ör</a:t>
            </a:r>
            <a:r>
              <a:rPr lang="en-US" sz="2000" dirty="0" smtClean="0"/>
              <a:t>. 2 </a:t>
            </a:r>
            <a:r>
              <a:rPr lang="en-US" sz="2000" dirty="0" err="1" smtClean="0"/>
              <a:t>boyutlu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ise</a:t>
            </a:r>
            <a:r>
              <a:rPr lang="en-US" sz="2000" dirty="0" smtClean="0"/>
              <a:t>,  y </a:t>
            </a:r>
            <a:r>
              <a:rPr lang="en-US" sz="2000" dirty="0"/>
              <a:t>= </a:t>
            </a:r>
            <a:r>
              <a:rPr lang="en-US" sz="2000" dirty="0">
                <a:sym typeface="Symbol" pitchFamily="18" charset="2"/>
              </a:rPr>
              <a:t>w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 + w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x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+ w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x</a:t>
            </a:r>
            <a:r>
              <a:rPr lang="en-US" sz="2000" baseline="-25000" dirty="0">
                <a:sym typeface="Symbol" pitchFamily="18" charset="2"/>
              </a:rPr>
              <a:t>2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least </a:t>
            </a:r>
            <a:r>
              <a:rPr lang="en-US" sz="2000" dirty="0"/>
              <a:t>square </a:t>
            </a:r>
            <a:r>
              <a:rPr lang="en-US" sz="2000" dirty="0" err="1" smtClean="0"/>
              <a:t>methodunun</a:t>
            </a:r>
            <a:r>
              <a:rPr lang="en-US" sz="2000" dirty="0" smtClean="0"/>
              <a:t> </a:t>
            </a:r>
            <a:r>
              <a:rPr lang="en-US" sz="2000" dirty="0" err="1" smtClean="0"/>
              <a:t>türevleriyle</a:t>
            </a:r>
            <a:r>
              <a:rPr lang="en-US" sz="2000" dirty="0" smtClean="0"/>
              <a:t> </a:t>
            </a:r>
            <a:r>
              <a:rPr lang="en-US" sz="2000" dirty="0" err="1" smtClean="0"/>
              <a:t>çözülebilir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birçok</a:t>
            </a:r>
            <a:r>
              <a:rPr lang="en-US" sz="2000" dirty="0" smtClean="0"/>
              <a:t> </a:t>
            </a:r>
            <a:r>
              <a:rPr lang="en-US" sz="2000" dirty="0"/>
              <a:t>nonlinear </a:t>
            </a:r>
            <a:r>
              <a:rPr lang="en-US" sz="2000" dirty="0" err="1" smtClean="0"/>
              <a:t>fonksiyon</a:t>
            </a:r>
            <a:r>
              <a:rPr lang="en-US" sz="2000" dirty="0" smtClean="0"/>
              <a:t> </a:t>
            </a:r>
            <a:r>
              <a:rPr lang="en-US" sz="2000" dirty="0" err="1" smtClean="0"/>
              <a:t>yukardaki</a:t>
            </a:r>
            <a:r>
              <a:rPr lang="en-US" sz="2000" dirty="0" smtClean="0"/>
              <a:t> </a:t>
            </a:r>
            <a:r>
              <a:rPr lang="en-US" sz="2000" dirty="0" err="1" smtClean="0"/>
              <a:t>şekilde</a:t>
            </a:r>
            <a:r>
              <a:rPr lang="en-US" sz="2000" dirty="0" smtClean="0"/>
              <a:t> linear </a:t>
            </a:r>
            <a:r>
              <a:rPr lang="en-US" sz="2000" dirty="0" err="1" smtClean="0"/>
              <a:t>olarak</a:t>
            </a:r>
            <a:r>
              <a:rPr lang="en-US" sz="2000" dirty="0" smtClean="0"/>
              <a:t> </a:t>
            </a:r>
            <a:r>
              <a:rPr lang="en-US" sz="2000" dirty="0" err="1" smtClean="0"/>
              <a:t>ifade</a:t>
            </a:r>
            <a:r>
              <a:rPr lang="en-US" sz="2000" dirty="0" smtClean="0"/>
              <a:t> </a:t>
            </a:r>
            <a:r>
              <a:rPr lang="en-US" sz="2000" dirty="0" err="1" smtClean="0"/>
              <a:t>edilebilir</a:t>
            </a:r>
            <a:endParaRPr lang="en-US" sz="2000" dirty="0"/>
          </a:p>
        </p:txBody>
      </p:sp>
      <p:graphicFrame>
        <p:nvGraphicFramePr>
          <p:cNvPr id="1922048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70" name="Equation" r:id="rId4" imgW="1600200" imgH="838200" progId="Equation.3">
                  <p:embed/>
                </p:oleObj>
              </mc:Choice>
              <mc:Fallback>
                <p:oleObj name="Equation" r:id="rId4" imgW="1600200" imgH="838200" progId="Equation.3">
                  <p:embed/>
                  <p:pic>
                    <p:nvPicPr>
                      <p:cNvPr id="0" name="Picture 10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2049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071" name="Equation" r:id="rId6" imgW="1231366" imgH="368140" progId="Equation.3">
                  <p:embed/>
                </p:oleObj>
              </mc:Choice>
              <mc:Fallback>
                <p:oleObj name="Equation" r:id="rId6" imgW="1231366" imgH="368140" progId="Equation.3">
                  <p:embed/>
                  <p:pic>
                    <p:nvPicPr>
                      <p:cNvPr id="0" name="Picture 10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85C8-ACFF-4452-8BE1-644CB0B030A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664F-93CE-420E-B295-09516B4A063B}" type="slidenum">
              <a:rPr lang="en-US"/>
              <a:pPr/>
              <a:t>2</a:t>
            </a:fld>
            <a:endParaRPr lang="en-US"/>
          </a:p>
        </p:txBody>
      </p:sp>
      <p:sp>
        <p:nvSpPr>
          <p:cNvPr id="184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 err="1" smtClean="0"/>
              <a:t>Aşırı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Ağaç</a:t>
            </a:r>
            <a:r>
              <a:rPr lang="en-US" dirty="0" smtClean="0"/>
              <a:t> </a:t>
            </a:r>
            <a:r>
              <a:rPr lang="en-US" dirty="0" err="1" smtClean="0"/>
              <a:t>budama</a:t>
            </a:r>
            <a:endParaRPr lang="en-US" sz="3200" dirty="0"/>
          </a:p>
        </p:txBody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Aşırı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öğrenme</a:t>
            </a:r>
            <a:r>
              <a:rPr lang="en-US" sz="2400" dirty="0" smtClean="0"/>
              <a:t>:  </a:t>
            </a:r>
            <a:r>
              <a:rPr lang="en-US" sz="2400" dirty="0" err="1" smtClean="0"/>
              <a:t>Yaratılan</a:t>
            </a:r>
            <a:r>
              <a:rPr lang="en-US" sz="2400" dirty="0" smtClean="0"/>
              <a:t> </a:t>
            </a:r>
            <a:r>
              <a:rPr lang="en-US" sz="2400" dirty="0" err="1" smtClean="0"/>
              <a:t>karar</a:t>
            </a:r>
            <a:r>
              <a:rPr lang="en-US" sz="2400" dirty="0" smtClean="0"/>
              <a:t> </a:t>
            </a:r>
            <a:r>
              <a:rPr lang="en-US" sz="2400" dirty="0" err="1" smtClean="0"/>
              <a:t>ağacı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öğrenme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kümesine</a:t>
            </a:r>
            <a:r>
              <a:rPr lang="en-US" sz="2400" dirty="0" smtClean="0"/>
              <a:t> </a:t>
            </a:r>
            <a:r>
              <a:rPr lang="en-US" sz="2400" dirty="0" err="1" smtClean="0"/>
              <a:t>fazla</a:t>
            </a:r>
            <a:r>
              <a:rPr lang="en-US" sz="2400" dirty="0" smtClean="0"/>
              <a:t> </a:t>
            </a:r>
            <a:r>
              <a:rPr lang="en-US" sz="2400" dirty="0" err="1" smtClean="0"/>
              <a:t>bağlı</a:t>
            </a:r>
            <a:r>
              <a:rPr lang="en-US" sz="2400" dirty="0" smtClean="0"/>
              <a:t> </a:t>
            </a:r>
            <a:r>
              <a:rPr lang="en-US" sz="2400" dirty="0" err="1" smtClean="0"/>
              <a:t>olabilir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Çok</a:t>
            </a:r>
            <a:r>
              <a:rPr lang="en-US" sz="2000" dirty="0" smtClean="0"/>
              <a:t> </a:t>
            </a:r>
            <a:r>
              <a:rPr lang="en-US" sz="2000" dirty="0" err="1" smtClean="0"/>
              <a:t>fazla</a:t>
            </a:r>
            <a:r>
              <a:rPr lang="en-US" sz="2000" dirty="0" smtClean="0"/>
              <a:t> </a:t>
            </a:r>
            <a:r>
              <a:rPr lang="en-US" sz="2000" dirty="0" err="1" smtClean="0"/>
              <a:t>dal</a:t>
            </a:r>
            <a:r>
              <a:rPr lang="en-US" sz="2000" dirty="0" smtClean="0"/>
              <a:t>, </a:t>
            </a:r>
            <a:r>
              <a:rPr lang="en-US" sz="2000" dirty="0" err="1" smtClean="0"/>
              <a:t>gürültü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sapan</a:t>
            </a:r>
            <a:r>
              <a:rPr lang="en-US" sz="2000" dirty="0" smtClean="0"/>
              <a:t> </a:t>
            </a:r>
            <a:r>
              <a:rPr lang="en-US" sz="2000" dirty="0" err="1" smtClean="0"/>
              <a:t>veriler</a:t>
            </a:r>
            <a:r>
              <a:rPr lang="en-US" sz="2000" dirty="0" smtClean="0"/>
              <a:t> </a:t>
            </a:r>
            <a:r>
              <a:rPr lang="en-US" sz="2000" dirty="0" err="1" smtClean="0"/>
              <a:t>nedeniyle</a:t>
            </a:r>
            <a:r>
              <a:rPr lang="en-US" sz="2000" dirty="0" smtClean="0"/>
              <a:t> </a:t>
            </a:r>
            <a:r>
              <a:rPr lang="en-US" sz="2000" dirty="0" err="1" smtClean="0"/>
              <a:t>anormallikler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Yeni</a:t>
            </a:r>
            <a:r>
              <a:rPr lang="en-US" sz="2000" dirty="0" smtClean="0"/>
              <a:t> </a:t>
            </a:r>
            <a:r>
              <a:rPr lang="en-US" sz="2000" dirty="0" err="1" smtClean="0"/>
              <a:t>verilerde</a:t>
            </a:r>
            <a:r>
              <a:rPr lang="en-US" sz="2000" dirty="0" smtClean="0"/>
              <a:t> </a:t>
            </a:r>
            <a:r>
              <a:rPr lang="en-US" sz="2000" dirty="0" err="1" smtClean="0"/>
              <a:t>düşük</a:t>
            </a:r>
            <a:r>
              <a:rPr lang="en-US" sz="2000" dirty="0" smtClean="0"/>
              <a:t> </a:t>
            </a:r>
            <a:r>
              <a:rPr lang="en-US" sz="2000" dirty="0" err="1" smtClean="0"/>
              <a:t>doğruluk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Aşırı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öğrenmeyi</a:t>
            </a:r>
            <a:r>
              <a:rPr lang="en-US" sz="2400" dirty="0" smtClean="0"/>
              <a:t> </a:t>
            </a:r>
            <a:r>
              <a:rPr lang="en-US" sz="2400" dirty="0" err="1" smtClean="0"/>
              <a:t>engelliyen</a:t>
            </a:r>
            <a:r>
              <a:rPr lang="en-US" sz="2400" dirty="0" smtClean="0"/>
              <a:t> </a:t>
            </a:r>
            <a:r>
              <a:rPr lang="en-US" sz="2400" dirty="0" err="1" smtClean="0"/>
              <a:t>iki</a:t>
            </a:r>
            <a:r>
              <a:rPr lang="en-US" sz="2400" dirty="0" smtClean="0"/>
              <a:t> </a:t>
            </a:r>
            <a:r>
              <a:rPr lang="en-US" sz="2400" dirty="0" err="1" smtClean="0"/>
              <a:t>yöntem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 err="1" smtClean="0"/>
              <a:t>Ön</a:t>
            </a:r>
            <a:r>
              <a:rPr lang="en-US" sz="2000" dirty="0" smtClean="0"/>
              <a:t> </a:t>
            </a:r>
            <a:r>
              <a:rPr lang="en-US" sz="2000" dirty="0" err="1" smtClean="0"/>
              <a:t>budama</a:t>
            </a:r>
            <a:r>
              <a:rPr lang="en-US" sz="2000" dirty="0" smtClean="0"/>
              <a:t> (</a:t>
            </a:r>
            <a:r>
              <a:rPr lang="en-US" sz="2000" dirty="0" err="1" smtClean="0"/>
              <a:t>Prepruning</a:t>
            </a:r>
            <a:r>
              <a:rPr lang="en-US" sz="2000" dirty="0" smtClean="0"/>
              <a:t>): </a:t>
            </a:r>
            <a:r>
              <a:rPr lang="en-US" sz="2000" dirty="0" err="1" smtClean="0"/>
              <a:t>Ağaç</a:t>
            </a:r>
            <a:r>
              <a:rPr lang="en-US" sz="2000" dirty="0" smtClean="0"/>
              <a:t> </a:t>
            </a:r>
            <a:r>
              <a:rPr lang="en-US" sz="2000" dirty="0" err="1" smtClean="0"/>
              <a:t>yaratırken</a:t>
            </a:r>
            <a:r>
              <a:rPr lang="en-US" sz="2000" dirty="0" smtClean="0"/>
              <a:t> </a:t>
            </a:r>
            <a:r>
              <a:rPr lang="en-US" sz="2000" dirty="0" err="1" smtClean="0"/>
              <a:t>erken</a:t>
            </a:r>
            <a:r>
              <a:rPr lang="en-US" sz="2000" dirty="0" smtClean="0"/>
              <a:t> </a:t>
            </a:r>
            <a:r>
              <a:rPr lang="en-US" sz="2000" dirty="0" err="1" smtClean="0"/>
              <a:t>dur</a:t>
            </a:r>
            <a:r>
              <a:rPr lang="en-US" sz="2000" dirty="0" smtClean="0"/>
              <a:t> – </a:t>
            </a:r>
            <a:r>
              <a:rPr lang="en-US" sz="2000" dirty="0" err="1" smtClean="0"/>
              <a:t>eğer</a:t>
            </a:r>
            <a:r>
              <a:rPr lang="en-US" sz="2000" dirty="0" smtClean="0"/>
              <a:t> </a:t>
            </a:r>
            <a:r>
              <a:rPr lang="en-US" sz="2000" dirty="0" err="1" smtClean="0"/>
              <a:t>bölme</a:t>
            </a:r>
            <a:r>
              <a:rPr lang="en-US" sz="2000" dirty="0" smtClean="0"/>
              <a:t> belli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sınır</a:t>
            </a:r>
            <a:r>
              <a:rPr lang="en-US" sz="2000" dirty="0" smtClean="0"/>
              <a:t> </a:t>
            </a:r>
            <a:r>
              <a:rPr lang="en-US" sz="2000" dirty="0" err="1" smtClean="0"/>
              <a:t>değerden</a:t>
            </a:r>
            <a:r>
              <a:rPr lang="en-US" sz="2000" dirty="0" smtClean="0"/>
              <a:t> </a:t>
            </a:r>
            <a:r>
              <a:rPr lang="en-US" sz="2000" dirty="0" err="1" smtClean="0"/>
              <a:t>kötü</a:t>
            </a:r>
            <a:r>
              <a:rPr lang="en-US" sz="2000" dirty="0" smtClean="0"/>
              <a:t> </a:t>
            </a:r>
            <a:r>
              <a:rPr lang="en-US" sz="2000" dirty="0" err="1" smtClean="0"/>
              <a:t>kazanç</a:t>
            </a:r>
            <a:r>
              <a:rPr lang="en-US" sz="2000" dirty="0" smtClean="0"/>
              <a:t> </a:t>
            </a:r>
            <a:r>
              <a:rPr lang="en-US" sz="2000" dirty="0" err="1" smtClean="0"/>
              <a:t>sağlıyorsa</a:t>
            </a:r>
            <a:r>
              <a:rPr lang="en-US" sz="2000" dirty="0" smtClean="0"/>
              <a:t> </a:t>
            </a:r>
            <a:r>
              <a:rPr lang="en-US" sz="2000" dirty="0" err="1" smtClean="0"/>
              <a:t>bölme</a:t>
            </a:r>
            <a:endParaRPr lang="en-US" sz="2000" dirty="0"/>
          </a:p>
          <a:p>
            <a:pPr lvl="2">
              <a:lnSpc>
                <a:spcPct val="120000"/>
              </a:lnSpc>
            </a:pPr>
            <a:r>
              <a:rPr lang="en-US" sz="2000" dirty="0" err="1" smtClean="0"/>
              <a:t>Sınır</a:t>
            </a:r>
            <a:r>
              <a:rPr lang="en-US" sz="2000" dirty="0" smtClean="0"/>
              <a:t> </a:t>
            </a:r>
            <a:r>
              <a:rPr lang="en-US" sz="2000" dirty="0" err="1" smtClean="0"/>
              <a:t>değeri</a:t>
            </a:r>
            <a:r>
              <a:rPr lang="en-US" sz="2000" dirty="0" smtClean="0"/>
              <a:t> </a:t>
            </a:r>
            <a:r>
              <a:rPr lang="en-US" sz="2000" dirty="0" err="1" smtClean="0"/>
              <a:t>belirlemek</a:t>
            </a:r>
            <a:r>
              <a:rPr lang="en-US" sz="2000" dirty="0" smtClean="0"/>
              <a:t> </a:t>
            </a:r>
            <a:r>
              <a:rPr lang="en-US" sz="2000" dirty="0" err="1" smtClean="0"/>
              <a:t>kolay</a:t>
            </a:r>
            <a:r>
              <a:rPr lang="en-US" sz="2000" dirty="0" smtClean="0"/>
              <a:t> </a:t>
            </a:r>
            <a:r>
              <a:rPr lang="en-US" sz="2000" dirty="0" err="1" smtClean="0"/>
              <a:t>değil</a:t>
            </a: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Son </a:t>
            </a:r>
            <a:r>
              <a:rPr lang="en-US" sz="2000" dirty="0" err="1" smtClean="0"/>
              <a:t>budama</a:t>
            </a:r>
            <a:r>
              <a:rPr lang="en-US" sz="2000" dirty="0" smtClean="0"/>
              <a:t> (</a:t>
            </a:r>
            <a:r>
              <a:rPr lang="en-US" sz="2000" dirty="0" err="1" smtClean="0"/>
              <a:t>Postpruning</a:t>
            </a:r>
            <a:r>
              <a:rPr lang="en-US" sz="2000" dirty="0" smtClean="0"/>
              <a:t>): </a:t>
            </a:r>
            <a:r>
              <a:rPr lang="en-US" sz="2000" dirty="0" err="1" smtClean="0"/>
              <a:t>Tüm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en-US" sz="2000" dirty="0" smtClean="0"/>
              <a:t> </a:t>
            </a:r>
            <a:r>
              <a:rPr lang="en-US" sz="2000" dirty="0" err="1" smtClean="0"/>
              <a:t>yarattıktan</a:t>
            </a:r>
            <a:r>
              <a:rPr lang="en-US" sz="2000" dirty="0" smtClean="0"/>
              <a:t> </a:t>
            </a:r>
            <a:r>
              <a:rPr lang="en-US" sz="2000" dirty="0" err="1" smtClean="0"/>
              <a:t>sonra</a:t>
            </a:r>
            <a:r>
              <a:rPr lang="en-US" sz="2000" dirty="0" smtClean="0"/>
              <a:t> </a:t>
            </a:r>
            <a:r>
              <a:rPr lang="en-US" sz="2000" dirty="0" err="1" smtClean="0"/>
              <a:t>kötü</a:t>
            </a:r>
            <a:r>
              <a:rPr lang="en-US" sz="2000" dirty="0" smtClean="0"/>
              <a:t> </a:t>
            </a:r>
            <a:r>
              <a:rPr lang="en-US" sz="2000" dirty="0" err="1" smtClean="0"/>
              <a:t>kısımları</a:t>
            </a:r>
            <a:r>
              <a:rPr lang="en-US" sz="2000" dirty="0" smtClean="0"/>
              <a:t> </a:t>
            </a:r>
            <a:r>
              <a:rPr lang="en-US" sz="2000" dirty="0" err="1" smtClean="0"/>
              <a:t>aşama</a:t>
            </a:r>
            <a:r>
              <a:rPr lang="en-US" sz="2000" dirty="0" smtClean="0"/>
              <a:t> </a:t>
            </a:r>
            <a:r>
              <a:rPr lang="en-US" sz="2000" dirty="0" err="1" smtClean="0"/>
              <a:t>aşama</a:t>
            </a:r>
            <a:r>
              <a:rPr lang="en-US" sz="2000" dirty="0" smtClean="0"/>
              <a:t> </a:t>
            </a:r>
            <a:r>
              <a:rPr lang="en-US" sz="2000" dirty="0" err="1" smtClean="0"/>
              <a:t>buda</a:t>
            </a:r>
            <a:r>
              <a:rPr lang="en-US" sz="2000" dirty="0" smtClean="0"/>
              <a:t> </a:t>
            </a:r>
          </a:p>
          <a:p>
            <a:pPr lvl="2">
              <a:lnSpc>
                <a:spcPct val="120000"/>
              </a:lnSpc>
            </a:pPr>
            <a:r>
              <a:rPr lang="en-US" sz="2000" dirty="0" err="1" smtClean="0"/>
              <a:t>Öğrenme</a:t>
            </a:r>
            <a:r>
              <a:rPr lang="en-US" sz="2000" dirty="0" smtClean="0"/>
              <a:t> </a:t>
            </a:r>
            <a:r>
              <a:rPr lang="en-US" sz="2000" dirty="0" err="1" smtClean="0"/>
              <a:t>kümesinden</a:t>
            </a:r>
            <a:r>
              <a:rPr lang="en-US" sz="2000" dirty="0" smtClean="0"/>
              <a:t> </a:t>
            </a:r>
            <a:r>
              <a:rPr lang="en-US" sz="2000" dirty="0" err="1" smtClean="0"/>
              <a:t>başka</a:t>
            </a:r>
            <a:r>
              <a:rPr lang="en-US" sz="2000" dirty="0" smtClean="0"/>
              <a:t> </a:t>
            </a:r>
            <a:r>
              <a:rPr lang="en-US" sz="2000" dirty="0" err="1" smtClean="0"/>
              <a:t>ikinci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öğrenme</a:t>
            </a:r>
            <a:r>
              <a:rPr lang="en-US" sz="2000" dirty="0" smtClean="0"/>
              <a:t> </a:t>
            </a:r>
            <a:r>
              <a:rPr lang="en-US" sz="2000" dirty="0" err="1" smtClean="0"/>
              <a:t>kümesi</a:t>
            </a:r>
            <a:r>
              <a:rPr lang="en-US" sz="2000" dirty="0" smtClean="0"/>
              <a:t> </a:t>
            </a:r>
            <a:r>
              <a:rPr lang="en-US" sz="2000" dirty="0" err="1" smtClean="0"/>
              <a:t>kullanarak</a:t>
            </a:r>
            <a:r>
              <a:rPr lang="en-US" sz="2000" dirty="0" smtClean="0"/>
              <a:t> en </a:t>
            </a:r>
            <a:r>
              <a:rPr lang="en-US" sz="2000" dirty="0" err="1" smtClean="0"/>
              <a:t>iyi</a:t>
            </a:r>
            <a:r>
              <a:rPr lang="en-US" sz="2000" dirty="0" smtClean="0"/>
              <a:t> </a:t>
            </a:r>
            <a:r>
              <a:rPr lang="en-US" sz="2000" dirty="0" err="1" smtClean="0"/>
              <a:t>budama</a:t>
            </a:r>
            <a:r>
              <a:rPr lang="en-US" sz="2000" dirty="0" smtClean="0"/>
              <a:t> </a:t>
            </a:r>
            <a:r>
              <a:rPr lang="en-US" sz="2000" dirty="0" err="1" smtClean="0"/>
              <a:t>noktaları</a:t>
            </a:r>
            <a:r>
              <a:rPr lang="en-US" sz="2000" dirty="0" smtClean="0"/>
              <a:t> </a:t>
            </a:r>
            <a:r>
              <a:rPr lang="en-US" sz="2000" dirty="0" err="1" smtClean="0"/>
              <a:t>belirlenir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1048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  <a:ln/>
        </p:spPr>
        <p:txBody>
          <a:bodyPr lIns="92075" tIns="46038" rIns="92075" bIns="46038"/>
          <a:lstStyle/>
          <a:p>
            <a:r>
              <a:rPr lang="en-US" sz="2800" dirty="0" err="1" smtClean="0"/>
              <a:t>Sınıflandırma</a:t>
            </a:r>
            <a:r>
              <a:rPr lang="en-US" sz="2800" dirty="0" smtClean="0"/>
              <a:t> </a:t>
            </a:r>
            <a:r>
              <a:rPr lang="en-US" sz="2800" dirty="0" err="1" smtClean="0"/>
              <a:t>Modelini</a:t>
            </a:r>
            <a:r>
              <a:rPr lang="en-US" sz="2800" dirty="0" smtClean="0"/>
              <a:t> </a:t>
            </a:r>
            <a:r>
              <a:rPr lang="en-US" sz="2800" dirty="0" err="1" smtClean="0"/>
              <a:t>Değerlendirme</a:t>
            </a:r>
            <a:endParaRPr lang="en-US" sz="2800" dirty="0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5105400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smtClean="0"/>
              <a:t>                      </a:t>
            </a:r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edilen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Gerçek</a:t>
            </a:r>
            <a:r>
              <a:rPr lang="en-US" sz="2000" dirty="0" smtClean="0"/>
              <a:t>					Confusion Matrix</a:t>
            </a:r>
            <a:endParaRPr lang="en-US" sz="2000" dirty="0" smtClean="0"/>
          </a:p>
          <a:p>
            <a:r>
              <a:rPr lang="en-US" sz="2000" dirty="0" err="1" smtClean="0"/>
              <a:t>Sınıf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En </a:t>
            </a:r>
            <a:r>
              <a:rPr lang="en-US" sz="2000" dirty="0" err="1" smtClean="0"/>
              <a:t>cok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kullanılan</a:t>
            </a:r>
            <a:r>
              <a:rPr lang="en-US" sz="2000" dirty="0" smtClean="0"/>
              <a:t> </a:t>
            </a:r>
            <a:r>
              <a:rPr lang="en-US" sz="2000" dirty="0" err="1" smtClean="0"/>
              <a:t>metrik</a:t>
            </a:r>
            <a:r>
              <a:rPr lang="en-US" sz="2000" dirty="0" smtClean="0"/>
              <a:t>: </a:t>
            </a:r>
            <a:r>
              <a:rPr lang="tr-TR" sz="2000" dirty="0" smtClean="0"/>
              <a:t>tutarlılık-doğruluk</a:t>
            </a:r>
            <a:r>
              <a:rPr lang="en-US" sz="2000" dirty="0" smtClean="0"/>
              <a:t> (accuracy)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Hata</a:t>
            </a:r>
            <a:r>
              <a:rPr lang="en-US" sz="2000" dirty="0" smtClean="0"/>
              <a:t> </a:t>
            </a:r>
            <a:r>
              <a:rPr lang="en-US" sz="2000" dirty="0" err="1" smtClean="0"/>
              <a:t>oranı</a:t>
            </a:r>
            <a:r>
              <a:rPr lang="en-US" sz="2000" dirty="0" smtClean="0"/>
              <a:t> = 1 – Accuracy		Acc = (6954 + 2588) / 10000</a:t>
            </a:r>
          </a:p>
          <a:p>
            <a:pPr>
              <a:buNone/>
            </a:pPr>
            <a:r>
              <a:rPr lang="en-US" sz="2000" dirty="0" smtClean="0"/>
              <a:t>						      = 0.9542</a:t>
            </a:r>
          </a:p>
          <a:p>
            <a:endParaRPr lang="en-US" sz="2000" dirty="0"/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55438778"/>
              </p:ext>
            </p:extLst>
          </p:nvPr>
        </p:nvGraphicFramePr>
        <p:xfrm>
          <a:off x="304800" y="5031422"/>
          <a:ext cx="70104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Gerçek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\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Tahmin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1843476"/>
              </p:ext>
            </p:extLst>
          </p:nvPr>
        </p:nvGraphicFramePr>
        <p:xfrm>
          <a:off x="1524000" y="1752600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False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85C8-ACFF-4452-8BE1-644CB0B030A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599" y="3657600"/>
            <a:ext cx="3922241" cy="49987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 err="1" smtClean="0"/>
              <a:t>metriğinin</a:t>
            </a:r>
            <a:r>
              <a:rPr lang="en-US" dirty="0" smtClean="0"/>
              <a:t> </a:t>
            </a:r>
            <a:r>
              <a:rPr lang="en-US" dirty="0" err="1" smtClean="0"/>
              <a:t>sıkıntısı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sınıf</a:t>
            </a:r>
            <a:r>
              <a:rPr lang="en-US" dirty="0" smtClean="0"/>
              <a:t> </a:t>
            </a:r>
            <a:r>
              <a:rPr lang="en-US" dirty="0" err="1" smtClean="0"/>
              <a:t>seçeneğinin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modelimiz</a:t>
            </a:r>
            <a:r>
              <a:rPr lang="en-US" dirty="0" smtClean="0"/>
              <a:t> </a:t>
            </a:r>
            <a:r>
              <a:rPr lang="en-US" dirty="0" err="1" smtClean="0"/>
              <a:t>olsun</a:t>
            </a:r>
            <a:endParaRPr lang="en-US" dirty="0" smtClean="0"/>
          </a:p>
          <a:p>
            <a:pPr lvl="1"/>
            <a:r>
              <a:rPr lang="en-US" dirty="0" smtClean="0"/>
              <a:t>C1: 9990 </a:t>
            </a:r>
            <a:r>
              <a:rPr lang="en-US" dirty="0" err="1" smtClean="0"/>
              <a:t>eleman</a:t>
            </a:r>
            <a:endParaRPr lang="en-US" dirty="0" smtClean="0"/>
          </a:p>
          <a:p>
            <a:pPr lvl="1"/>
            <a:r>
              <a:rPr lang="en-US" dirty="0" smtClean="0"/>
              <a:t>C2: 10 </a:t>
            </a:r>
            <a:r>
              <a:rPr lang="en-US" dirty="0" err="1" smtClean="0"/>
              <a:t>eleman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Eğer</a:t>
            </a:r>
            <a:r>
              <a:rPr lang="en-US" dirty="0" smtClean="0"/>
              <a:t> </a:t>
            </a:r>
            <a:r>
              <a:rPr lang="en-US" dirty="0" err="1" smtClean="0"/>
              <a:t>modelimiz</a:t>
            </a:r>
            <a:r>
              <a:rPr lang="en-US" dirty="0" smtClean="0"/>
              <a:t> </a:t>
            </a:r>
            <a:r>
              <a:rPr lang="en-US" dirty="0" err="1" smtClean="0"/>
              <a:t>herşeye</a:t>
            </a:r>
            <a:r>
              <a:rPr lang="en-US" dirty="0" smtClean="0"/>
              <a:t> C1 </a:t>
            </a:r>
            <a:r>
              <a:rPr lang="en-US" dirty="0" err="1" smtClean="0"/>
              <a:t>derse</a:t>
            </a:r>
            <a:r>
              <a:rPr lang="en-US" dirty="0" smtClean="0"/>
              <a:t> accuracy %99.9 </a:t>
            </a:r>
            <a:r>
              <a:rPr lang="en-US" dirty="0" err="1" smtClean="0"/>
              <a:t>olur</a:t>
            </a:r>
            <a:endParaRPr lang="en-US" dirty="0" smtClean="0"/>
          </a:p>
          <a:p>
            <a:pPr lvl="1"/>
            <a:r>
              <a:rPr lang="en-US" dirty="0" err="1" smtClean="0"/>
              <a:t>Yanıltıcı</a:t>
            </a:r>
            <a:r>
              <a:rPr lang="en-US" dirty="0" smtClean="0"/>
              <a:t> </a:t>
            </a:r>
            <a:r>
              <a:rPr lang="en-US" dirty="0" err="1" smtClean="0"/>
              <a:t>çünkü</a:t>
            </a:r>
            <a:r>
              <a:rPr lang="en-US" dirty="0" smtClean="0"/>
              <a:t> </a:t>
            </a:r>
            <a:r>
              <a:rPr lang="en-US" dirty="0" err="1" smtClean="0"/>
              <a:t>hiç</a:t>
            </a:r>
            <a:r>
              <a:rPr lang="en-US" dirty="0" smtClean="0"/>
              <a:t> C2 </a:t>
            </a:r>
            <a:r>
              <a:rPr lang="en-US" dirty="0" err="1" smtClean="0"/>
              <a:t>sınıfını</a:t>
            </a:r>
            <a:r>
              <a:rPr lang="en-US" dirty="0" smtClean="0"/>
              <a:t> </a:t>
            </a:r>
            <a:r>
              <a:rPr lang="en-US" dirty="0" err="1" smtClean="0"/>
              <a:t>tespit</a:t>
            </a:r>
            <a:r>
              <a:rPr lang="en-US" dirty="0" smtClean="0"/>
              <a:t> </a:t>
            </a:r>
            <a:r>
              <a:rPr lang="en-US" dirty="0" err="1" smtClean="0"/>
              <a:t>edemiyor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85C8-ACFF-4452-8BE1-644CB0B030A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295400"/>
            <a:ext cx="3886200" cy="200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Alternatif</a:t>
            </a:r>
            <a:r>
              <a:rPr lang="en-US" dirty="0" smtClean="0"/>
              <a:t> </a:t>
            </a:r>
            <a:r>
              <a:rPr lang="en-US" dirty="0" err="1" smtClean="0"/>
              <a:t>Metrikler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(p)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Recall (r) = </a:t>
            </a:r>
            <a:r>
              <a:rPr lang="en-US" dirty="0" err="1" smtClean="0"/>
              <a:t>tp</a:t>
            </a:r>
            <a:r>
              <a:rPr lang="en-US" dirty="0" smtClean="0"/>
              <a:t> / (</a:t>
            </a:r>
            <a:r>
              <a:rPr lang="en-US" dirty="0" err="1" smtClean="0"/>
              <a:t>tp</a:t>
            </a:r>
            <a:r>
              <a:rPr lang="en-US" dirty="0" smtClean="0"/>
              <a:t> + fn)</a:t>
            </a:r>
          </a:p>
          <a:p>
            <a:pPr lvl="1"/>
            <a:r>
              <a:rPr lang="en-US" sz="2400" dirty="0" err="1" smtClean="0"/>
              <a:t>Kanser</a:t>
            </a:r>
            <a:r>
              <a:rPr lang="en-US" sz="2400" dirty="0" smtClean="0"/>
              <a:t> </a:t>
            </a:r>
            <a:r>
              <a:rPr lang="en-US" sz="2400" dirty="0" err="1" smtClean="0"/>
              <a:t>tahmini</a:t>
            </a: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Precision (</a:t>
            </a:r>
            <a:r>
              <a:rPr lang="en-US" dirty="0" err="1" smtClean="0"/>
              <a:t>hassasiyet</a:t>
            </a:r>
            <a:r>
              <a:rPr lang="en-US" dirty="0" smtClean="0"/>
              <a:t>) = 90 / 230 = 39.13 %</a:t>
            </a:r>
          </a:p>
          <a:p>
            <a:r>
              <a:rPr lang="en-US" dirty="0" smtClean="0"/>
              <a:t>Recall (</a:t>
            </a:r>
            <a:r>
              <a:rPr lang="en-US" dirty="0" err="1" smtClean="0"/>
              <a:t>duyarlılık</a:t>
            </a:r>
            <a:r>
              <a:rPr lang="en-US" dirty="0" smtClean="0"/>
              <a:t>) = 90 / 300 = 30.00 %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roup 208"/>
          <p:cNvGraphicFramePr>
            <a:graphicFrameLocks/>
          </p:cNvGraphicFramePr>
          <p:nvPr/>
        </p:nvGraphicFramePr>
        <p:xfrm>
          <a:off x="914400" y="2910840"/>
          <a:ext cx="4114800" cy="13868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Yes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Total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9770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/ 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Precision </a:t>
                </a:r>
                <a:r>
                  <a:rPr lang="en-US" sz="2400" dirty="0" err="1" smtClean="0"/>
                  <a:t>ve</a:t>
                </a:r>
                <a:r>
                  <a:rPr lang="en-US" sz="2400" dirty="0" smtClean="0"/>
                  <a:t> recall </a:t>
                </a:r>
                <a:r>
                  <a:rPr lang="en-US" sz="2400" dirty="0" err="1" smtClean="0"/>
                  <a:t>arasında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orantı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vardır</a:t>
                </a:r>
                <a:endParaRPr lang="tr-TR" sz="2400" dirty="0" smtClean="0"/>
              </a:p>
              <a:p>
                <a:r>
                  <a:rPr lang="tr-TR" sz="2400" dirty="0" smtClean="0"/>
                  <a:t>Dolayısıyla </a:t>
                </a:r>
                <a:r>
                  <a:rPr lang="tr-TR" sz="2400" dirty="0" err="1" smtClean="0"/>
                  <a:t>harmonik</a:t>
                </a:r>
                <a:r>
                  <a:rPr lang="tr-TR" sz="2400" dirty="0" smtClean="0"/>
                  <a:t> ortalamasına bakılır </a:t>
                </a:r>
              </a:p>
              <a:p>
                <a:r>
                  <a:rPr lang="tr-TR" sz="2400" dirty="0" smtClean="0"/>
                  <a:t>F-ölçümü (F-</a:t>
                </a:r>
                <a:r>
                  <a:rPr lang="tr-TR" sz="2400" dirty="0" err="1" smtClean="0"/>
                  <a:t>Measure</a:t>
                </a:r>
                <a:r>
                  <a:rPr lang="tr-TR" sz="2400" dirty="0" smtClean="0"/>
                  <a:t>)</a:t>
                </a:r>
                <a14:m>
                  <m:oMath xmlns:m="http://schemas.openxmlformats.org/officeDocument/2006/math"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tr-TR" sz="2400" dirty="0" smtClean="0"/>
                  <a:t> </a:t>
                </a:r>
                <a:endParaRPr lang="tr-T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4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94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76575"/>
            <a:ext cx="57054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/>
          <a:lstStyle/>
          <a:p>
            <a:r>
              <a:rPr lang="en-US" dirty="0" err="1" smtClean="0"/>
              <a:t>Özet</a:t>
            </a:r>
            <a:endParaRPr lang="en-US" dirty="0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hlink"/>
                </a:solidFill>
              </a:rPr>
              <a:t>Classification </a:t>
            </a:r>
            <a:r>
              <a:rPr lang="en-US" sz="2000" dirty="0" err="1" smtClean="0"/>
              <a:t>ve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prediction</a:t>
            </a:r>
            <a:r>
              <a:rPr lang="en-US" sz="2000" dirty="0"/>
              <a:t> </a:t>
            </a:r>
            <a:r>
              <a:rPr lang="en-US" sz="2000" dirty="0" err="1" smtClean="0"/>
              <a:t>yöntemleri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sınıflarını</a:t>
            </a:r>
            <a:r>
              <a:rPr lang="en-US" sz="2000" dirty="0" smtClean="0"/>
              <a:t> </a:t>
            </a:r>
            <a:r>
              <a:rPr lang="en-US" sz="2000" dirty="0" err="1" smtClean="0"/>
              <a:t>ifade</a:t>
            </a:r>
            <a:r>
              <a:rPr lang="en-US" sz="2000" dirty="0" smtClean="0"/>
              <a:t> </a:t>
            </a:r>
            <a:r>
              <a:rPr lang="en-US" sz="2000" dirty="0" err="1" smtClean="0"/>
              <a:t>etmek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gelecek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trendlerini</a:t>
            </a:r>
            <a:r>
              <a:rPr lang="en-US" sz="2000" dirty="0" smtClean="0"/>
              <a:t> </a:t>
            </a:r>
            <a:r>
              <a:rPr lang="en-US" sz="2000" dirty="0" err="1" smtClean="0"/>
              <a:t>öngörmek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model</a:t>
            </a:r>
            <a:r>
              <a:rPr lang="en-US" sz="2000" dirty="0" smtClean="0"/>
              <a:t> </a:t>
            </a:r>
            <a:r>
              <a:rPr lang="en-US" sz="2000" dirty="0" err="1" smtClean="0"/>
              <a:t>yaratmakta</a:t>
            </a:r>
            <a:r>
              <a:rPr lang="en-US" sz="2000" dirty="0" smtClean="0"/>
              <a:t>  </a:t>
            </a:r>
            <a:r>
              <a:rPr lang="en-US" sz="2000" dirty="0" err="1" smtClean="0"/>
              <a:t>kullanılan</a:t>
            </a:r>
            <a:r>
              <a:rPr lang="en-US" sz="2000" dirty="0" smtClean="0"/>
              <a:t> </a:t>
            </a:r>
            <a:r>
              <a:rPr lang="en-US" sz="2000" dirty="0" err="1" smtClean="0"/>
              <a:t>iki</a:t>
            </a:r>
            <a:r>
              <a:rPr lang="en-US" sz="2000" dirty="0" smtClean="0"/>
              <a:t> </a:t>
            </a:r>
            <a:r>
              <a:rPr lang="en-US" sz="2000" dirty="0" err="1" smtClean="0"/>
              <a:t>önemli</a:t>
            </a:r>
            <a:r>
              <a:rPr lang="en-US" sz="2000" dirty="0" smtClean="0"/>
              <a:t> </a:t>
            </a:r>
            <a:r>
              <a:rPr lang="en-US" sz="2000" dirty="0" err="1" smtClean="0"/>
              <a:t>veri</a:t>
            </a:r>
            <a:r>
              <a:rPr lang="en-US" sz="2000" dirty="0" smtClean="0"/>
              <a:t> </a:t>
            </a:r>
            <a:r>
              <a:rPr lang="en-US" sz="2000" dirty="0" err="1" smtClean="0"/>
              <a:t>analiz</a:t>
            </a:r>
            <a:r>
              <a:rPr lang="en-US" sz="2000" dirty="0" smtClean="0"/>
              <a:t> </a:t>
            </a:r>
            <a:r>
              <a:rPr lang="en-US" sz="2000" dirty="0" err="1" smtClean="0"/>
              <a:t>yöntemidir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err="1" smtClean="0"/>
              <a:t>Karar</a:t>
            </a:r>
            <a:r>
              <a:rPr lang="en-US" sz="2000" dirty="0" smtClean="0"/>
              <a:t> </a:t>
            </a:r>
            <a:r>
              <a:rPr lang="en-US" sz="2000" dirty="0" err="1" smtClean="0"/>
              <a:t>ağaçları</a:t>
            </a:r>
            <a:r>
              <a:rPr lang="en-US" sz="2000" dirty="0" smtClean="0"/>
              <a:t>, Naïve Bayesian </a:t>
            </a:r>
            <a:r>
              <a:rPr lang="en-US" sz="2000" dirty="0" err="1" smtClean="0"/>
              <a:t>sınıflandırma</a:t>
            </a:r>
            <a:r>
              <a:rPr lang="en-US" sz="2000" dirty="0" smtClean="0"/>
              <a:t>, </a:t>
            </a:r>
            <a:r>
              <a:rPr lang="en-US" sz="2000" dirty="0" err="1" smtClean="0"/>
              <a:t>kural</a:t>
            </a:r>
            <a:r>
              <a:rPr lang="en-US" sz="2000" dirty="0" smtClean="0"/>
              <a:t> </a:t>
            </a:r>
            <a:r>
              <a:rPr lang="en-US" sz="2000" dirty="0" err="1" smtClean="0"/>
              <a:t>cıkarma</a:t>
            </a:r>
            <a:r>
              <a:rPr lang="en-US" sz="2000" dirty="0" smtClean="0"/>
              <a:t> vb. </a:t>
            </a:r>
            <a:r>
              <a:rPr lang="en-US" sz="2000" dirty="0" err="1" smtClean="0"/>
              <a:t>Yöntemleri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hızlı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ölçeklenebilir</a:t>
            </a:r>
            <a:r>
              <a:rPr lang="en-US" sz="2000" dirty="0" smtClean="0"/>
              <a:t> </a:t>
            </a:r>
            <a:r>
              <a:rPr lang="en-US" sz="2000" dirty="0" err="1" smtClean="0"/>
              <a:t>yöntemler</a:t>
            </a:r>
            <a:r>
              <a:rPr lang="en-US" sz="2000" dirty="0" smtClean="0"/>
              <a:t> </a:t>
            </a:r>
            <a:r>
              <a:rPr lang="en-US" sz="2000" dirty="0" err="1" smtClean="0"/>
              <a:t>geliştirilmiştir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hlink"/>
                </a:solidFill>
              </a:rPr>
              <a:t>Linear </a:t>
            </a:r>
            <a:r>
              <a:rPr lang="en-US" sz="2000" dirty="0" err="1" smtClean="0">
                <a:solidFill>
                  <a:schemeClr val="hlink"/>
                </a:solidFill>
              </a:rPr>
              <a:t>ve</a:t>
            </a:r>
            <a:r>
              <a:rPr lang="en-US" sz="2000" dirty="0" smtClean="0">
                <a:solidFill>
                  <a:schemeClr val="hlink"/>
                </a:solidFill>
              </a:rPr>
              <a:t> nonlinear regression</a:t>
            </a:r>
            <a:r>
              <a:rPr lang="en-US" sz="2000" dirty="0" smtClean="0"/>
              <a:t> </a:t>
            </a:r>
            <a:r>
              <a:rPr lang="en-US" sz="2000" dirty="0" err="1" smtClean="0"/>
              <a:t>modelleri</a:t>
            </a:r>
            <a:r>
              <a:rPr lang="en-US" sz="2000" dirty="0" smtClean="0">
                <a:solidFill>
                  <a:schemeClr val="hlink"/>
                </a:solidFill>
              </a:rPr>
              <a:t> prediction</a:t>
            </a:r>
            <a:r>
              <a:rPr lang="en-US" sz="2000" dirty="0" smtClean="0"/>
              <a:t> </a:t>
            </a:r>
            <a:r>
              <a:rPr lang="en-US" sz="2000" dirty="0" err="1" smtClean="0"/>
              <a:t>için</a:t>
            </a:r>
            <a:r>
              <a:rPr lang="en-US" sz="2000" dirty="0" smtClean="0"/>
              <a:t> </a:t>
            </a:r>
            <a:r>
              <a:rPr lang="en-US" sz="2000" dirty="0" err="1" smtClean="0"/>
              <a:t>kullanılabilir</a:t>
            </a:r>
            <a:r>
              <a:rPr lang="en-US" sz="2000" dirty="0" smtClean="0"/>
              <a:t>. </a:t>
            </a:r>
            <a:r>
              <a:rPr lang="en-US" sz="2000" dirty="0" err="1" smtClean="0"/>
              <a:t>Birçok</a:t>
            </a:r>
            <a:r>
              <a:rPr lang="en-US" sz="2000" dirty="0" smtClean="0"/>
              <a:t> nonlinear problem linear </a:t>
            </a:r>
            <a:r>
              <a:rPr lang="en-US" sz="2000" dirty="0" err="1" smtClean="0"/>
              <a:t>problemlere</a:t>
            </a:r>
            <a:r>
              <a:rPr lang="en-US" sz="2000" dirty="0" smtClean="0"/>
              <a:t> </a:t>
            </a:r>
            <a:r>
              <a:rPr lang="en-US" sz="2000" dirty="0" err="1" smtClean="0"/>
              <a:t>dönüştürülebilir</a:t>
            </a:r>
            <a:r>
              <a:rPr lang="en-US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 err="1" smtClean="0"/>
              <a:t>Birçok</a:t>
            </a:r>
            <a:r>
              <a:rPr lang="en-US" sz="2000" dirty="0" smtClean="0"/>
              <a:t> </a:t>
            </a:r>
            <a:r>
              <a:rPr lang="en-US" sz="2000" dirty="0" err="1" smtClean="0"/>
              <a:t>farklı</a:t>
            </a:r>
            <a:r>
              <a:rPr lang="en-US" sz="2000" dirty="0" smtClean="0"/>
              <a:t> </a:t>
            </a:r>
            <a:r>
              <a:rPr lang="en-US" sz="2000" dirty="0" err="1" smtClean="0"/>
              <a:t>sınıflandırma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tahmin</a:t>
            </a:r>
            <a:r>
              <a:rPr lang="en-US" sz="2000" dirty="0" smtClean="0"/>
              <a:t> </a:t>
            </a:r>
            <a:r>
              <a:rPr lang="en-US" sz="2000" dirty="0" err="1" smtClean="0"/>
              <a:t>yöntemleri</a:t>
            </a:r>
            <a:r>
              <a:rPr lang="en-US" sz="2000" dirty="0" smtClean="0"/>
              <a:t> </a:t>
            </a:r>
            <a:r>
              <a:rPr lang="en-US" sz="2000" dirty="0" err="1" smtClean="0"/>
              <a:t>mevcuttur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hala</a:t>
            </a:r>
            <a:r>
              <a:rPr lang="en-US" sz="2000" dirty="0" smtClean="0"/>
              <a:t> </a:t>
            </a:r>
            <a:r>
              <a:rPr lang="en-US" sz="2000" dirty="0" err="1" smtClean="0"/>
              <a:t>üzerinde</a:t>
            </a:r>
            <a:r>
              <a:rPr lang="en-US" sz="2000" dirty="0" smtClean="0"/>
              <a:t> </a:t>
            </a:r>
            <a:r>
              <a:rPr lang="en-US" sz="2000" dirty="0" err="1" smtClean="0"/>
              <a:t>çalışılan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konudur</a:t>
            </a:r>
            <a:r>
              <a:rPr lang="en-US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Her </a:t>
            </a:r>
            <a:r>
              <a:rPr lang="en-US" sz="2000" dirty="0" err="1" smtClean="0"/>
              <a:t>yöntemin</a:t>
            </a:r>
            <a:r>
              <a:rPr lang="en-US" sz="2000" dirty="0" smtClean="0"/>
              <a:t> </a:t>
            </a:r>
            <a:r>
              <a:rPr lang="en-US" sz="2000" dirty="0" err="1" smtClean="0"/>
              <a:t>iyi</a:t>
            </a:r>
            <a:r>
              <a:rPr lang="en-US" sz="2000" dirty="0" smtClean="0"/>
              <a:t> </a:t>
            </a:r>
            <a:r>
              <a:rPr lang="en-US" sz="2000" dirty="0" err="1" smtClean="0"/>
              <a:t>ve</a:t>
            </a:r>
            <a:r>
              <a:rPr lang="en-US" sz="2000" dirty="0" smtClean="0"/>
              <a:t> </a:t>
            </a:r>
            <a:r>
              <a:rPr lang="en-US" sz="2000" dirty="0" err="1" smtClean="0"/>
              <a:t>kötü</a:t>
            </a:r>
            <a:r>
              <a:rPr lang="en-US" sz="2000" dirty="0" smtClean="0"/>
              <a:t> </a:t>
            </a:r>
            <a:r>
              <a:rPr lang="en-US" sz="2000" dirty="0" err="1" smtClean="0"/>
              <a:t>tarafları</a:t>
            </a:r>
            <a:r>
              <a:rPr lang="en-US" sz="2000" dirty="0" smtClean="0"/>
              <a:t> </a:t>
            </a:r>
            <a:r>
              <a:rPr lang="en-US" sz="2000" dirty="0" err="1" smtClean="0"/>
              <a:t>vardır</a:t>
            </a:r>
            <a:r>
              <a:rPr lang="en-US" sz="2000" dirty="0" smtClean="0"/>
              <a:t>, </a:t>
            </a:r>
            <a:r>
              <a:rPr lang="en-US" sz="2000" dirty="0" err="1" smtClean="0"/>
              <a:t>diğer</a:t>
            </a:r>
            <a:r>
              <a:rPr lang="en-US" sz="2000" dirty="0" smtClean="0"/>
              <a:t> </a:t>
            </a:r>
            <a:r>
              <a:rPr lang="en-US" sz="2000" dirty="0" err="1" smtClean="0"/>
              <a:t>hepsinden</a:t>
            </a:r>
            <a:r>
              <a:rPr lang="en-US" sz="2000" dirty="0" smtClean="0"/>
              <a:t> </a:t>
            </a:r>
            <a:r>
              <a:rPr lang="en-US" sz="2000" dirty="0" err="1" smtClean="0"/>
              <a:t>daha</a:t>
            </a:r>
            <a:r>
              <a:rPr lang="en-US" sz="2000" dirty="0" smtClean="0"/>
              <a:t> </a:t>
            </a:r>
            <a:r>
              <a:rPr lang="en-US" sz="2000" dirty="0" err="1" smtClean="0"/>
              <a:t>iyi</a:t>
            </a:r>
            <a:r>
              <a:rPr lang="en-US" sz="2000" dirty="0" smtClean="0"/>
              <a:t> </a:t>
            </a:r>
            <a:r>
              <a:rPr lang="en-US" sz="2000" dirty="0" err="1" smtClean="0"/>
              <a:t>olan</a:t>
            </a:r>
            <a:r>
              <a:rPr lang="en-US" sz="2000" dirty="0" smtClean="0"/>
              <a:t> </a:t>
            </a:r>
            <a:r>
              <a:rPr lang="en-US" sz="2000" dirty="0" err="1" smtClean="0"/>
              <a:t>tek</a:t>
            </a:r>
            <a:r>
              <a:rPr lang="en-US" sz="2000" dirty="0" smtClean="0"/>
              <a:t> </a:t>
            </a:r>
            <a:r>
              <a:rPr lang="en-US" sz="2000" dirty="0" err="1" smtClean="0"/>
              <a:t>bir</a:t>
            </a:r>
            <a:r>
              <a:rPr lang="en-US" sz="2000" dirty="0" smtClean="0"/>
              <a:t> </a:t>
            </a:r>
            <a:r>
              <a:rPr lang="en-US" sz="2000" dirty="0" err="1" smtClean="0"/>
              <a:t>yöntem</a:t>
            </a:r>
            <a:r>
              <a:rPr lang="en-US" sz="2000" dirty="0" smtClean="0"/>
              <a:t> </a:t>
            </a:r>
            <a:r>
              <a:rPr lang="en-US" sz="2000" dirty="0" err="1" smtClean="0"/>
              <a:t>yoktur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95" y="3581400"/>
            <a:ext cx="655370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Karar</a:t>
            </a:r>
            <a:r>
              <a:rPr lang="en-US" dirty="0" smtClean="0"/>
              <a:t> </a:t>
            </a:r>
            <a:r>
              <a:rPr lang="en-US" dirty="0" err="1" smtClean="0"/>
              <a:t>Ağaçlarında</a:t>
            </a:r>
            <a:r>
              <a:rPr lang="en-US" dirty="0" smtClean="0"/>
              <a:t> </a:t>
            </a:r>
            <a:r>
              <a:rPr lang="en-US" dirty="0" err="1" smtClean="0"/>
              <a:t>Aşırı</a:t>
            </a:r>
            <a:r>
              <a:rPr lang="en-US" dirty="0" smtClean="0"/>
              <a:t> </a:t>
            </a:r>
            <a:r>
              <a:rPr lang="en-US" dirty="0" err="1" smtClean="0"/>
              <a:t>Öğrenme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Öğrenme</a:t>
            </a:r>
            <a:r>
              <a:rPr lang="en-US" dirty="0" smtClean="0"/>
              <a:t> </a:t>
            </a:r>
            <a:r>
              <a:rPr lang="en-US" dirty="0" err="1" smtClean="0"/>
              <a:t>kümesinin</a:t>
            </a:r>
            <a:r>
              <a:rPr lang="en-US" dirty="0" smtClean="0"/>
              <a:t> </a:t>
            </a:r>
            <a:r>
              <a:rPr lang="en-US" dirty="0" err="1" smtClean="0"/>
              <a:t>küçük</a:t>
            </a:r>
            <a:r>
              <a:rPr lang="en-US" dirty="0" smtClean="0"/>
              <a:t>, </a:t>
            </a:r>
            <a:r>
              <a:rPr lang="en-US" dirty="0" err="1" smtClean="0"/>
              <a:t>gürültülü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, </a:t>
            </a:r>
            <a:r>
              <a:rPr lang="en-US" dirty="0" err="1" smtClean="0"/>
              <a:t>eksik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içermesi</a:t>
            </a:r>
            <a:endParaRPr lang="en-US" dirty="0" smtClean="0"/>
          </a:p>
          <a:p>
            <a:r>
              <a:rPr lang="en-US" dirty="0" err="1" smtClean="0"/>
              <a:t>Çözüm</a:t>
            </a:r>
            <a:r>
              <a:rPr lang="en-US" dirty="0" smtClean="0"/>
              <a:t> </a:t>
            </a:r>
            <a:r>
              <a:rPr lang="en-US" dirty="0" err="1" smtClean="0"/>
              <a:t>budama</a:t>
            </a:r>
            <a:r>
              <a:rPr lang="en-US" dirty="0" smtClean="0"/>
              <a:t> (pruning)</a:t>
            </a:r>
          </a:p>
          <a:p>
            <a:pPr lvl="1"/>
            <a:r>
              <a:rPr lang="en-US" dirty="0" smtClean="0"/>
              <a:t>En </a:t>
            </a:r>
            <a:r>
              <a:rPr lang="en-US" dirty="0" err="1" smtClean="0"/>
              <a:t>güvenilmez</a:t>
            </a:r>
            <a:r>
              <a:rPr lang="en-US" dirty="0" smtClean="0"/>
              <a:t> </a:t>
            </a:r>
            <a:r>
              <a:rPr lang="en-US" dirty="0" err="1" smtClean="0"/>
              <a:t>dalları</a:t>
            </a:r>
            <a:r>
              <a:rPr lang="en-US" dirty="0" smtClean="0"/>
              <a:t> </a:t>
            </a:r>
            <a:r>
              <a:rPr lang="en-US" dirty="0" err="1" smtClean="0"/>
              <a:t>buda</a:t>
            </a:r>
            <a:endParaRPr lang="en-US" dirty="0" smtClean="0"/>
          </a:p>
          <a:p>
            <a:pPr lvl="1"/>
            <a:r>
              <a:rPr lang="en-US" dirty="0" err="1" smtClean="0"/>
              <a:t>Çoğunluk</a:t>
            </a:r>
            <a:r>
              <a:rPr lang="en-US" dirty="0" smtClean="0"/>
              <a:t> </a:t>
            </a:r>
            <a:r>
              <a:rPr lang="en-US" dirty="0" err="1" smtClean="0"/>
              <a:t>oylaması</a:t>
            </a:r>
            <a:endParaRPr lang="en-US" dirty="0" smtClean="0"/>
          </a:p>
          <a:p>
            <a:pPr lvl="1"/>
            <a:r>
              <a:rPr lang="en-US" sz="2000" dirty="0" err="1" smtClean="0"/>
              <a:t>Önbudama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(</a:t>
            </a:r>
            <a:r>
              <a:rPr lang="en-US" sz="2000" dirty="0" err="1" smtClean="0"/>
              <a:t>prepruning</a:t>
            </a:r>
            <a:r>
              <a:rPr lang="en-US" sz="2000" dirty="0" smtClean="0"/>
              <a:t>) </a:t>
            </a:r>
          </a:p>
          <a:p>
            <a:pPr lvl="1"/>
            <a:r>
              <a:rPr lang="en-US" sz="2000" dirty="0" err="1" smtClean="0"/>
              <a:t>Sonbudama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(</a:t>
            </a:r>
            <a:r>
              <a:rPr lang="en-US" sz="2000" dirty="0" err="1" smtClean="0"/>
              <a:t>Postpruning</a:t>
            </a:r>
            <a:r>
              <a:rPr lang="en-US" sz="2000" dirty="0" smtClean="0"/>
              <a:t>) 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171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dirty="0"/>
              <a:t>Bayesian </a:t>
            </a:r>
            <a:r>
              <a:rPr lang="en-US" dirty="0" err="1" smtClean="0"/>
              <a:t>Sınıflandırma</a:t>
            </a:r>
            <a:r>
              <a:rPr lang="en-US" dirty="0" smtClean="0"/>
              <a:t>:</a:t>
            </a:r>
            <a:endParaRPr lang="en-US" sz="2400" dirty="0"/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u="sng" dirty="0" err="1" smtClean="0"/>
              <a:t>Istatistiksel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sınıflandırıcı</a:t>
            </a:r>
            <a:r>
              <a:rPr lang="en-US" sz="2400" dirty="0" smtClean="0"/>
              <a:t>: </a:t>
            </a:r>
            <a:r>
              <a:rPr lang="en-US" sz="2400" dirty="0" err="1" smtClean="0"/>
              <a:t>olasılıksal</a:t>
            </a:r>
            <a:r>
              <a:rPr lang="en-US" sz="2400" dirty="0" smtClean="0"/>
              <a:t> </a:t>
            </a:r>
            <a:r>
              <a:rPr lang="en-US" sz="2400" dirty="0" err="1" smtClean="0"/>
              <a:t>tahminlerde</a:t>
            </a:r>
            <a:r>
              <a:rPr lang="en-US" sz="2400" dirty="0" smtClean="0"/>
              <a:t> </a:t>
            </a:r>
            <a:r>
              <a:rPr lang="en-US" sz="2400" dirty="0" err="1" smtClean="0"/>
              <a:t>bulunur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yani</a:t>
            </a:r>
            <a:r>
              <a:rPr lang="en-US" sz="2400" i="1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sınıfa</a:t>
            </a:r>
            <a:r>
              <a:rPr lang="en-US" sz="2400" dirty="0" smtClean="0"/>
              <a:t> </a:t>
            </a:r>
            <a:r>
              <a:rPr lang="en-US" sz="2400" dirty="0" err="1" smtClean="0"/>
              <a:t>ait</a:t>
            </a:r>
            <a:r>
              <a:rPr lang="en-US" sz="2400" dirty="0" smtClean="0"/>
              <a:t> </a:t>
            </a:r>
            <a:r>
              <a:rPr lang="en-US" sz="2400" dirty="0" err="1" smtClean="0"/>
              <a:t>olma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olasılığını</a:t>
            </a:r>
            <a:r>
              <a:rPr lang="en-US" sz="2400" dirty="0" smtClean="0"/>
              <a:t> </a:t>
            </a:r>
            <a:r>
              <a:rPr lang="en-US" sz="2400" dirty="0" err="1" smtClean="0"/>
              <a:t>hesaplar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 err="1" smtClean="0"/>
              <a:t>Temeli</a:t>
            </a:r>
            <a:r>
              <a:rPr lang="en-US" sz="2400" u="sng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  <a:r>
              <a:rPr lang="en-US" sz="2400" dirty="0" err="1" smtClean="0"/>
              <a:t>Teoremine</a:t>
            </a:r>
            <a:r>
              <a:rPr lang="en-US" sz="2400" dirty="0" smtClean="0"/>
              <a:t> </a:t>
            </a:r>
            <a:r>
              <a:rPr lang="en-US" sz="2400" dirty="0" err="1" smtClean="0"/>
              <a:t>dayanır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 err="1" smtClean="0"/>
              <a:t>Performans</a:t>
            </a:r>
            <a:r>
              <a:rPr lang="en-US" sz="2400" u="sng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Basit</a:t>
            </a:r>
            <a:r>
              <a:rPr lang="en-US" sz="2400" dirty="0" smtClean="0"/>
              <a:t> </a:t>
            </a:r>
            <a:r>
              <a:rPr lang="en-US" sz="2400" dirty="0"/>
              <a:t>Bayesian </a:t>
            </a:r>
            <a:r>
              <a:rPr lang="en-US" sz="2400" dirty="0" err="1" smtClean="0"/>
              <a:t>sınıflandırıcı</a:t>
            </a:r>
            <a:r>
              <a:rPr lang="en-US" sz="2400" dirty="0" smtClean="0"/>
              <a:t> (</a:t>
            </a:r>
            <a:r>
              <a:rPr lang="en-US" sz="2400" i="1" dirty="0" smtClean="0"/>
              <a:t>naïve </a:t>
            </a:r>
            <a:r>
              <a:rPr lang="en-US" sz="2400" i="1" dirty="0"/>
              <a:t>Bayesian </a:t>
            </a:r>
            <a:r>
              <a:rPr lang="en-US" sz="2400" i="1" dirty="0" smtClean="0"/>
              <a:t>classifier</a:t>
            </a:r>
            <a:r>
              <a:rPr lang="en-US" sz="2400" dirty="0" smtClean="0"/>
              <a:t>) </a:t>
            </a:r>
            <a:r>
              <a:rPr lang="en-US" sz="2400" dirty="0" err="1" smtClean="0"/>
              <a:t>karar</a:t>
            </a:r>
            <a:r>
              <a:rPr lang="en-US" sz="2400" dirty="0" smtClean="0"/>
              <a:t> </a:t>
            </a:r>
            <a:r>
              <a:rPr lang="en-US" sz="2400" dirty="0" err="1" smtClean="0"/>
              <a:t>ağaçlarıyla</a:t>
            </a:r>
            <a:r>
              <a:rPr lang="en-US" sz="2400" dirty="0" smtClean="0"/>
              <a:t> </a:t>
            </a:r>
            <a:r>
              <a:rPr lang="en-US" sz="2400" dirty="0" err="1" smtClean="0"/>
              <a:t>denk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performans</a:t>
            </a:r>
            <a:r>
              <a:rPr lang="en-US" sz="2400" dirty="0" smtClean="0"/>
              <a:t> </a:t>
            </a:r>
            <a:r>
              <a:rPr lang="en-US" sz="2400" dirty="0" err="1" smtClean="0"/>
              <a:t>sağlar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 err="1" smtClean="0"/>
              <a:t>Arttırımlı</a:t>
            </a:r>
            <a:r>
              <a:rPr lang="en-US" sz="2400" dirty="0" smtClean="0"/>
              <a:t>: Her </a:t>
            </a:r>
            <a:r>
              <a:rPr lang="en-US" sz="2400" dirty="0" err="1" smtClean="0"/>
              <a:t>yeni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öğrenim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</a:t>
            </a:r>
            <a:r>
              <a:rPr lang="en-US" sz="2400" dirty="0" smtClean="0"/>
              <a:t> </a:t>
            </a:r>
            <a:r>
              <a:rPr lang="en-US" sz="2400" dirty="0" err="1" smtClean="0"/>
              <a:t>elemanı</a:t>
            </a:r>
            <a:r>
              <a:rPr lang="en-US" sz="2400" dirty="0" smtClean="0"/>
              <a:t> </a:t>
            </a:r>
            <a:r>
              <a:rPr lang="en-US" sz="2400" dirty="0" err="1" smtClean="0"/>
              <a:t>görüldükçe</a:t>
            </a:r>
            <a:r>
              <a:rPr lang="en-US" sz="2400" dirty="0" smtClean="0"/>
              <a:t> </a:t>
            </a:r>
            <a:r>
              <a:rPr lang="en-US" sz="2400" dirty="0" err="1" smtClean="0"/>
              <a:t>hipotezin</a:t>
            </a:r>
            <a:r>
              <a:rPr lang="en-US" sz="2400" dirty="0" smtClean="0"/>
              <a:t> </a:t>
            </a:r>
            <a:r>
              <a:rPr lang="en-US" sz="2400" dirty="0" err="1" smtClean="0"/>
              <a:t>doğruluk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olasılığını</a:t>
            </a:r>
            <a:r>
              <a:rPr lang="en-US" sz="2400" dirty="0" smtClean="0"/>
              <a:t> </a:t>
            </a:r>
            <a:r>
              <a:rPr lang="en-US" sz="2400" dirty="0" err="1" smtClean="0"/>
              <a:t>arttırır</a:t>
            </a:r>
            <a:r>
              <a:rPr lang="en-US" sz="2400" dirty="0" smtClean="0"/>
              <a:t>/</a:t>
            </a:r>
            <a:r>
              <a:rPr lang="en-US" sz="2400" dirty="0" err="1" smtClean="0"/>
              <a:t>azaltır</a:t>
            </a:r>
            <a:r>
              <a:rPr lang="en-US" sz="2400" dirty="0" smtClean="0"/>
              <a:t> </a:t>
            </a:r>
            <a:r>
              <a:rPr lang="en-US" sz="2400" dirty="0"/>
              <a:t>— </a:t>
            </a:r>
            <a:r>
              <a:rPr lang="en-US" sz="2400" dirty="0" err="1" smtClean="0"/>
              <a:t>önceden</a:t>
            </a:r>
            <a:r>
              <a:rPr lang="en-US" sz="2400" dirty="0" smtClean="0"/>
              <a:t> </a:t>
            </a:r>
            <a:r>
              <a:rPr lang="en-US" sz="2400" dirty="0" err="1" smtClean="0"/>
              <a:t>sahip</a:t>
            </a:r>
            <a:r>
              <a:rPr lang="en-US" sz="2400" dirty="0" smtClean="0"/>
              <a:t> </a:t>
            </a:r>
            <a:r>
              <a:rPr lang="en-US" sz="2400" dirty="0" err="1" smtClean="0"/>
              <a:t>olunan</a:t>
            </a:r>
            <a:r>
              <a:rPr lang="en-US" sz="2400" dirty="0" smtClean="0"/>
              <a:t> </a:t>
            </a:r>
            <a:r>
              <a:rPr lang="en-US" sz="2400" dirty="0" err="1" smtClean="0"/>
              <a:t>bilgi</a:t>
            </a:r>
            <a:r>
              <a:rPr lang="en-US" sz="2400" dirty="0" smtClean="0"/>
              <a:t> </a:t>
            </a:r>
            <a:r>
              <a:rPr lang="en-US" sz="2400" dirty="0" err="1" smtClean="0"/>
              <a:t>yeni</a:t>
            </a:r>
            <a:r>
              <a:rPr lang="en-US" sz="2400" dirty="0" smtClean="0"/>
              <a:t> </a:t>
            </a:r>
            <a:r>
              <a:rPr lang="en-US" sz="2400" dirty="0" err="1" smtClean="0"/>
              <a:t>gözlemlerle</a:t>
            </a:r>
            <a:r>
              <a:rPr lang="en-US" sz="2400" dirty="0" smtClean="0"/>
              <a:t> </a:t>
            </a:r>
            <a:r>
              <a:rPr lang="en-US" sz="2400" dirty="0" err="1" smtClean="0"/>
              <a:t>birleştirilir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 err="1" smtClean="0"/>
              <a:t>Ölçeklenebilir</a:t>
            </a:r>
            <a:r>
              <a:rPr lang="en-US" sz="2400" dirty="0" smtClean="0"/>
              <a:t>: </a:t>
            </a:r>
            <a:r>
              <a:rPr lang="en-US" sz="2400" dirty="0" err="1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kümelerinde</a:t>
            </a:r>
            <a:r>
              <a:rPr lang="en-US" sz="2400" dirty="0" smtClean="0"/>
              <a:t> </a:t>
            </a:r>
            <a:r>
              <a:rPr lang="en-US" sz="2400" dirty="0" err="1" smtClean="0"/>
              <a:t>hızlı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doğru</a:t>
            </a:r>
            <a:r>
              <a:rPr lang="en-US" sz="2400" dirty="0" smtClean="0"/>
              <a:t> </a:t>
            </a:r>
            <a:r>
              <a:rPr lang="en-US" sz="2400" dirty="0" err="1" smtClean="0"/>
              <a:t>sonuç</a:t>
            </a:r>
            <a:r>
              <a:rPr lang="en-US" sz="2400" dirty="0" smtClean="0"/>
              <a:t> </a:t>
            </a:r>
            <a:r>
              <a:rPr lang="en-US" sz="2400" dirty="0" err="1" smtClean="0"/>
              <a:t>üretir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Sadece</a:t>
            </a:r>
            <a:r>
              <a:rPr lang="en-US" dirty="0" smtClean="0"/>
              <a:t> 2 </a:t>
            </a:r>
            <a:r>
              <a:rPr lang="en-US" dirty="0" err="1" smtClean="0"/>
              <a:t>değer</a:t>
            </a:r>
            <a:r>
              <a:rPr lang="en-US" dirty="0" smtClean="0"/>
              <a:t> </a:t>
            </a:r>
            <a:r>
              <a:rPr lang="en-US" dirty="0" err="1" smtClean="0"/>
              <a:t>alabilir</a:t>
            </a:r>
            <a:endParaRPr lang="en-US" dirty="0" smtClean="0"/>
          </a:p>
          <a:p>
            <a:pPr lvl="1"/>
            <a:r>
              <a:rPr lang="en-US" dirty="0" smtClean="0"/>
              <a:t>True / False</a:t>
            </a:r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olayın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olmaması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P(A = true), A </a:t>
            </a:r>
            <a:r>
              <a:rPr lang="en-US" dirty="0" err="1" smtClean="0"/>
              <a:t>olayının</a:t>
            </a:r>
            <a:r>
              <a:rPr lang="en-US" dirty="0" smtClean="0"/>
              <a:t> </a:t>
            </a:r>
            <a:r>
              <a:rPr lang="en-US" dirty="0" err="1" smtClean="0"/>
              <a:t>olma</a:t>
            </a:r>
            <a:r>
              <a:rPr lang="en-US" dirty="0" smtClean="0"/>
              <a:t> </a:t>
            </a:r>
            <a:r>
              <a:rPr lang="en-US" dirty="0" err="1" smtClean="0"/>
              <a:t>olasılığı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              </a:t>
            </a:r>
          </a:p>
          <a:p>
            <a:pPr lvl="1">
              <a:buNone/>
            </a:pPr>
            <a:r>
              <a:rPr lang="en-US" dirty="0" smtClean="0"/>
              <a:t>							</a:t>
            </a:r>
            <a:r>
              <a:rPr lang="en-US" dirty="0" err="1" smtClean="0"/>
              <a:t>toplam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07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3952"/>
            <a:ext cx="4267200" cy="289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5325" y="2914650"/>
            <a:ext cx="46386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Koşullu</a:t>
            </a:r>
            <a:r>
              <a:rPr lang="en-US" dirty="0" smtClean="0"/>
              <a:t> </a:t>
            </a:r>
            <a:r>
              <a:rPr lang="en-US" dirty="0" err="1" smtClean="0"/>
              <a:t>Olasılık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P(A=true | B=true)</a:t>
            </a:r>
          </a:p>
          <a:p>
            <a:pPr lvl="1"/>
            <a:r>
              <a:rPr lang="en-US" dirty="0" smtClean="0"/>
              <a:t>B </a:t>
            </a:r>
            <a:r>
              <a:rPr lang="en-US" dirty="0" err="1" smtClean="0"/>
              <a:t>nin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durumların</a:t>
            </a:r>
            <a:r>
              <a:rPr lang="en-US" dirty="0" smtClean="0"/>
              <a:t> ne </a:t>
            </a:r>
            <a:r>
              <a:rPr lang="en-US" dirty="0" err="1" smtClean="0"/>
              <a:t>kadarında</a:t>
            </a:r>
            <a:r>
              <a:rPr lang="en-US" dirty="0" smtClean="0"/>
              <a:t> A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H = </a:t>
            </a:r>
            <a:r>
              <a:rPr lang="en-US" sz="2400" dirty="0" err="1" smtClean="0"/>
              <a:t>baş</a:t>
            </a:r>
            <a:r>
              <a:rPr lang="en-US" sz="2400" dirty="0" smtClean="0"/>
              <a:t> </a:t>
            </a:r>
            <a:r>
              <a:rPr lang="en-US" sz="2400" dirty="0" err="1" smtClean="0"/>
              <a:t>ağrısı</a:t>
            </a:r>
            <a:endParaRPr lang="en-US" sz="2400" dirty="0" smtClean="0"/>
          </a:p>
          <a:p>
            <a:r>
              <a:rPr lang="en-US" sz="2400" dirty="0" smtClean="0"/>
              <a:t>F = </a:t>
            </a:r>
            <a:r>
              <a:rPr lang="en-US" sz="2400" dirty="0" err="1" smtClean="0"/>
              <a:t>nezle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P(H=true) = 1/10</a:t>
            </a:r>
          </a:p>
          <a:p>
            <a:r>
              <a:rPr lang="en-US" dirty="0" smtClean="0"/>
              <a:t>P(F=true) = 1/40</a:t>
            </a:r>
          </a:p>
          <a:p>
            <a:r>
              <a:rPr lang="en-US" dirty="0" smtClean="0"/>
              <a:t>P(H=true | F = true)</a:t>
            </a:r>
          </a:p>
          <a:p>
            <a:pPr>
              <a:buNone/>
            </a:pPr>
            <a:r>
              <a:rPr lang="en-US" dirty="0" smtClean="0"/>
              <a:t>	 = 1/3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r>
              <a:rPr lang="en-US" dirty="0"/>
              <a:t>Bayesian </a:t>
            </a:r>
            <a:r>
              <a:rPr lang="en-US" dirty="0" err="1" smtClean="0"/>
              <a:t>Teorem</a:t>
            </a:r>
            <a:r>
              <a:rPr lang="en-US" dirty="0"/>
              <a:t>: </a:t>
            </a:r>
            <a:r>
              <a:rPr lang="en-US" dirty="0" err="1" smtClean="0"/>
              <a:t>Temeli</a:t>
            </a:r>
            <a:endParaRPr lang="en-US" dirty="0"/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örnek</a:t>
            </a:r>
            <a:r>
              <a:rPr lang="en-US" sz="2400" dirty="0" smtClean="0"/>
              <a:t> </a:t>
            </a:r>
            <a:r>
              <a:rPr lang="en-US" sz="2400" dirty="0" err="1" smtClean="0"/>
              <a:t>bir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dirty="0" err="1" smtClean="0"/>
              <a:t>olsun</a:t>
            </a:r>
            <a:r>
              <a:rPr lang="en-US" sz="2400" dirty="0" smtClean="0"/>
              <a:t> : </a:t>
            </a:r>
            <a:r>
              <a:rPr lang="en-US" sz="2400" dirty="0" err="1" smtClean="0"/>
              <a:t>sınıf</a:t>
            </a:r>
            <a:r>
              <a:rPr lang="en-US" sz="2400" dirty="0" smtClean="0"/>
              <a:t> </a:t>
            </a:r>
            <a:r>
              <a:rPr lang="en-US" sz="2400" dirty="0" err="1" smtClean="0"/>
              <a:t>etiketi</a:t>
            </a:r>
            <a:r>
              <a:rPr lang="en-US" sz="2400" dirty="0" smtClean="0"/>
              <a:t> </a:t>
            </a:r>
            <a:r>
              <a:rPr lang="en-US" sz="2400" dirty="0" err="1" smtClean="0"/>
              <a:t>bilinmiyor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smtClean="0"/>
              <a:t>H </a:t>
            </a:r>
            <a:r>
              <a:rPr lang="en-US" sz="2400" dirty="0" err="1" smtClean="0"/>
              <a:t>ise</a:t>
            </a:r>
            <a:r>
              <a:rPr lang="en-US" sz="2400" dirty="0" smtClean="0"/>
              <a:t> X </a:t>
            </a:r>
            <a:r>
              <a:rPr lang="en-US" sz="2400" dirty="0" err="1" smtClean="0"/>
              <a:t>verisinin</a:t>
            </a:r>
            <a:r>
              <a:rPr lang="en-US" sz="2400" dirty="0" smtClean="0"/>
              <a:t> C </a:t>
            </a:r>
            <a:r>
              <a:rPr lang="en-US" sz="2400" dirty="0" err="1" smtClean="0"/>
              <a:t>sınıfına</a:t>
            </a:r>
            <a:r>
              <a:rPr lang="en-US" sz="2400" dirty="0" smtClean="0"/>
              <a:t> </a:t>
            </a:r>
            <a:r>
              <a:rPr lang="en-US" sz="2400" dirty="0" err="1" smtClean="0"/>
              <a:t>ait</a:t>
            </a:r>
            <a:r>
              <a:rPr lang="en-US" sz="2400" dirty="0" smtClean="0"/>
              <a:t> </a:t>
            </a:r>
            <a:r>
              <a:rPr lang="en-US" sz="2400" dirty="0" err="1" smtClean="0"/>
              <a:t>oldugu</a:t>
            </a:r>
            <a:r>
              <a:rPr lang="en-US" sz="2400" dirty="0" smtClean="0"/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hipotezi</a:t>
            </a:r>
            <a:r>
              <a:rPr lang="en-US" sz="2400" dirty="0" smtClean="0"/>
              <a:t>  </a:t>
            </a:r>
            <a:r>
              <a:rPr lang="en-US" sz="2400" dirty="0" err="1" smtClean="0"/>
              <a:t>olsun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Sınıflandırma</a:t>
            </a:r>
            <a:r>
              <a:rPr lang="en-US" sz="2400" dirty="0" smtClean="0"/>
              <a:t> X </a:t>
            </a:r>
            <a:r>
              <a:rPr lang="en-US" sz="2400" dirty="0" err="1" smtClean="0"/>
              <a:t>verisi</a:t>
            </a:r>
            <a:r>
              <a:rPr lang="en-US" sz="2400" dirty="0" smtClean="0"/>
              <a:t> </a:t>
            </a:r>
            <a:r>
              <a:rPr lang="en-US" sz="2400" dirty="0" err="1" smtClean="0"/>
              <a:t>gözlemlenmişken</a:t>
            </a:r>
            <a:r>
              <a:rPr lang="en-US" sz="2400" dirty="0" smtClean="0"/>
              <a:t> </a:t>
            </a:r>
            <a:r>
              <a:rPr lang="en-US" sz="2400" dirty="0" err="1" smtClean="0"/>
              <a:t>hipotezimizin</a:t>
            </a:r>
            <a:r>
              <a:rPr lang="en-US" sz="2400" dirty="0" smtClean="0"/>
              <a:t> </a:t>
            </a:r>
            <a:r>
              <a:rPr lang="en-US" sz="2400" dirty="0" err="1" smtClean="0"/>
              <a:t>doğru</a:t>
            </a:r>
            <a:r>
              <a:rPr lang="en-US" sz="2400" dirty="0" smtClean="0"/>
              <a:t> </a:t>
            </a:r>
            <a:r>
              <a:rPr lang="en-US" sz="2400" dirty="0" err="1" smtClean="0"/>
              <a:t>olma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olasılığıdır</a:t>
            </a:r>
            <a:r>
              <a:rPr lang="en-US" sz="2400" dirty="0" smtClean="0"/>
              <a:t>,  P(H|</a:t>
            </a:r>
            <a:r>
              <a:rPr lang="en-US" sz="2400" b="1" dirty="0" smtClean="0"/>
              <a:t>X</a:t>
            </a:r>
            <a:r>
              <a:rPr lang="en-US" sz="2400" dirty="0" smtClean="0"/>
              <a:t>)</a:t>
            </a:r>
            <a:endParaRPr lang="en-US" sz="2400" b="1" dirty="0"/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FF0000"/>
                </a:solidFill>
              </a:rPr>
              <a:t>P(H)</a:t>
            </a:r>
            <a:r>
              <a:rPr lang="en-US" sz="2400" dirty="0"/>
              <a:t> </a:t>
            </a:r>
            <a:r>
              <a:rPr lang="en-US" sz="2400" dirty="0" err="1" smtClean="0"/>
              <a:t>önceki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olasılık</a:t>
            </a:r>
            <a:r>
              <a:rPr lang="en-US" sz="2400" dirty="0" smtClean="0"/>
              <a:t> (</a:t>
            </a:r>
            <a:r>
              <a:rPr lang="en-US" sz="2400" i="1" dirty="0" smtClean="0"/>
              <a:t>prior </a:t>
            </a:r>
            <a:r>
              <a:rPr lang="en-US" sz="2400" i="1" dirty="0"/>
              <a:t>probability</a:t>
            </a:r>
            <a:r>
              <a:rPr lang="en-US" sz="2400" dirty="0"/>
              <a:t>), </a:t>
            </a:r>
          </a:p>
          <a:p>
            <a:pPr lvl="1">
              <a:lnSpc>
                <a:spcPct val="110000"/>
              </a:lnSpc>
            </a:pPr>
            <a:r>
              <a:rPr lang="en-US" sz="2400" dirty="0" err="1" smtClean="0"/>
              <a:t>Ör</a:t>
            </a:r>
            <a:r>
              <a:rPr lang="en-US" sz="2400" dirty="0" smtClean="0"/>
              <a:t>.,</a:t>
            </a:r>
            <a:r>
              <a:rPr lang="en-US" sz="2400" b="1" dirty="0" smtClean="0"/>
              <a:t>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en-US" sz="2400" dirty="0" err="1" smtClean="0"/>
              <a:t>bilgisayar</a:t>
            </a:r>
            <a:r>
              <a:rPr lang="en-US" sz="2400" dirty="0" smtClean="0"/>
              <a:t> </a:t>
            </a:r>
            <a:r>
              <a:rPr lang="en-US" sz="2400" dirty="0" err="1" smtClean="0"/>
              <a:t>alır</a:t>
            </a:r>
            <a:r>
              <a:rPr lang="en-US" sz="2400" dirty="0" smtClean="0"/>
              <a:t> (</a:t>
            </a:r>
            <a:r>
              <a:rPr lang="en-US" sz="2400" dirty="0" err="1" smtClean="0"/>
              <a:t>diğer</a:t>
            </a:r>
            <a:r>
              <a:rPr lang="en-US" sz="2400" dirty="0" smtClean="0"/>
              <a:t> </a:t>
            </a:r>
            <a:r>
              <a:rPr lang="en-US" sz="2400" dirty="0" err="1" smtClean="0"/>
              <a:t>niteliklerden</a:t>
            </a:r>
            <a:r>
              <a:rPr lang="en-US" sz="2400" dirty="0" smtClean="0"/>
              <a:t> </a:t>
            </a:r>
            <a:r>
              <a:rPr lang="en-US" sz="2400" dirty="0" err="1" smtClean="0"/>
              <a:t>bağımsız</a:t>
            </a:r>
            <a:r>
              <a:rPr lang="en-US" sz="2400" dirty="0" smtClean="0"/>
              <a:t> </a:t>
            </a:r>
            <a:r>
              <a:rPr lang="en-US" sz="2400" dirty="0" err="1" smtClean="0"/>
              <a:t>olarak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P(</a:t>
            </a:r>
            <a:r>
              <a:rPr lang="en-US" sz="2400" b="1" dirty="0"/>
              <a:t>X</a:t>
            </a:r>
            <a:r>
              <a:rPr lang="en-US" sz="2400" dirty="0"/>
              <a:t>): </a:t>
            </a:r>
            <a:r>
              <a:rPr lang="en-US" sz="2400" dirty="0" smtClean="0"/>
              <a:t>X in </a:t>
            </a:r>
            <a:r>
              <a:rPr lang="en-US" sz="2400" dirty="0" err="1" smtClean="0"/>
              <a:t>olma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P(</a:t>
            </a:r>
            <a:r>
              <a:rPr lang="en-US" sz="2400" b="1" dirty="0"/>
              <a:t>X</a:t>
            </a:r>
            <a:r>
              <a:rPr lang="en-US" sz="2400" dirty="0"/>
              <a:t>|H) </a:t>
            </a:r>
            <a:r>
              <a:rPr lang="en-US" sz="2400" dirty="0" err="1" smtClean="0"/>
              <a:t>sonraki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olasılık</a:t>
            </a:r>
            <a:r>
              <a:rPr lang="en-US" sz="2400" dirty="0" smtClean="0"/>
              <a:t> (</a:t>
            </a:r>
            <a:r>
              <a:rPr lang="en-US" sz="2400" i="1" dirty="0" smtClean="0"/>
              <a:t>posteriori </a:t>
            </a:r>
            <a:r>
              <a:rPr lang="en-US" sz="2400" i="1" dirty="0"/>
              <a:t>probability</a:t>
            </a:r>
            <a:r>
              <a:rPr lang="en-US" sz="2400" dirty="0"/>
              <a:t>), 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2000" b="1" dirty="0" err="1" smtClean="0"/>
              <a:t>Hipotez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H’nin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tutması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durumunda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X’in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olma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olasılığı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Ör</a:t>
            </a:r>
            <a:r>
              <a:rPr lang="en-US" sz="2000" dirty="0" smtClean="0">
                <a:ea typeface="+mn-ea"/>
                <a:cs typeface="+mn-cs"/>
              </a:rPr>
              <a:t>., </a:t>
            </a:r>
            <a:r>
              <a:rPr lang="en-US" sz="2000" dirty="0" err="1" smtClean="0">
                <a:ea typeface="+mn-ea"/>
                <a:cs typeface="+mn-cs"/>
              </a:rPr>
              <a:t>X’in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bilgisayar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alacaklar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sınıfında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olduğu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biliniyor</a:t>
            </a:r>
            <a:r>
              <a:rPr lang="en-US" sz="2000" dirty="0" smtClean="0">
                <a:ea typeface="+mn-ea"/>
                <a:cs typeface="+mn-cs"/>
              </a:rPr>
              <a:t>, X in </a:t>
            </a:r>
            <a:r>
              <a:rPr lang="en-US" sz="2000" dirty="0" err="1" smtClean="0">
                <a:ea typeface="+mn-ea"/>
                <a:cs typeface="+mn-cs"/>
              </a:rPr>
              <a:t>orta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yaşlı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orta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gelir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gurubunda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olma</a:t>
            </a:r>
            <a:r>
              <a:rPr lang="en-US" sz="2000" dirty="0" smtClean="0">
                <a:ea typeface="+mn-ea"/>
                <a:cs typeface="+mn-cs"/>
              </a:rPr>
              <a:t> </a:t>
            </a:r>
            <a:r>
              <a:rPr lang="en-US" sz="2000" dirty="0" err="1" smtClean="0">
                <a:ea typeface="+mn-ea"/>
                <a:cs typeface="+mn-cs"/>
              </a:rPr>
              <a:t>olasılığı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r>
              <a:rPr lang="en-US" dirty="0"/>
              <a:t>Bayesian </a:t>
            </a:r>
            <a:r>
              <a:rPr lang="en-US" dirty="0" err="1" smtClean="0"/>
              <a:t>Teori</a:t>
            </a:r>
            <a:endParaRPr lang="en-US" dirty="0"/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err="1" smtClean="0"/>
              <a:t>Gözlemlenen</a:t>
            </a:r>
            <a:r>
              <a:rPr lang="en-US" sz="2400" dirty="0" smtClean="0"/>
              <a:t> </a:t>
            </a:r>
            <a:r>
              <a:rPr lang="en-US" sz="2400" dirty="0" err="1" smtClean="0"/>
              <a:t>öğrenme</a:t>
            </a:r>
            <a:r>
              <a:rPr lang="en-US" sz="2400" dirty="0" smtClean="0"/>
              <a:t> </a:t>
            </a:r>
            <a:r>
              <a:rPr lang="en-US" sz="2400" dirty="0" err="1" smtClean="0"/>
              <a:t>verisi</a:t>
            </a:r>
            <a:r>
              <a:rPr lang="en-US" sz="2400" dirty="0" smtClean="0"/>
              <a:t> </a:t>
            </a:r>
            <a:r>
              <a:rPr lang="en-US" sz="2400" b="1" dirty="0" smtClean="0"/>
              <a:t>X </a:t>
            </a:r>
            <a:r>
              <a:rPr lang="en-US" sz="2400" b="1" dirty="0" err="1" smtClean="0"/>
              <a:t>için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hipotez</a:t>
            </a:r>
            <a:r>
              <a:rPr lang="en-US" sz="2400" i="1" dirty="0" smtClean="0"/>
              <a:t> </a:t>
            </a:r>
            <a:r>
              <a:rPr lang="en-US" sz="2400" dirty="0" smtClean="0"/>
              <a:t>H </a:t>
            </a:r>
            <a:r>
              <a:rPr lang="en-US" sz="2400" dirty="0" err="1" smtClean="0"/>
              <a:t>nin</a:t>
            </a:r>
            <a:r>
              <a:rPr lang="en-US" sz="2400" dirty="0" smtClean="0"/>
              <a:t> </a:t>
            </a:r>
            <a:r>
              <a:rPr lang="en-US" sz="2400" dirty="0" err="1" smtClean="0"/>
              <a:t>sonraki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</a:t>
            </a:r>
            <a:r>
              <a:rPr lang="en-US" sz="2400" i="1" dirty="0" smtClean="0"/>
              <a:t>, </a:t>
            </a:r>
            <a:r>
              <a:rPr lang="en-US" sz="2400" dirty="0"/>
              <a:t>P(H|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 err="1" smtClean="0"/>
              <a:t>Bayes</a:t>
            </a:r>
            <a:r>
              <a:rPr lang="en-US" sz="2400" dirty="0" smtClean="0"/>
              <a:t> </a:t>
            </a:r>
            <a:r>
              <a:rPr lang="en-US" sz="2400" dirty="0" err="1" smtClean="0"/>
              <a:t>teoremi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</a:t>
            </a:r>
            <a:r>
              <a:rPr lang="en-US" sz="2400" dirty="0" err="1" smtClean="0"/>
              <a:t>şöyle</a:t>
            </a:r>
            <a:r>
              <a:rPr lang="en-US" sz="2400" dirty="0" smtClean="0"/>
              <a:t> </a:t>
            </a:r>
            <a:r>
              <a:rPr lang="en-US" sz="2400" dirty="0" err="1" smtClean="0"/>
              <a:t>ifade</a:t>
            </a:r>
            <a:r>
              <a:rPr lang="en-US" sz="2400" dirty="0" smtClean="0"/>
              <a:t> </a:t>
            </a:r>
            <a:r>
              <a:rPr lang="en-US" sz="2400" dirty="0" err="1" smtClean="0"/>
              <a:t>edilir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			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Eğer</a:t>
            </a:r>
            <a:r>
              <a:rPr lang="en-US" sz="2400" dirty="0" smtClean="0"/>
              <a:t> P(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|</a:t>
            </a:r>
            <a:r>
              <a:rPr lang="en-US" sz="2400" b="1" dirty="0" err="1" smtClean="0"/>
              <a:t>X</a:t>
            </a:r>
            <a:r>
              <a:rPr lang="en-US" sz="2400" dirty="0"/>
              <a:t>) </a:t>
            </a:r>
            <a:r>
              <a:rPr lang="en-US" sz="2400" dirty="0" err="1" smtClean="0"/>
              <a:t>diğer</a:t>
            </a:r>
            <a:r>
              <a:rPr lang="en-US" sz="2400" dirty="0" smtClean="0"/>
              <a:t> </a:t>
            </a:r>
            <a:r>
              <a:rPr lang="en-US" sz="2400" dirty="0" err="1" smtClean="0"/>
              <a:t>bütün</a:t>
            </a:r>
            <a:r>
              <a:rPr lang="en-US" sz="2400" dirty="0" smtClean="0"/>
              <a:t> P(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k</a:t>
            </a:r>
            <a:r>
              <a:rPr lang="en-US" sz="2400" dirty="0" err="1" smtClean="0"/>
              <a:t>|X</a:t>
            </a:r>
            <a:r>
              <a:rPr lang="en-US" sz="2400" dirty="0"/>
              <a:t>) </a:t>
            </a:r>
            <a:r>
              <a:rPr lang="en-US" sz="2400" dirty="0" err="1" smtClean="0"/>
              <a:t>değerlerinden</a:t>
            </a:r>
            <a:r>
              <a:rPr lang="en-US" sz="2400" dirty="0" smtClean="0"/>
              <a:t> </a:t>
            </a:r>
            <a:r>
              <a:rPr lang="en-US" sz="2400" dirty="0" err="1" smtClean="0"/>
              <a:t>büyükse</a:t>
            </a:r>
            <a:r>
              <a:rPr lang="en-US" sz="2400" dirty="0" smtClean="0"/>
              <a:t> </a:t>
            </a:r>
            <a:r>
              <a:rPr lang="en-US" sz="2400" dirty="0" err="1" smtClean="0"/>
              <a:t>örnek</a:t>
            </a:r>
            <a:r>
              <a:rPr lang="en-US" sz="2400" dirty="0" smtClean="0"/>
              <a:t> </a:t>
            </a:r>
            <a:r>
              <a:rPr lang="en-US" sz="2400" dirty="0" err="1" smtClean="0"/>
              <a:t>veri</a:t>
            </a:r>
            <a:r>
              <a:rPr lang="en-US" sz="2400" dirty="0" smtClean="0"/>
              <a:t> </a:t>
            </a:r>
            <a:r>
              <a:rPr lang="en-US" sz="2400" b="1" dirty="0" smtClean="0"/>
              <a:t>X</a:t>
            </a:r>
            <a:r>
              <a:rPr lang="en-US" sz="2400" dirty="0" smtClean="0"/>
              <a:t>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sınıfına</a:t>
            </a:r>
            <a:r>
              <a:rPr lang="en-US" sz="2400" dirty="0" smtClean="0"/>
              <a:t> </a:t>
            </a:r>
            <a:r>
              <a:rPr lang="en-US" sz="2400" dirty="0" err="1" smtClean="0"/>
              <a:t>aittir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Pratik</a:t>
            </a:r>
            <a:r>
              <a:rPr lang="en-US" sz="2400" dirty="0" smtClean="0"/>
              <a:t> </a:t>
            </a:r>
            <a:r>
              <a:rPr lang="en-US" sz="2400" dirty="0" err="1" smtClean="0"/>
              <a:t>açıdan</a:t>
            </a:r>
            <a:r>
              <a:rPr lang="en-US" sz="2400" dirty="0" smtClean="0"/>
              <a:t> </a:t>
            </a:r>
            <a:r>
              <a:rPr lang="en-US" sz="2400" dirty="0" err="1" smtClean="0"/>
              <a:t>güç</a:t>
            </a:r>
            <a:r>
              <a:rPr lang="en-US" sz="2400" dirty="0" smtClean="0"/>
              <a:t>: </a:t>
            </a:r>
            <a:r>
              <a:rPr lang="en-US" sz="2400" dirty="0" err="1" smtClean="0"/>
              <a:t>Cok</a:t>
            </a:r>
            <a:r>
              <a:rPr lang="en-US" sz="2400" dirty="0" smtClean="0"/>
              <a:t> </a:t>
            </a:r>
            <a:r>
              <a:rPr lang="en-US" sz="2400" dirty="0" err="1" smtClean="0"/>
              <a:t>sayıda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</a:t>
            </a:r>
            <a:r>
              <a:rPr lang="en-US" sz="2400" dirty="0" smtClean="0"/>
              <a:t> </a:t>
            </a:r>
            <a:r>
              <a:rPr lang="en-US" sz="2400" dirty="0" err="1" smtClean="0"/>
              <a:t>onceden</a:t>
            </a:r>
            <a:r>
              <a:rPr lang="en-US" sz="2400" dirty="0" smtClean="0"/>
              <a:t> </a:t>
            </a:r>
            <a:r>
              <a:rPr lang="en-US" sz="2400" dirty="0" err="1" smtClean="0"/>
              <a:t>kestirmek</a:t>
            </a:r>
            <a:r>
              <a:rPr lang="en-US" sz="2400" dirty="0" smtClean="0"/>
              <a:t> </a:t>
            </a:r>
            <a:r>
              <a:rPr lang="en-US" sz="2400" dirty="0" err="1" smtClean="0"/>
              <a:t>gerekiyor</a:t>
            </a:r>
            <a:r>
              <a:rPr lang="en-US" sz="2400" dirty="0" smtClean="0"/>
              <a:t>, </a:t>
            </a:r>
            <a:r>
              <a:rPr lang="en-US" sz="2400" dirty="0" err="1" smtClean="0"/>
              <a:t>cok</a:t>
            </a:r>
            <a:r>
              <a:rPr lang="en-US" sz="2400" dirty="0" smtClean="0"/>
              <a:t> </a:t>
            </a:r>
            <a:r>
              <a:rPr lang="en-US" sz="2400" dirty="0" err="1" smtClean="0"/>
              <a:t>fazla</a:t>
            </a:r>
            <a:r>
              <a:rPr lang="en-US" sz="2400" dirty="0" smtClean="0"/>
              <a:t> </a:t>
            </a:r>
            <a:r>
              <a:rPr lang="en-US" sz="2400" dirty="0" err="1" smtClean="0"/>
              <a:t>hesap</a:t>
            </a:r>
            <a:r>
              <a:rPr lang="en-US" sz="2400" dirty="0" smtClean="0"/>
              <a:t> </a:t>
            </a:r>
            <a:r>
              <a:rPr lang="en-US" sz="2400" dirty="0" err="1" smtClean="0"/>
              <a:t>gerektirir</a:t>
            </a:r>
            <a:endParaRPr lang="en-US" sz="2400" dirty="0"/>
          </a:p>
        </p:txBody>
      </p:sp>
      <p:graphicFrame>
        <p:nvGraphicFramePr>
          <p:cNvPr id="1596420" name="Object 4"/>
          <p:cNvGraphicFramePr>
            <a:graphicFrameLocks noChangeAspect="1"/>
          </p:cNvGraphicFramePr>
          <p:nvPr/>
        </p:nvGraphicFramePr>
        <p:xfrm>
          <a:off x="2743200" y="25146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431" name="Equation" r:id="rId3" imgW="2463800" imgH="558800" progId="Equation.3">
                  <p:embed/>
                </p:oleObj>
              </mc:Choice>
              <mc:Fallback>
                <p:oleObj name="Equation" r:id="rId3" imgW="2463800" imgH="55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3883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E053-6153-4C62-9A0F-1CEA8BA4DF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Sınıflandırıcı</a:t>
            </a:r>
            <a:endParaRPr lang="en-US" dirty="0"/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r>
              <a:rPr lang="en-US" sz="2400" dirty="0" err="1" smtClean="0"/>
              <a:t>Öğrenim</a:t>
            </a:r>
            <a:r>
              <a:rPr lang="en-US" sz="2400" dirty="0" smtClean="0"/>
              <a:t> </a:t>
            </a:r>
            <a:r>
              <a:rPr lang="en-US" sz="2400" dirty="0" err="1" smtClean="0"/>
              <a:t>kümesindeki</a:t>
            </a:r>
            <a:r>
              <a:rPr lang="en-US" sz="2400" dirty="0" smtClean="0"/>
              <a:t> her </a:t>
            </a:r>
            <a:r>
              <a:rPr lang="en-US" sz="2400" dirty="0" err="1" smtClean="0"/>
              <a:t>öğe</a:t>
            </a:r>
            <a:r>
              <a:rPr lang="en-US" sz="2400" dirty="0" smtClean="0"/>
              <a:t> n </a:t>
            </a:r>
            <a:r>
              <a:rPr lang="en-US" sz="2400" dirty="0" err="1" smtClean="0"/>
              <a:t>nitelik</a:t>
            </a:r>
            <a:r>
              <a:rPr lang="en-US" sz="2400" dirty="0" smtClean="0"/>
              <a:t> </a:t>
            </a:r>
            <a:r>
              <a:rPr lang="en-US" sz="2400" dirty="0" err="1" smtClean="0"/>
              <a:t>içersin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b="1" dirty="0" smtClean="0"/>
              <a:t> X</a:t>
            </a:r>
            <a:r>
              <a:rPr lang="en-US" sz="2400" dirty="0" smtClean="0"/>
              <a:t> </a:t>
            </a:r>
            <a:r>
              <a:rPr lang="en-US" sz="2400" dirty="0"/>
              <a:t>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 err="1" smtClean="0"/>
              <a:t>Toplamda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tane</a:t>
            </a:r>
            <a:r>
              <a:rPr lang="en-US" sz="2400" dirty="0" smtClean="0"/>
              <a:t> </a:t>
            </a:r>
            <a:r>
              <a:rPr lang="en-US" sz="2400" dirty="0" err="1" smtClean="0"/>
              <a:t>farklı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</a:t>
            </a:r>
            <a:r>
              <a:rPr lang="en-US" sz="2400" dirty="0" smtClean="0"/>
              <a:t> </a:t>
            </a:r>
            <a:r>
              <a:rPr lang="en-US" sz="2400" dirty="0" err="1" smtClean="0"/>
              <a:t>olsun</a:t>
            </a:r>
            <a:r>
              <a:rPr lang="en-US" sz="2400" dirty="0" smtClean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Sınıflandırma</a:t>
            </a:r>
            <a:r>
              <a:rPr lang="en-US" sz="2400" dirty="0" smtClean="0"/>
              <a:t>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 err="1" smtClean="0"/>
              <a:t>sonraki</a:t>
            </a:r>
            <a:r>
              <a:rPr lang="en-US" sz="2400" dirty="0" smtClean="0"/>
              <a:t> </a:t>
            </a:r>
            <a:r>
              <a:rPr lang="en-US" sz="2400" dirty="0" err="1" smtClean="0"/>
              <a:t>olasılığı</a:t>
            </a:r>
            <a:r>
              <a:rPr lang="en-US" sz="2400" dirty="0" smtClean="0"/>
              <a:t> </a:t>
            </a:r>
            <a:r>
              <a:rPr lang="en-US" sz="2400" dirty="0" err="1" smtClean="0"/>
              <a:t>sağlayan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</a:t>
            </a:r>
            <a:r>
              <a:rPr lang="en-US" sz="2400" dirty="0" smtClean="0"/>
              <a:t> </a:t>
            </a:r>
            <a:r>
              <a:rPr lang="en-US" sz="2400" dirty="0" err="1" smtClean="0"/>
              <a:t>bilgisini</a:t>
            </a:r>
            <a:r>
              <a:rPr lang="en-US" sz="2400" dirty="0" smtClean="0"/>
              <a:t> </a:t>
            </a:r>
            <a:r>
              <a:rPr lang="en-US" sz="2400" dirty="0" err="1" smtClean="0"/>
              <a:t>bulur</a:t>
            </a:r>
            <a:r>
              <a:rPr lang="en-US" sz="2400" dirty="0" smtClean="0"/>
              <a:t> </a:t>
            </a:r>
            <a:r>
              <a:rPr lang="en-US" sz="2400" dirty="0" err="1" smtClean="0"/>
              <a:t>yani</a:t>
            </a:r>
            <a:r>
              <a:rPr lang="en-US" sz="2400" dirty="0" smtClean="0"/>
              <a:t>, </a:t>
            </a:r>
            <a:r>
              <a:rPr lang="en-US" sz="2400" dirty="0" err="1" smtClean="0"/>
              <a:t>maksimum</a:t>
            </a:r>
            <a:r>
              <a:rPr lang="en-US" sz="2400" dirty="0" smtClean="0"/>
              <a:t> </a:t>
            </a:r>
            <a:r>
              <a:rPr lang="en-US" sz="2400" dirty="0"/>
              <a:t>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                              </a:t>
            </a:r>
            <a:r>
              <a:rPr lang="en-US" sz="2400" dirty="0" err="1" smtClean="0"/>
              <a:t>değerini</a:t>
            </a:r>
            <a:r>
              <a:rPr lang="en-US" sz="2400" dirty="0" smtClean="0"/>
              <a:t> en </a:t>
            </a:r>
            <a:r>
              <a:rPr lang="en-US" sz="2400" dirty="0" err="1" smtClean="0"/>
              <a:t>büyük</a:t>
            </a:r>
            <a:r>
              <a:rPr lang="en-US" sz="2400" dirty="0" smtClean="0"/>
              <a:t> </a:t>
            </a:r>
            <a:r>
              <a:rPr lang="en-US" sz="2400" dirty="0" err="1" smtClean="0"/>
              <a:t>değere</a:t>
            </a:r>
            <a:r>
              <a:rPr lang="en-US" sz="2400" dirty="0" smtClean="0"/>
              <a:t> </a:t>
            </a:r>
            <a:r>
              <a:rPr lang="en-US" sz="2400" dirty="0" err="1" smtClean="0"/>
              <a:t>getirir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P(X</a:t>
            </a:r>
            <a:r>
              <a:rPr lang="en-US" sz="2400" dirty="0"/>
              <a:t>) </a:t>
            </a:r>
            <a:r>
              <a:rPr lang="en-US" sz="2400" dirty="0" err="1" smtClean="0"/>
              <a:t>tüm</a:t>
            </a:r>
            <a:r>
              <a:rPr lang="en-US" sz="2400" dirty="0" smtClean="0"/>
              <a:t> </a:t>
            </a:r>
            <a:r>
              <a:rPr lang="en-US" sz="2400" dirty="0" err="1" smtClean="0"/>
              <a:t>sınıflar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 </a:t>
            </a:r>
            <a:r>
              <a:rPr lang="en-US" sz="2400" dirty="0" err="1" smtClean="0"/>
              <a:t>sabit</a:t>
            </a:r>
            <a:r>
              <a:rPr lang="en-US" sz="2400" dirty="0" smtClean="0"/>
              <a:t> </a:t>
            </a:r>
            <a:r>
              <a:rPr lang="en-US" sz="2400" dirty="0" err="1" smtClean="0"/>
              <a:t>olduğundan</a:t>
            </a:r>
            <a:r>
              <a:rPr lang="en-US" sz="2400" dirty="0" smtClean="0"/>
              <a:t>                                       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değerini</a:t>
            </a:r>
            <a:r>
              <a:rPr lang="en-US" sz="2400" dirty="0" smtClean="0"/>
              <a:t> </a:t>
            </a:r>
            <a:r>
              <a:rPr lang="en-US" sz="2400" dirty="0" err="1" smtClean="0"/>
              <a:t>maksimize</a:t>
            </a:r>
            <a:r>
              <a:rPr lang="en-US" sz="2400" dirty="0" smtClean="0"/>
              <a:t> </a:t>
            </a:r>
            <a:r>
              <a:rPr lang="en-US" sz="2400" dirty="0" err="1" smtClean="0"/>
              <a:t>eder</a:t>
            </a:r>
            <a:endParaRPr lang="en-US" sz="2400" dirty="0"/>
          </a:p>
        </p:txBody>
      </p:sp>
      <p:graphicFrame>
        <p:nvGraphicFramePr>
          <p:cNvPr id="15984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3733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92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7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51054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93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85C8-ACFF-4452-8BE1-644CB0B030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1"/>
  <p:tag name="ORIGINALWIDTH" val="1341.75"/>
  <p:tag name="LATEXADDIN" val="\documentclass{article}&#10;\usepackage{amsmath}&#10;\pagestyle{empty}&#10;\begin{document}&#10;&#10;$Accuracy = \frac{tp + tn}{tp + tn + fp + fn}$&#10;&#10;&#10;\end{document}"/>
  <p:tag name="IGUANATEXSIZE" val="20"/>
  <p:tag name="IGUANATEXCURSOR" val="125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12398</TotalTime>
  <Words>1527</Words>
  <Application>Microsoft Office PowerPoint</Application>
  <PresentationFormat>Ekran Gösterisi (4:3)</PresentationFormat>
  <Paragraphs>313</Paragraphs>
  <Slides>24</Slides>
  <Notes>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Cambria Math</vt:lpstr>
      <vt:lpstr>Symbol</vt:lpstr>
      <vt:lpstr>Tahoma</vt:lpstr>
      <vt:lpstr>Times New Roman</vt:lpstr>
      <vt:lpstr>Wingdings</vt:lpstr>
      <vt:lpstr>Blends</vt:lpstr>
      <vt:lpstr>Equation</vt:lpstr>
      <vt:lpstr>Worksheet</vt:lpstr>
      <vt:lpstr>  Sınıflandırma &amp; Tahmin  — Devam—</vt:lpstr>
      <vt:lpstr>Aşırı Öğrenme ve Ağaç budama</vt:lpstr>
      <vt:lpstr>Karar Ağaçlarında Aşırı Öğrenme</vt:lpstr>
      <vt:lpstr>Bayesian Sınıflandırma:</vt:lpstr>
      <vt:lpstr>Boolean Random Variables</vt:lpstr>
      <vt:lpstr>Koşullu Olasılık</vt:lpstr>
      <vt:lpstr>Bayesian Teorem: Temeli</vt:lpstr>
      <vt:lpstr>Bayesian Teori</vt:lpstr>
      <vt:lpstr>Naïve Bayes Sınıflandırıcı</vt:lpstr>
      <vt:lpstr>Derivation of Naïve Bayes Classifier </vt:lpstr>
      <vt:lpstr>Örnek: Naïve Bayesian Sınıflandırıcı  </vt:lpstr>
      <vt:lpstr>Naïve Bayesian Classifier:  An Example</vt:lpstr>
      <vt:lpstr>Olasılığın sıfır olması</vt:lpstr>
      <vt:lpstr>Bayes Sınıflandırıcılar - Değerlendirme</vt:lpstr>
      <vt:lpstr>IF-THEN Kuralları</vt:lpstr>
      <vt:lpstr>Karar ağaçlarından Kural Oluşturma</vt:lpstr>
      <vt:lpstr>K-en yakın komşu</vt:lpstr>
      <vt:lpstr>Tahmin (Prediction) Nedir?</vt:lpstr>
      <vt:lpstr>Linear Regression </vt:lpstr>
      <vt:lpstr>Sınıflandırma Modelini Değerlendirme</vt:lpstr>
      <vt:lpstr>Accuracy metriğinin sıkıntısı</vt:lpstr>
      <vt:lpstr>Alternatif Metrikler</vt:lpstr>
      <vt:lpstr>Precision / Recall</vt:lpstr>
      <vt:lpstr>Özet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Cengiz ÖRENCIK</cp:lastModifiedBy>
  <cp:revision>566</cp:revision>
  <cp:lastPrinted>1999-09-10T20:38:56Z</cp:lastPrinted>
  <dcterms:created xsi:type="dcterms:W3CDTF">1998-06-19T04:38:52Z</dcterms:created>
  <dcterms:modified xsi:type="dcterms:W3CDTF">2018-11-30T12:49:05Z</dcterms:modified>
  <cp:category>data mining book slides</cp:category>
</cp:coreProperties>
</file>