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bin" ContentType="application/vnd.openxmlformats-officedocument.oleObject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7"/>
  </p:notesMasterIdLst>
  <p:sldIdLst>
    <p:sldId id="260" r:id="rId6"/>
  </p:sldIdLst>
  <p:sldSz cx="9906000" cy="6858000" type="A4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407"/>
    <a:srgbClr val="EFA207"/>
    <a:srgbClr val="CA6614"/>
    <a:srgbClr val="20B573"/>
    <a:srgbClr val="00BBC1"/>
    <a:srgbClr val="EFA05F"/>
    <a:srgbClr val="27D988"/>
    <a:srgbClr val="177B57"/>
    <a:srgbClr val="C5E4BA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3594" y="180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25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5A6CE-42F9-4E01-AD14-17456ACECB09}" type="datetimeFigureOut">
              <a:rPr lang="en-US" smtClean="0"/>
              <a:pPr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0" y="5060950"/>
            <a:ext cx="9906000" cy="1800225"/>
          </a:xfrm>
          <a:prstGeom prst="rect">
            <a:avLst/>
          </a:prstGeom>
          <a:solidFill>
            <a:srgbClr val="177B5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8" name="Picture 149" descr="BCG_Monogram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" y="677863"/>
            <a:ext cx="1619250" cy="673100"/>
          </a:xfrm>
          <a:prstGeom prst="rect">
            <a:avLst/>
          </a:prstGeom>
          <a:noFill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79600" y="692248"/>
            <a:ext cx="1670400" cy="663993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400" b="0" baseline="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Placeholder for client logo</a:t>
            </a:r>
            <a:endParaRPr lang="en-US" dirty="0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350" y="5821402"/>
            <a:ext cx="4241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199" y="1508760"/>
            <a:ext cx="8997696" cy="4590288"/>
          </a:xfrm>
        </p:spPr>
        <p:txBody>
          <a:bodyPr lIns="0" tIns="0" rIns="0" bIns="0"/>
          <a:lstStyle>
            <a:lvl1pPr>
              <a:spcBef>
                <a:spcPts val="384"/>
              </a:spcBef>
              <a:defRPr/>
            </a:lvl1pPr>
            <a:lvl2pPr marL="457200" indent="-230400">
              <a:spcBef>
                <a:spcPts val="384"/>
              </a:spcBef>
              <a:defRPr/>
            </a:lvl2pPr>
            <a:lvl3pPr marL="914400" indent="-230400">
              <a:spcBef>
                <a:spcPts val="384"/>
              </a:spcBef>
              <a:defRPr/>
            </a:lvl3pPr>
            <a:lvl4pPr marL="1375200" indent="-2340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508400"/>
            <a:ext cx="8992800" cy="4590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tabLst/>
              <a:defRPr b="0"/>
            </a:lvl1pPr>
            <a:lvl2pPr marL="630000" indent="-230400">
              <a:spcBef>
                <a:spcPts val="384"/>
              </a:spcBef>
              <a:buFont typeface="Arial" pitchFamily="34" charset="0"/>
              <a:buChar char="–"/>
              <a:defRPr/>
            </a:lvl2pPr>
            <a:lvl3pPr marL="1076400" indent="-230400">
              <a:spcBef>
                <a:spcPts val="384"/>
              </a:spcBef>
              <a:defRPr/>
            </a:lvl3pPr>
            <a:lvl4pPr marL="1544400" indent="-230400">
              <a:spcBef>
                <a:spcPts val="384"/>
              </a:spcBef>
              <a:defRPr/>
            </a:lvl4pPr>
            <a:lvl5pPr marL="2059200" indent="-230400">
              <a:spcBef>
                <a:spcPts val="38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026" name="think-cell Slide" r:id="rId3" imgW="360" imgH="360" progId="TCLayout.ActiveDocument.1">
              <p:embed/>
            </p:oleObj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77B57"/>
          </a:solidFill>
          <a:ln w="9525">
            <a:solidFill>
              <a:srgbClr val="177B5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ltGray">
          <a:xfrm>
            <a:off x="2044700" y="1738313"/>
            <a:ext cx="5816600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black">
          <a:xfrm>
            <a:off x="4284996" y="2957695"/>
            <a:ext cx="2801250" cy="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 userDrawn="1"/>
        </p:nvSpPr>
        <p:spPr>
          <a:xfrm>
            <a:off x="4080807" y="5078640"/>
            <a:ext cx="1744387" cy="581867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2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979376" y="6062515"/>
            <a:ext cx="1970411" cy="335646"/>
          </a:xfrm>
          <a:prstGeom prst="rect">
            <a:avLst/>
          </a:prstGeom>
          <a:noFill/>
          <a:ln>
            <a:noFill/>
          </a:ln>
        </p:spPr>
        <p:txBody>
          <a:bodyPr wrap="none" tIns="90000" bIns="90000" rtlCol="0" anchor="t">
            <a:spAutoFit/>
          </a:bodyPr>
          <a:lstStyle/>
          <a:p>
            <a:pPr algn="ctr"/>
            <a:r>
              <a:rPr lang="en-US" sz="1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bcg.com | bcgperspectives.com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2050" name="think-cell Slide" r:id="rId11" imgW="360" imgH="360" progId="TCLayout.ActiveDocument.1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2000"/>
            <a:ext cx="8992800" cy="831600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FooterSimple"/>
          <p:cNvSpPr/>
          <p:nvPr/>
        </p:nvSpPr>
        <p:spPr>
          <a:xfrm>
            <a:off x="457200" y="6699600"/>
            <a:ext cx="644400" cy="107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l"/>
            <a:r>
              <a:rPr lang="en-US" sz="700" noProof="0" smtClean="0">
                <a:solidFill>
                  <a:srgbClr val="808080"/>
                </a:solidFill>
              </a:rPr>
              <a:t>kourim.pptx</a:t>
            </a:r>
            <a:endParaRPr lang="en-US" sz="700" noProof="0" dirty="0">
              <a:solidFill>
                <a:srgbClr val="808080"/>
              </a:solidFill>
            </a:endParaRPr>
          </a:p>
        </p:txBody>
      </p:sp>
      <p:sp>
        <p:nvSpPr>
          <p:cNvPr id="8" name="Line 115"/>
          <p:cNvSpPr>
            <a:spLocks noChangeShapeType="1"/>
          </p:cNvSpPr>
          <p:nvPr/>
        </p:nvSpPr>
        <p:spPr bwMode="auto">
          <a:xfrm flipH="1">
            <a:off x="0" y="1003300"/>
            <a:ext cx="990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>
            <a:outerShdw dist="25400" dir="5400000" algn="ctr" rotWithShape="0">
              <a:schemeClr val="folHlink"/>
            </a:outerShdw>
          </a:effectLst>
        </p:spPr>
        <p:txBody>
          <a:bodyPr/>
          <a:lstStyle/>
          <a:p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9259200" y="6674400"/>
            <a:ext cx="190500" cy="127000"/>
          </a:xfrm>
          <a:prstGeom prst="rect">
            <a:avLst/>
          </a:prstGeom>
          <a:noFill/>
          <a:ln/>
          <a:effectLst/>
        </p:spPr>
        <p:txBody>
          <a:bodyPr wrap="non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53E389-1311-4796-9190-1F74A8EADEA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900" dirty="0" smtClean="0">
              <a:latin typeface="Arial"/>
            </a:endParaRPr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77200" y="6642000"/>
            <a:ext cx="1969200" cy="18466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rPr>
              <a:t>Draft—for discussion only</a:t>
            </a:r>
            <a:endParaRPr lang="en-US" sz="1200" b="1" noProof="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 rot="-5400000">
            <a:off x="7467600" y="4249738"/>
            <a:ext cx="4560888" cy="201612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anchor="b"/>
          <a:lstStyle/>
          <a:p>
            <a:r>
              <a:rPr lang="en-US" sz="700" smtClean="0">
                <a:solidFill>
                  <a:srgbClr val="808080"/>
                </a:solidFill>
              </a:rPr>
              <a:t>Copyright © 2015 by The Boston Consulting Group, Inc. All rights reserved.</a:t>
            </a:r>
            <a:endParaRPr lang="en-US" sz="700">
              <a:solidFill>
                <a:srgbClr val="808080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08760"/>
            <a:ext cx="8997696" cy="459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6"/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20610" y="6665769"/>
            <a:ext cx="2065500" cy="1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4" r:id="rId4"/>
    <p:sldLayoutId id="2147483655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84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63" indent="-233362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30188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9218" name="think-cell Slide" r:id="rId3" imgW="270" imgH="270" progId="TCLayout.ActiveDocument.1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5270500" y="1943100"/>
            <a:ext cx="4267200" cy="4267200"/>
          </a:xfrm>
          <a:prstGeom prst="rect">
            <a:avLst/>
          </a:prstGeom>
          <a:gradFill flip="none" rotWithShape="1">
            <a:gsLst>
              <a:gs pos="0">
                <a:srgbClr val="EFA05F">
                  <a:tint val="66000"/>
                  <a:satMod val="160000"/>
                </a:srgbClr>
              </a:gs>
              <a:gs pos="50000">
                <a:srgbClr val="EFA05F">
                  <a:tint val="44500"/>
                  <a:satMod val="160000"/>
                </a:srgbClr>
              </a:gs>
              <a:gs pos="100000">
                <a:srgbClr val="EFA05F">
                  <a:tint val="23500"/>
                  <a:satMod val="160000"/>
                </a:srgbClr>
              </a:gs>
            </a:gsLst>
            <a:lin ang="135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72100" y="3271520"/>
            <a:ext cx="2209800" cy="2209800"/>
          </a:xfrm>
          <a:prstGeom prst="ellipse">
            <a:avLst/>
          </a:prstGeom>
          <a:gradFill flip="none" rotWithShape="1">
            <a:gsLst>
              <a:gs pos="0">
                <a:srgbClr val="EFA207">
                  <a:tint val="66000"/>
                  <a:satMod val="160000"/>
                </a:srgbClr>
              </a:gs>
              <a:gs pos="50000">
                <a:srgbClr val="EFA207">
                  <a:tint val="44500"/>
                  <a:satMod val="160000"/>
                </a:srgbClr>
              </a:gs>
              <a:gs pos="100000">
                <a:srgbClr val="EFA207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0500" y="4445000"/>
            <a:ext cx="4267200" cy="1765300"/>
          </a:xfrm>
          <a:prstGeom prst="rect">
            <a:avLst/>
          </a:prstGeom>
          <a:gradFill flip="none" rotWithShape="1">
            <a:gsLst>
              <a:gs pos="0">
                <a:srgbClr val="20B573"/>
              </a:gs>
              <a:gs pos="50000">
                <a:srgbClr val="20B573"/>
              </a:gs>
              <a:gs pos="100000">
                <a:srgbClr val="27D988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72100" y="4445000"/>
            <a:ext cx="2209800" cy="1036320"/>
          </a:xfrm>
          <a:prstGeom prst="ellipse">
            <a:avLst/>
          </a:prstGeom>
          <a:solidFill>
            <a:srgbClr val="00BBC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67400" y="4445000"/>
            <a:ext cx="2209800" cy="1036320"/>
          </a:xfrm>
          <a:prstGeom prst="ellipse">
            <a:avLst/>
          </a:prstGeom>
          <a:solidFill>
            <a:srgbClr val="20B57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373054" y="4975860"/>
            <a:ext cx="1272540" cy="1386840"/>
          </a:xfrm>
          <a:custGeom>
            <a:avLst/>
            <a:gdLst>
              <a:gd name="connsiteX0" fmla="*/ 0 w 1272540"/>
              <a:gd name="connsiteY0" fmla="*/ 0 h 1386840"/>
              <a:gd name="connsiteX1" fmla="*/ 144780 w 1272540"/>
              <a:gd name="connsiteY1" fmla="*/ 1363980 h 1386840"/>
              <a:gd name="connsiteX2" fmla="*/ 1272540 w 1272540"/>
              <a:gd name="connsiteY2" fmla="*/ 1386840 h 1386840"/>
              <a:gd name="connsiteX3" fmla="*/ 472440 w 1272540"/>
              <a:gd name="connsiteY3" fmla="*/ 30480 h 1386840"/>
              <a:gd name="connsiteX4" fmla="*/ 0 w 1272540"/>
              <a:gd name="connsiteY4" fmla="*/ 0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540" h="1386840">
                <a:moveTo>
                  <a:pt x="0" y="0"/>
                </a:moveTo>
                <a:lnTo>
                  <a:pt x="144780" y="1363980"/>
                </a:lnTo>
                <a:lnTo>
                  <a:pt x="1272540" y="1386840"/>
                </a:lnTo>
                <a:lnTo>
                  <a:pt x="472440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00BBC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893594" y="4912519"/>
            <a:ext cx="1452562" cy="1433512"/>
          </a:xfrm>
          <a:custGeom>
            <a:avLst/>
            <a:gdLst>
              <a:gd name="connsiteX0" fmla="*/ 735806 w 1452562"/>
              <a:gd name="connsiteY0" fmla="*/ 1433512 h 1433512"/>
              <a:gd name="connsiteX1" fmla="*/ 0 w 1452562"/>
              <a:gd name="connsiteY1" fmla="*/ 161925 h 1433512"/>
              <a:gd name="connsiteX2" fmla="*/ 314325 w 1452562"/>
              <a:gd name="connsiteY2" fmla="*/ 0 h 1433512"/>
              <a:gd name="connsiteX3" fmla="*/ 1231106 w 1452562"/>
              <a:gd name="connsiteY3" fmla="*/ 145256 h 1433512"/>
              <a:gd name="connsiteX4" fmla="*/ 1452562 w 1452562"/>
              <a:gd name="connsiteY4" fmla="*/ 942975 h 1433512"/>
              <a:gd name="connsiteX5" fmla="*/ 735806 w 1452562"/>
              <a:gd name="connsiteY5" fmla="*/ 1433512 h 143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2562" h="1433512">
                <a:moveTo>
                  <a:pt x="735806" y="1433512"/>
                </a:moveTo>
                <a:lnTo>
                  <a:pt x="0" y="161925"/>
                </a:lnTo>
                <a:lnTo>
                  <a:pt x="314325" y="0"/>
                </a:lnTo>
                <a:lnTo>
                  <a:pt x="1231106" y="145256"/>
                </a:lnTo>
                <a:lnTo>
                  <a:pt x="1452562" y="942975"/>
                </a:lnTo>
                <a:lnTo>
                  <a:pt x="735806" y="1433512"/>
                </a:lnTo>
                <a:close/>
              </a:path>
            </a:pathLst>
          </a:custGeom>
          <a:solidFill>
            <a:srgbClr val="20B57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00695" y="3271520"/>
            <a:ext cx="165100" cy="165100"/>
          </a:xfrm>
          <a:prstGeom prst="ellips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rapezoid 26"/>
          <p:cNvSpPr/>
          <p:nvPr/>
        </p:nvSpPr>
        <p:spPr>
          <a:xfrm rot="9600000">
            <a:off x="7381545" y="4932046"/>
            <a:ext cx="50800" cy="215900"/>
          </a:xfrm>
          <a:prstGeom prst="trapezoid">
            <a:avLst/>
          </a:prstGeom>
          <a:solidFill>
            <a:srgbClr val="CA661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rapezoid 28"/>
          <p:cNvSpPr/>
          <p:nvPr/>
        </p:nvSpPr>
        <p:spPr>
          <a:xfrm rot="-9600000">
            <a:off x="9127795" y="4932048"/>
            <a:ext cx="50800" cy="215900"/>
          </a:xfrm>
          <a:prstGeom prst="trapezoid">
            <a:avLst/>
          </a:prstGeom>
          <a:solidFill>
            <a:srgbClr val="CA661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7486320" y="3436620"/>
            <a:ext cx="1593850" cy="1768475"/>
          </a:xfrm>
          <a:prstGeom prst="triangl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03770" y="5039995"/>
            <a:ext cx="165100" cy="165100"/>
          </a:xfrm>
          <a:prstGeom prst="ellips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97620" y="5039995"/>
            <a:ext cx="165100" cy="165100"/>
          </a:xfrm>
          <a:prstGeom prst="ellipse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406945" y="3325495"/>
            <a:ext cx="1746250" cy="1765300"/>
          </a:xfrm>
          <a:custGeom>
            <a:avLst/>
            <a:gdLst>
              <a:gd name="connsiteX0" fmla="*/ 796925 w 1746250"/>
              <a:gd name="connsiteY0" fmla="*/ 0 h 1765300"/>
              <a:gd name="connsiteX1" fmla="*/ 952500 w 1746250"/>
              <a:gd name="connsiteY1" fmla="*/ 0 h 1765300"/>
              <a:gd name="connsiteX2" fmla="*/ 1746250 w 1746250"/>
              <a:gd name="connsiteY2" fmla="*/ 1765300 h 1765300"/>
              <a:gd name="connsiteX3" fmla="*/ 0 w 1746250"/>
              <a:gd name="connsiteY3" fmla="*/ 1765300 h 1765300"/>
              <a:gd name="connsiteX4" fmla="*/ 796925 w 1746250"/>
              <a:gd name="connsiteY4" fmla="*/ 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250" h="1765300">
                <a:moveTo>
                  <a:pt x="796925" y="0"/>
                </a:moveTo>
                <a:lnTo>
                  <a:pt x="952500" y="0"/>
                </a:lnTo>
                <a:lnTo>
                  <a:pt x="1746250" y="1765300"/>
                </a:lnTo>
                <a:lnTo>
                  <a:pt x="0" y="1765300"/>
                </a:lnTo>
                <a:lnTo>
                  <a:pt x="796925" y="0"/>
                </a:lnTo>
                <a:close/>
              </a:path>
            </a:pathLst>
          </a:cu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ight Triangle 29"/>
          <p:cNvSpPr/>
          <p:nvPr/>
        </p:nvSpPr>
        <p:spPr>
          <a:xfrm flipH="1">
            <a:off x="7924935" y="3995420"/>
            <a:ext cx="358310" cy="1209675"/>
          </a:xfrm>
          <a:prstGeom prst="rtTriangle">
            <a:avLst/>
          </a:prstGeom>
          <a:solidFill>
            <a:srgbClr val="CA661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83245" y="3852545"/>
            <a:ext cx="222250" cy="1352550"/>
          </a:xfrm>
          <a:prstGeom prst="rect">
            <a:avLst/>
          </a:prstGeom>
          <a:solidFill>
            <a:srgbClr val="EFA2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ight Triangle 33"/>
          <p:cNvSpPr/>
          <p:nvPr/>
        </p:nvSpPr>
        <p:spPr>
          <a:xfrm rot="960000" flipH="1">
            <a:off x="7756664" y="3931114"/>
            <a:ext cx="358310" cy="1251213"/>
          </a:xfrm>
          <a:prstGeom prst="rtTriangle">
            <a:avLst/>
          </a:prstGeom>
          <a:solidFill>
            <a:srgbClr val="DB9407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Callout 19"/>
          <p:cNvSpPr/>
          <p:nvPr/>
        </p:nvSpPr>
        <p:spPr>
          <a:xfrm flipH="1">
            <a:off x="6624148" y="2191303"/>
            <a:ext cx="1559244" cy="1080217"/>
          </a:xfrm>
          <a:prstGeom prst="wedgeEllipseCallou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4" descr="http://www.clker.com/cliparts/2/e/8/8/1194986685743465171musical_note_2_dennis_bo_01.svg.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1498" y="2420146"/>
            <a:ext cx="464544" cy="622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P_IDX" val="4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RAFTSHAPETAG" val="DRAFTSHAPETA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MACROSCOPYRIGHTREPRESENTATIVE" val="BCGMacrosCopyrightRepresentativ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heme/theme1.xml><?xml version="1.0" encoding="utf-8"?>
<a:theme xmlns:a="http://schemas.openxmlformats.org/drawingml/2006/main" name="blank">
  <a:themeElements>
    <a:clrScheme name="Standard colors 1">
      <a:dk1>
        <a:srgbClr val="000000"/>
      </a:dk1>
      <a:lt1>
        <a:srgbClr val="FFFFFF"/>
      </a:lt1>
      <a:dk2>
        <a:srgbClr val="177B57"/>
      </a:dk2>
      <a:lt2>
        <a:srgbClr val="808080"/>
      </a:lt2>
      <a:accent1>
        <a:srgbClr val="E2E2E2"/>
      </a:accent1>
      <a:accent2>
        <a:srgbClr val="BCDEC2"/>
      </a:accent2>
      <a:accent3>
        <a:srgbClr val="B2B2B2"/>
      </a:accent3>
      <a:accent4>
        <a:srgbClr val="4D4D4D"/>
      </a:accent4>
      <a:accent5>
        <a:srgbClr val="D2E0E6"/>
      </a:accent5>
      <a:accent6>
        <a:srgbClr val="79A2B3"/>
      </a:accent6>
      <a:hlink>
        <a:srgbClr val="5BAD82"/>
      </a:hlink>
      <a:folHlink>
        <a:srgbClr val="8EC6A1"/>
      </a:folHlink>
    </a:clrScheme>
    <a:fontScheme name="Standard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/>
          </a:solidFill>
        </a:ln>
        <a:effectLst/>
      </a:spPr>
      <a:bodyPr tIns="90000" bIns="90000" rtlCol="0" anchor="ctr" anchorCtr="0"/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tIns="90000" bIns="90000" rtlCol="0" anchor="t">
        <a:spAutoFit/>
      </a:bodyPr>
      <a:lstStyle>
        <a:defPPr algn="ctr">
          <a:defRPr sz="1400" dirty="0" smtClean="0">
            <a:solidFill>
              <a:srgbClr val="00000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http://it-network.bcg.com/SiteDirectory/Sharepoint_Platform/TeamSites09/FarmDeploy/iptest</rca:property>
    <rca:property rca:type="CreateSynchronously">False</rca:property>
    <rca:property rca:type="AllowChangeProcessingConfig">True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2B2F57513A547879471749A2268C3" ma:contentTypeVersion="1" ma:contentTypeDescription="Create a new document." ma:contentTypeScope="" ma:versionID="187b2ccb4db15664d5e0eaca524ea8a3">
  <xsd:schema xmlns:xsd="http://www.w3.org/2001/XMLSchema" xmlns:p="http://schemas.microsoft.com/office/2006/metadata/properties" targetNamespace="http://schemas.microsoft.com/office/2006/metadata/properties" ma:root="true" ma:fieldsID="876b2bb4dfc2b028f5344ecdeae42f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2D2F14E-91D0-46BE-AF0B-03FA64177EC7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F56AB9-1D7B-4EEB-B7B0-A85AED613A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87F45E-89F2-4F93-BA38-4E759A2983DE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ABDB0175-C2BA-4739-B241-D8A48BED4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blank</vt:lpstr>
      <vt:lpstr>think-cell Slide</vt:lpstr>
      <vt:lpstr>Slide 0</vt:lpstr>
    </vt:vector>
  </TitlesOfParts>
  <Company>The Boston Consulting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Kuba Jakub</dc:creator>
  <cp:lastModifiedBy>Kuba Jakub</cp:lastModifiedBy>
  <cp:revision>41</cp:revision>
  <dcterms:created xsi:type="dcterms:W3CDTF">2015-04-08T08:42:09Z</dcterms:created>
  <dcterms:modified xsi:type="dcterms:W3CDTF">2015-04-15T08:07:19Z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BCG Format</vt:lpwstr>
  </property>
  <property fmtid="{D5CDD505-2E9C-101B-9397-08002B2CF9AE}" pid="4" name="Template Name">
    <vt:lpwstr>A4</vt:lpwstr>
  </property>
</Properties>
</file>