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Default Extension="bin" ContentType="application/vnd.openxmlformats-officedocument.oleObject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customXml/itemProps4.xml" ContentType="application/vnd.openxmlformats-officedocument.customXml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5"/>
  </p:sldMasterIdLst>
  <p:notesMasterIdLst>
    <p:notesMasterId r:id="rId7"/>
  </p:notesMasterIdLst>
  <p:sldIdLst>
    <p:sldId id="258" r:id="rId6"/>
  </p:sldIdLst>
  <p:sldSz cx="9906000" cy="6858000" type="A4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B57"/>
    <a:srgbClr val="C5E4BA"/>
    <a:srgbClr val="000000"/>
    <a:srgbClr val="4D4D4D"/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314" autoAdjust="0"/>
  </p:normalViewPr>
  <p:slideViewPr>
    <p:cSldViewPr snapToGrid="0" snapToObjects="1" showGuides="1">
      <p:cViewPr>
        <p:scale>
          <a:sx n="70" d="100"/>
          <a:sy n="70" d="100"/>
        </p:scale>
        <p:origin x="-1278" y="-66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2250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5A6CE-42F9-4E01-AD14-17456ACECB09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C575A-FA3C-4170-BDE2-E20A38399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0" y="5060950"/>
            <a:ext cx="9906000" cy="1800225"/>
          </a:xfrm>
          <a:prstGeom prst="rect">
            <a:avLst/>
          </a:prstGeom>
          <a:solidFill>
            <a:srgbClr val="177B5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pic>
        <p:nvPicPr>
          <p:cNvPr id="8" name="Picture 149" descr="BCG_Monogram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" y="677863"/>
            <a:ext cx="1619250" cy="673100"/>
          </a:xfrm>
          <a:prstGeom prst="rect">
            <a:avLst/>
          </a:prstGeom>
          <a:noFill/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779600" y="692248"/>
            <a:ext cx="1670400" cy="663993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400" b="0" baseline="0">
                <a:solidFill>
                  <a:srgbClr val="80808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Placeholder for client logo</a:t>
            </a:r>
            <a:endParaRPr lang="en-US" dirty="0"/>
          </a:p>
        </p:txBody>
      </p:sp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5350" y="5821402"/>
            <a:ext cx="42418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199" y="1508760"/>
            <a:ext cx="8997696" cy="4590288"/>
          </a:xfrm>
        </p:spPr>
        <p:txBody>
          <a:bodyPr lIns="0" tIns="0" rIns="0" bIns="0"/>
          <a:lstStyle>
            <a:lvl1pPr>
              <a:spcBef>
                <a:spcPts val="384"/>
              </a:spcBef>
              <a:defRPr/>
            </a:lvl1pPr>
            <a:lvl2pPr marL="457200" indent="-230400">
              <a:spcBef>
                <a:spcPts val="384"/>
              </a:spcBef>
              <a:defRPr/>
            </a:lvl2pPr>
            <a:lvl3pPr marL="914400" indent="-230400">
              <a:spcBef>
                <a:spcPts val="384"/>
              </a:spcBef>
              <a:defRPr/>
            </a:lvl3pPr>
            <a:lvl4pPr marL="1375200" indent="-234000">
              <a:spcBef>
                <a:spcPts val="384"/>
              </a:spcBef>
              <a:defRPr/>
            </a:lvl4pPr>
            <a:lvl5pPr marL="2059200" indent="-230400">
              <a:spcBef>
                <a:spcPts val="384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508400"/>
            <a:ext cx="8992800" cy="4590000"/>
          </a:xfrm>
          <a:prstGeom prst="rect">
            <a:avLst/>
          </a:prstGeom>
        </p:spPr>
        <p:txBody>
          <a:bodyPr lIns="0" tIns="0" rIns="0" bIns="0"/>
          <a:lstStyle>
            <a:lvl1pPr marL="172800" indent="-172800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tabLst/>
              <a:defRPr b="0"/>
            </a:lvl1pPr>
            <a:lvl2pPr marL="630000" indent="-230400">
              <a:spcBef>
                <a:spcPts val="384"/>
              </a:spcBef>
              <a:buFont typeface="Arial" pitchFamily="34" charset="0"/>
              <a:buChar char="–"/>
              <a:defRPr/>
            </a:lvl2pPr>
            <a:lvl3pPr marL="1076400" indent="-230400">
              <a:spcBef>
                <a:spcPts val="384"/>
              </a:spcBef>
              <a:defRPr/>
            </a:lvl3pPr>
            <a:lvl4pPr marL="1544400" indent="-230400">
              <a:spcBef>
                <a:spcPts val="384"/>
              </a:spcBef>
              <a:defRPr/>
            </a:lvl4pPr>
            <a:lvl5pPr marL="2059200" indent="-230400">
              <a:spcBef>
                <a:spcPts val="384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026" name="think-cell Slide" r:id="rId3" imgW="360" imgH="360" progId="TCLayout.ActiveDocument.1">
              <p:embed/>
            </p:oleObj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177B57"/>
          </a:solidFill>
          <a:ln w="9525">
            <a:solidFill>
              <a:srgbClr val="177B5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ltGray">
          <a:xfrm>
            <a:off x="2044700" y="1738313"/>
            <a:ext cx="5816600" cy="29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5" cstate="print"/>
          <a:stretch>
            <a:fillRect/>
          </a:stretch>
        </p:blipFill>
        <p:spPr bwMode="black">
          <a:xfrm>
            <a:off x="4284996" y="2957695"/>
            <a:ext cx="2801250" cy="8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 userDrawn="1"/>
        </p:nvSpPr>
        <p:spPr>
          <a:xfrm>
            <a:off x="4080807" y="5078640"/>
            <a:ext cx="1744387" cy="581867"/>
          </a:xfrm>
          <a:prstGeom prst="rect">
            <a:avLst/>
          </a:prstGeom>
          <a:noFill/>
          <a:ln>
            <a:noFill/>
          </a:ln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en-US" sz="26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2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979376" y="6062515"/>
            <a:ext cx="1970411" cy="335646"/>
          </a:xfrm>
          <a:prstGeom prst="rect">
            <a:avLst/>
          </a:prstGeom>
          <a:noFill/>
          <a:ln>
            <a:noFill/>
          </a:ln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en-US" sz="1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bcg.com | bcgperspectives.com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2050" name="think-cell Slide" r:id="rId11" imgW="360" imgH="360" progId="TCLayout.ActiveDocument.1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2000"/>
            <a:ext cx="8992800" cy="831600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FooterSimple"/>
          <p:cNvSpPr/>
          <p:nvPr/>
        </p:nvSpPr>
        <p:spPr>
          <a:xfrm>
            <a:off x="457200" y="6699600"/>
            <a:ext cx="644400" cy="107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l"/>
            <a:r>
              <a:rPr lang="en-US" sz="700" noProof="0" smtClean="0">
                <a:solidFill>
                  <a:srgbClr val="808080"/>
                </a:solidFill>
              </a:rPr>
              <a:t>done different.pptx</a:t>
            </a:r>
            <a:endParaRPr lang="en-US" sz="700" noProof="0" dirty="0">
              <a:solidFill>
                <a:srgbClr val="808080"/>
              </a:solidFill>
            </a:endParaRPr>
          </a:p>
        </p:txBody>
      </p:sp>
      <p:sp>
        <p:nvSpPr>
          <p:cNvPr id="8" name="Line 115"/>
          <p:cNvSpPr>
            <a:spLocks noChangeShapeType="1"/>
          </p:cNvSpPr>
          <p:nvPr/>
        </p:nvSpPr>
        <p:spPr bwMode="auto">
          <a:xfrm flipH="1">
            <a:off x="0" y="1003300"/>
            <a:ext cx="990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>
            <a:outerShdw dist="25400" dir="5400000" algn="ctr" rotWithShape="0">
              <a:schemeClr val="folHlink"/>
            </a:outerShdw>
          </a:effectLst>
        </p:spPr>
        <p:txBody>
          <a:bodyPr/>
          <a:lstStyle/>
          <a:p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9259200" y="6674400"/>
            <a:ext cx="190500" cy="127000"/>
          </a:xfrm>
          <a:prstGeom prst="rect">
            <a:avLst/>
          </a:prstGeom>
          <a:noFill/>
          <a:ln/>
          <a:effectLst/>
        </p:spPr>
        <p:txBody>
          <a:bodyPr wrap="non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53E389-1311-4796-9190-1F74A8EADEA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sz="900" dirty="0" smtClean="0">
              <a:latin typeface="Arial"/>
            </a:endParaRPr>
          </a:p>
        </p:txBody>
      </p:sp>
      <p:sp>
        <p:nvSpPr>
          <p:cNvPr id="11" name="Rectangle 2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6577200" y="6642000"/>
            <a:ext cx="1969200" cy="18466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rPr>
              <a:t>Draft—for discussion only</a:t>
            </a:r>
            <a:endParaRPr lang="en-US" sz="1200" b="1" noProof="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 rot="-5400000">
            <a:off x="7467600" y="4249738"/>
            <a:ext cx="4560888" cy="201612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anchor="b"/>
          <a:lstStyle/>
          <a:p>
            <a:r>
              <a:rPr lang="en-US" sz="700" smtClean="0">
                <a:solidFill>
                  <a:srgbClr val="808080"/>
                </a:solidFill>
              </a:rPr>
              <a:t>Copyright © 2015 by The Boston Consulting Group, Inc. All rights reserved.</a:t>
            </a:r>
            <a:endParaRPr lang="en-US" sz="700">
              <a:solidFill>
                <a:srgbClr val="808080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08760"/>
            <a:ext cx="8997696" cy="45902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6"/>
          <p:cNvPicPr>
            <a:picLocks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20610" y="6665769"/>
            <a:ext cx="2065500" cy="1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4" r:id="rId4"/>
    <p:sldLayoutId id="2147483655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384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2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9218" name="think-cell Slide" r:id="rId3" imgW="270" imgH="270" progId="TCLayout.ActiveDocument.1">
              <p:embed/>
            </p:oleObj>
          </a:graphicData>
        </a:graphic>
      </p:graphicFrame>
      <p:sp>
        <p:nvSpPr>
          <p:cNvPr id="2" name="Rectangle 1"/>
          <p:cNvSpPr/>
          <p:nvPr/>
        </p:nvSpPr>
        <p:spPr>
          <a:xfrm>
            <a:off x="1471448" y="1629103"/>
            <a:ext cx="4361793" cy="43617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sk-SK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z</a:t>
            </a:r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52332" y="3748964"/>
            <a:ext cx="200025" cy="28857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 rot="18900000">
            <a:off x="2406869" y="2385850"/>
            <a:ext cx="2490951" cy="2490951"/>
          </a:xfrm>
          <a:prstGeom prst="roundRect">
            <a:avLst/>
          </a:prstGeom>
          <a:solidFill>
            <a:srgbClr val="FFC000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ounded Rectangle 3"/>
          <p:cNvSpPr>
            <a:spLocks noChangeAspect="1"/>
          </p:cNvSpPr>
          <p:nvPr/>
        </p:nvSpPr>
        <p:spPr>
          <a:xfrm rot="18900000">
            <a:off x="2556326" y="2545814"/>
            <a:ext cx="2192037" cy="2192037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3636215" y="2393935"/>
            <a:ext cx="79879" cy="79879"/>
          </a:xfrm>
          <a:prstGeom prst="ellipse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3612405" y="2370125"/>
            <a:ext cx="79879" cy="79879"/>
          </a:xfrm>
          <a:prstGeom prst="ellipse">
            <a:avLst/>
          </a:prstGeom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636215" y="4881103"/>
            <a:ext cx="79879" cy="79879"/>
          </a:xfrm>
          <a:prstGeom prst="ellipse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3612405" y="4857293"/>
            <a:ext cx="79879" cy="79879"/>
          </a:xfrm>
          <a:prstGeom prst="ellipse">
            <a:avLst/>
          </a:prstGeom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 rot="2700000">
            <a:off x="3750343" y="3529952"/>
            <a:ext cx="1326558" cy="329058"/>
          </a:xfrm>
          <a:prstGeom prst="rect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657600" y="2845558"/>
            <a:ext cx="327546" cy="818866"/>
          </a:xfrm>
          <a:custGeom>
            <a:avLst/>
            <a:gdLst>
              <a:gd name="connsiteX0" fmla="*/ 34119 w 327546"/>
              <a:gd name="connsiteY0" fmla="*/ 0 h 818866"/>
              <a:gd name="connsiteX1" fmla="*/ 320722 w 327546"/>
              <a:gd name="connsiteY1" fmla="*/ 218364 h 818866"/>
              <a:gd name="connsiteX2" fmla="*/ 327546 w 327546"/>
              <a:gd name="connsiteY2" fmla="*/ 580030 h 818866"/>
              <a:gd name="connsiteX3" fmla="*/ 156949 w 327546"/>
              <a:gd name="connsiteY3" fmla="*/ 818866 h 818866"/>
              <a:gd name="connsiteX4" fmla="*/ 0 w 327546"/>
              <a:gd name="connsiteY4" fmla="*/ 573206 h 818866"/>
              <a:gd name="connsiteX5" fmla="*/ 34119 w 327546"/>
              <a:gd name="connsiteY5" fmla="*/ 0 h 81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46" h="818866">
                <a:moveTo>
                  <a:pt x="34119" y="0"/>
                </a:moveTo>
                <a:lnTo>
                  <a:pt x="320722" y="218364"/>
                </a:lnTo>
                <a:lnTo>
                  <a:pt x="327546" y="580030"/>
                </a:lnTo>
                <a:lnTo>
                  <a:pt x="156949" y="818866"/>
                </a:lnTo>
                <a:lnTo>
                  <a:pt x="0" y="573206"/>
                </a:lnTo>
                <a:lnTo>
                  <a:pt x="34119" y="0"/>
                </a:lnTo>
                <a:close/>
              </a:path>
            </a:pathLst>
          </a:custGeom>
          <a:solidFill>
            <a:srgbClr val="FFC000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 rot="2700000">
            <a:off x="2691223" y="3418423"/>
            <a:ext cx="2013115" cy="1004789"/>
          </a:xfrm>
          <a:prstGeom prst="rect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2469356" y="2943225"/>
            <a:ext cx="921544" cy="1538288"/>
          </a:xfrm>
          <a:custGeom>
            <a:avLst/>
            <a:gdLst>
              <a:gd name="connsiteX0" fmla="*/ 681038 w 921544"/>
              <a:gd name="connsiteY0" fmla="*/ 1538288 h 1538288"/>
              <a:gd name="connsiteX1" fmla="*/ 921544 w 921544"/>
              <a:gd name="connsiteY1" fmla="*/ 1314450 h 1538288"/>
              <a:gd name="connsiteX2" fmla="*/ 823913 w 921544"/>
              <a:gd name="connsiteY2" fmla="*/ 569119 h 1538288"/>
              <a:gd name="connsiteX3" fmla="*/ 847725 w 921544"/>
              <a:gd name="connsiteY3" fmla="*/ 57150 h 1538288"/>
              <a:gd name="connsiteX4" fmla="*/ 683419 w 921544"/>
              <a:gd name="connsiteY4" fmla="*/ 0 h 1538288"/>
              <a:gd name="connsiteX5" fmla="*/ 238125 w 921544"/>
              <a:gd name="connsiteY5" fmla="*/ 350044 h 1538288"/>
              <a:gd name="connsiteX6" fmla="*/ 0 w 921544"/>
              <a:gd name="connsiteY6" fmla="*/ 681038 h 1538288"/>
              <a:gd name="connsiteX7" fmla="*/ 681038 w 921544"/>
              <a:gd name="connsiteY7" fmla="*/ 1538288 h 153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1544" h="1538288">
                <a:moveTo>
                  <a:pt x="681038" y="1538288"/>
                </a:moveTo>
                <a:lnTo>
                  <a:pt x="921544" y="1314450"/>
                </a:lnTo>
                <a:lnTo>
                  <a:pt x="823913" y="569119"/>
                </a:lnTo>
                <a:lnTo>
                  <a:pt x="847725" y="57150"/>
                </a:lnTo>
                <a:lnTo>
                  <a:pt x="683419" y="0"/>
                </a:lnTo>
                <a:lnTo>
                  <a:pt x="238125" y="350044"/>
                </a:lnTo>
                <a:lnTo>
                  <a:pt x="0" y="681038"/>
                </a:lnTo>
                <a:lnTo>
                  <a:pt x="681038" y="1538288"/>
                </a:lnTo>
                <a:close/>
              </a:path>
            </a:pathLst>
          </a:custGeom>
          <a:solidFill>
            <a:srgbClr val="FFC000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Group 12"/>
          <p:cNvGrpSpPr>
            <a:grpSpLocks/>
          </p:cNvGrpSpPr>
          <p:nvPr/>
        </p:nvGrpSpPr>
        <p:grpSpPr>
          <a:xfrm>
            <a:off x="3139660" y="2853829"/>
            <a:ext cx="922453" cy="1567426"/>
            <a:chOff x="6700875" y="2450005"/>
            <a:chExt cx="1004849" cy="1741585"/>
          </a:xfrm>
        </p:grpSpPr>
        <p:sp>
          <p:nvSpPr>
            <p:cNvPr id="10" name="Down Arrow 9"/>
            <p:cNvSpPr/>
            <p:nvPr/>
          </p:nvSpPr>
          <p:spPr>
            <a:xfrm rot="10800000">
              <a:off x="6700875" y="2450005"/>
              <a:ext cx="443259" cy="1298960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10800000">
              <a:off x="7483057" y="2733674"/>
              <a:ext cx="221600" cy="101528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Block Arc 11"/>
            <p:cNvSpPr/>
            <p:nvPr/>
          </p:nvSpPr>
          <p:spPr>
            <a:xfrm rot="10800000">
              <a:off x="6810374" y="3285171"/>
              <a:ext cx="895350" cy="906419"/>
            </a:xfrm>
            <a:prstGeom prst="blockArc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P_IDX" val="4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RAFTSHAPETAG" val="DRAFTSHAPETA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MACROSCOPYRIGHTREPRESENTATIVE" val="BCGMacrosCopyrightRepresentativ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EGksz.vEmxHeRh91uGOQ"/>
</p:tagLst>
</file>

<file path=ppt/theme/theme1.xml><?xml version="1.0" encoding="utf-8"?>
<a:theme xmlns:a="http://schemas.openxmlformats.org/drawingml/2006/main" name="blank">
  <a:themeElements>
    <a:clrScheme name="Standard colors 1">
      <a:dk1>
        <a:srgbClr val="000000"/>
      </a:dk1>
      <a:lt1>
        <a:srgbClr val="FFFFFF"/>
      </a:lt1>
      <a:dk2>
        <a:srgbClr val="177B57"/>
      </a:dk2>
      <a:lt2>
        <a:srgbClr val="808080"/>
      </a:lt2>
      <a:accent1>
        <a:srgbClr val="E2E2E2"/>
      </a:accent1>
      <a:accent2>
        <a:srgbClr val="BCDEC2"/>
      </a:accent2>
      <a:accent3>
        <a:srgbClr val="B2B2B2"/>
      </a:accent3>
      <a:accent4>
        <a:srgbClr val="4D4D4D"/>
      </a:accent4>
      <a:accent5>
        <a:srgbClr val="D2E0E6"/>
      </a:accent5>
      <a:accent6>
        <a:srgbClr val="79A2B3"/>
      </a:accent6>
      <a:hlink>
        <a:srgbClr val="5BAD82"/>
      </a:hlink>
      <a:folHlink>
        <a:srgbClr val="8EC6A1"/>
      </a:folHlink>
    </a:clrScheme>
    <a:fontScheme name="Standard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/>
          </a:solidFill>
        </a:ln>
        <a:effectLst/>
      </a:spPr>
      <a:bodyPr tIns="90000" bIns="90000" rtlCol="0" anchor="ctr" anchorCtr="0"/>
      <a:lstStyle>
        <a:defPPr algn="ctr">
          <a:defRPr sz="1400" dirty="0" smtClean="0">
            <a:solidFill>
              <a:srgbClr val="000000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tIns="90000" bIns="90000" rtlCol="0" anchor="t">
        <a:spAutoFit/>
      </a:bodyPr>
      <a:lstStyle>
        <a:defPPr algn="ctr">
          <a:defRPr sz="1400" dirty="0" smtClean="0">
            <a:solidFill>
              <a:srgbClr val="000000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http://it-network.bcg.com/SiteDirectory/Sharepoint_Platform/TeamSites09/FarmDeploy/iptest</rca:property>
    <rca:property rca:type="CreateSynchronously">False</rca:property>
    <rca:property rca:type="AllowChangeProcessingConfig">True</rca:property>
    <rca:property rca:type="ConverterSpecificSettings"/>
  </rca:Converter>
</rca:RCAuthoring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2B2F57513A547879471749A2268C3" ma:contentTypeVersion="1" ma:contentTypeDescription="Create a new document." ma:contentTypeScope="" ma:versionID="187b2ccb4db15664d5e0eaca524ea8a3">
  <xsd:schema xmlns:xsd="http://www.w3.org/2001/XMLSchema" xmlns:p="http://schemas.microsoft.com/office/2006/metadata/properties" targetNamespace="http://schemas.microsoft.com/office/2006/metadata/properties" ma:root="true" ma:fieldsID="876b2bb4dfc2b028f5344ecdeae42f3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2D2F14E-91D0-46BE-AF0B-03FA64177EC7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BF56AB9-1D7B-4EEB-B7B0-A85AED613A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87F45E-89F2-4F93-BA38-4E759A2983DE}">
  <ds:schemaRefs>
    <ds:schemaRef ds:uri="urn:sharePointPublishingRcaProperties"/>
  </ds:schemaRefs>
</ds:datastoreItem>
</file>

<file path=customXml/itemProps4.xml><?xml version="1.0" encoding="utf-8"?>
<ds:datastoreItem xmlns:ds="http://schemas.openxmlformats.org/officeDocument/2006/customXml" ds:itemID="{ABDB0175-C2BA-4739-B241-D8A48BED4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</Words>
  <Application>Microsoft Office PowerPoint</Application>
  <PresentationFormat>A4 Paper (210x297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blank</vt:lpstr>
      <vt:lpstr>think-cell Slide</vt:lpstr>
      <vt:lpstr>Slide 0</vt:lpstr>
    </vt:vector>
  </TitlesOfParts>
  <Company>The Boston Consulting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Kuba Jakub</dc:creator>
  <cp:lastModifiedBy>Kuba Jakub</cp:lastModifiedBy>
  <cp:revision>8</cp:revision>
  <dcterms:created xsi:type="dcterms:W3CDTF">2015-04-12T08:53:42Z</dcterms:created>
  <dcterms:modified xsi:type="dcterms:W3CDTF">2015-04-12T09:19:44Z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20100310</vt:lpwstr>
  </property>
  <property fmtid="{D5CDD505-2E9C-101B-9397-08002B2CF9AE}" pid="3" name="Format Name">
    <vt:lpwstr>BCG Format</vt:lpwstr>
  </property>
  <property fmtid="{D5CDD505-2E9C-101B-9397-08002B2CF9AE}" pid="4" name="Template Name">
    <vt:lpwstr>A4</vt:lpwstr>
  </property>
</Properties>
</file>