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57"/>
  </p:notesMasterIdLst>
  <p:sldIdLst>
    <p:sldId id="256" r:id="rId2"/>
    <p:sldId id="257" r:id="rId3"/>
    <p:sldId id="261" r:id="rId4"/>
    <p:sldId id="312" r:id="rId5"/>
    <p:sldId id="262" r:id="rId6"/>
    <p:sldId id="264" r:id="rId7"/>
    <p:sldId id="263" r:id="rId8"/>
    <p:sldId id="265" r:id="rId9"/>
    <p:sldId id="268" r:id="rId10"/>
    <p:sldId id="258" r:id="rId11"/>
    <p:sldId id="267" r:id="rId12"/>
    <p:sldId id="269" r:id="rId13"/>
    <p:sldId id="273" r:id="rId14"/>
    <p:sldId id="274" r:id="rId15"/>
    <p:sldId id="275" r:id="rId16"/>
    <p:sldId id="279" r:id="rId17"/>
    <p:sldId id="277" r:id="rId18"/>
    <p:sldId id="280" r:id="rId19"/>
    <p:sldId id="281" r:id="rId20"/>
    <p:sldId id="276" r:id="rId21"/>
    <p:sldId id="278" r:id="rId22"/>
    <p:sldId id="284" r:id="rId23"/>
    <p:sldId id="282" r:id="rId24"/>
    <p:sldId id="285" r:id="rId25"/>
    <p:sldId id="283" r:id="rId26"/>
    <p:sldId id="310" r:id="rId27"/>
    <p:sldId id="286" r:id="rId28"/>
    <p:sldId id="287" r:id="rId29"/>
    <p:sldId id="288" r:id="rId30"/>
    <p:sldId id="289" r:id="rId31"/>
    <p:sldId id="313" r:id="rId32"/>
    <p:sldId id="270" r:id="rId33"/>
    <p:sldId id="271" r:id="rId34"/>
    <p:sldId id="272" r:id="rId35"/>
    <p:sldId id="259" r:id="rId36"/>
    <p:sldId id="290" r:id="rId37"/>
    <p:sldId id="296" r:id="rId38"/>
    <p:sldId id="291" r:id="rId39"/>
    <p:sldId id="298" r:id="rId40"/>
    <p:sldId id="297" r:id="rId41"/>
    <p:sldId id="299" r:id="rId42"/>
    <p:sldId id="300" r:id="rId43"/>
    <p:sldId id="301" r:id="rId44"/>
    <p:sldId id="292" r:id="rId45"/>
    <p:sldId id="302" r:id="rId46"/>
    <p:sldId id="294" r:id="rId47"/>
    <p:sldId id="295" r:id="rId48"/>
    <p:sldId id="303" r:id="rId49"/>
    <p:sldId id="304" r:id="rId50"/>
    <p:sldId id="305" r:id="rId51"/>
    <p:sldId id="306" r:id="rId52"/>
    <p:sldId id="307" r:id="rId53"/>
    <p:sldId id="308" r:id="rId54"/>
    <p:sldId id="260" r:id="rId55"/>
    <p:sldId id="311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889" autoAdjust="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0-11-07T02:33:41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5810 7906,'24'0,"-24"0,24 0,-24 0,23 0,1 0,0 0,-24 0,24 0,0 0,-24 0,23 0,-23 0,24 0,0 0,0 0,-24-24,24 24,-1 0,-23 0,24 0,-24 0,24 0,-24 0,24 0,0 0,-1 0,-23 0,24 0,0 0,-24 24,24-24,-24 0,24 0,0 0,-24 0,23 0,-23 0,24 0,-24 0,24 24,0-24,-24 0,24 0,-24 0,23 0</inkml:trace>
  <inkml:trace contextRef="#ctx0" brushRef="#br0" timeOffset="3298.3298">9906 7906,'0'0,"0"0,23 0,1-24,0 24,-24 0,24 0,0 0,-24 0,23 0,1 0,0 0,-24 0,24 0,-24 0,24 0,-24 0,24 0,-1 0,-23 0,24 0,-24 0,24 0,0 0,-24 0,24 0,-24 0,23 24,1-24,-24 0,24 0,-24 0,24 0,0 0,0 0,-24 0,23 0,-23 0,24 0,0 0,-24 0,24 0</inkml:trace>
  <inkml:trace contextRef="#ctx0" brushRef="#br0" timeOffset="8586.858">9834 12406,'0'-24,"48"24,-48 0,47 0,-47 0,24 0,-24 0,24 0,-24-23,0 23,24 0,0 0,-24 0,23 0,-23 0,24 0,0 0,-24 0,24 0,0 0,-24 0,47 0,-47 0,24 0,-24 0,24 0,0 0,-24 0,24 0,-24 0,23 0,1 0,-24 0,24 0,-24 0,48 0,-48 0,24 0,-24 0,23 0,-23 0,24-24,0 24,-24 0,24 0</inkml:trace>
  <inkml:trace contextRef="#ctx0" brushRef="#br0" timeOffset="10985.0984">5786 14645,'24'0,"24"0,-1 0,1 0,-1 0,1 0,-24 0,0 0,-24 0,23 0,-23 0,48 0,-48 0,24 0,-24 0,24 0,-24 0,23 0,1 0,-24 0,24 0,0-24,0 24,-24 0,24 0,-24 0,23 0,1 0,-24 0,24 0,-24 0,24 0,0 0,-1-24,-23 24,24 0,-24-24,24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0-11-14T03:45:41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3857 8311,'0'0,"0"0,24 0,0 0,-24 0,24 0,-24 0,23 0,-23 0,24 0,0 0,-24 0,24 0,-24-24,24 24,0 0,-24 0,23 0,-23 0,24 0,0 0,-24 0,24 0,-24 0,47 0,-47 0,24 0,-24 0,24 0,-24 0,24 0,0 0,-24 0,24 0,-24 0,23 0,1 0,-24 0,24 0,-24 0,24 0,-24 0,24 0,-1 0</inkml:trace>
  <inkml:trace contextRef="#ctx0" brushRef="#br0" timeOffset="16758.6757">3976 10525,'24'0,"0"0,0 0,-24 0,24 0,-1 0,-23 0,24 0,0 0,0 0,-24 0,24 0,-24 0,23 0,-23 0,24 24,0-24,0 0,-24 0,24 0,0 0,-1 0,-23 0,24 0,0 0,-24 0,24 0,-24 0,24 0,-1 0,-23 24,24-24,-24 0,24 0,0 0,0 0,-24 0,23 0,1 0,0 0,-24 0,24 0,-24 0,24 0,-1 0,-23 0,48 0,-24 0,47 0,-47 0,0 0,24 0,-25 0,-23 0,24 0,0 0,24 0,-48 0,24 24,-24-24,23 0,-23 0,48 23,-48-23,48 0,-48 0,23 0,-23 0,24 0,-24 0,24 0,0 0,-24 0,24 0,-1 0,1 0,-24 0,24 0,-24 0,24 0,0 0,-24 0,23 0,1 0,0 0,0 0,-24 0,24 0,0 0,-24 0,23 0,-23 0,24 0,0 0,0 0,-24 0,0 24,24-24,-1 0,1 0,0 0,0 0,-24 0,24 0,-24 0,24 0,-24 0,23 0,1 0,0 0,-24 0,24 0,0 0,-1 0,1-24,0 24,-24 0,48 0,-48 0,23 0,1 0,0 0,24 0,-25 0,-23 0,24 0,0 0,-24 0,24 0,-24 0,24 0,-24 0,24 0,-1 0,-23 0,24 0,-24 0,24 0,0 0,0 0,-1 0,1 0,0 0,-24 0,24-23,0 23,0 0,-1 0,1 0,0 0,0 0,0 0,-24 0,23 0,1 0,-24 0,24 0,-24 0,24 0,0 0,-1 0,25 0,-48 0,48 0,-48 0,23 0,-23 0,24 0,-24 0,24 0,0 0,0 0,0 0,-1 0,-23 0,24 0,0 0,0 0,-24 0,24 0,-24 0,23 0,1 0,-24 0,24 0,0 0,0 0,0 0,-24 0,47 0,-47 0,24 0,-24 0,24 0,0 0,-24 0,23 0,1 0,0 0,-24 0,24 0,-24 0,47 0,-23 0,-24 0,48 0,-48 23,24-23,-1 0,-23 0,24 0,-24 0,48 0,-24 0,0 0,-1 0,1 0,0 0,0 0,-24 0,24 0,-1 0,-23 0,24 0,-24 0,24 0</inkml:trace>
  <inkml:trace contextRef="#ctx0" brushRef="#br0" timeOffset="24890.4888">4048 12811,'24'0,"23"0,1 0,-24 0,-1 0,1-24,0 24,24 0,-48 0,24 0,-24 0,23 0,1 0,0 0,0 0,0 0,-24 0,23 0,-23-24,0 24,24 0,-24 0,24 0,0 0,-24 0,24 0,23 0,-47 0,48 0,-48 0,24 0,-1 0,1 0,-24 0,24 0,0 0,0 0,-24 24,24-24,-1 0,1 0,0 0,-24 0,48 24,-48-24,47 0,-47 0,24 24,0-24,0 0,-24 0,24 0,-24 0,23 0,-23 0,24 0,0 0,-24 0,24 0,-24 0,47 0,-47 24,24-24,0 0,0 0,-24 0,24 0,-24 0,23 0,1 0,-24 0,24 0,0 0,0 0,23 0,-23 0,0 0,24 0,-48 0,23 0,-23 0,24 0,-24 0,24 0,0 0,-24 0,24 0,-24 0,47 0,-47 0,24 0,0 0,0 0,-24 0,24 0,-24 0,47 0,-47 0,24 0,0 0,0 0,-24 0,23 0,1 0,0 0,-24 0,24 0,0 0,-1 0,1 0,0 0,0 0,-24 0,24 0,-24 0,23 0,-23 0,24 0,0 0,0 0,-24 0,48 0,-48 0,23 0,-23 0,24 0,0 0,-24 0,24 0,-24 0,47 0,-47 0,24 0,-24 0,24 0,0 0,-24 0,24 0,-24 0,24 0,-1 0,1 0,-24 0,48 0,-48 0,24 0,-1 0,1 0,-24 0,24 0,-24 0,24 0,-24 0,24 0,-1-24,-23 24,24 0,-24 0,24 0,0 0,-24 0,24 0,-1 0,-23-24,0 24,24 0,0 0,-24 0,0 0,24 0,-24 0,24 0,0 0,-1 0,-23 0,24-24,0 24,-24 0,24 0,-24 0,24 0,-24 0,23 0,1 0,-24 0,24 0,-24 0,24 0,0 0,-24 0,24 0,-24 0,23 0,-23 0,48 0,-48 0,24 0,0 0,-1 0,-23 0,24 0,0 0,-24 0,24 0,0 0,-1 0,1 0,-24 0,24 0,0 0,0 24,-24-24,23 0,1 0,-24 0,24 0,0 0,0 0,0 0,-24 0,23 0,-23 0,24 0,0 0,-24 0,24 0,-24 0,24 0,-1 24,-23-24,24 0,-24 0,24 0,0 0,24 24,-25-24,-23 24,48-24,-24 0,0 0,-24 0,23 0,-23 0,24 23,-24-23,48 0,-48 0,24 0,-24 0,23 0,1 0,-24 0,24 0,-24 0,24 0,0 0,-24 0,23 0</inkml:trace>
  <inkml:trace contextRef="#ctx0" brushRef="#br0" timeOffset="35067.5064">3905 15121,'0'0,"47"0,1 0,0 0,-24 0,-1 0,1 0,0 24,-24-24,24 0,0 0,23 0,-23 0,-24 0,48 0,-48 0,24 0,-1 0,1 0,-24 0,24 0,-24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F62F4B9-3094-4C26-9E75-6F4A3645E389}" type="datetimeFigureOut">
              <a:rPr lang="zh-CN" altLang="en-US"/>
              <a:pPr>
                <a:defRPr/>
              </a:pPr>
              <a:t>2010/11/15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7458CF4-BA49-4B33-9D5D-0CC066CA8E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96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0493E7-1989-44FE-B8AC-DE2EEFB67C88}" type="slidenum">
              <a:rPr lang="zh-CN" altLang="en-US" smtClean="0"/>
              <a:pPr eaLnBrk="1" hangingPunct="1"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6B274C3-6E84-4987-9A9B-001E55832668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A04C763-8145-4B9B-8C71-27F267184C3C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举例说明所有的打印属性</a:t>
            </a: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AB6DAC-7173-4F30-B7DC-C08873CF03B4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rabicPeriod"/>
            </a:pPr>
            <a:r>
              <a:rPr lang="zh-CN" altLang="en-US" smtClean="0"/>
              <a:t>先介绍</a:t>
            </a:r>
            <a:r>
              <a:rPr lang="en-US" altLang="zh-CN" smtClean="0"/>
              <a:t>stack frame</a:t>
            </a:r>
            <a:r>
              <a:rPr lang="zh-CN" altLang="en-US" smtClean="0"/>
              <a:t>的概念</a:t>
            </a:r>
            <a:endParaRPr lang="en-US" altLang="zh-CN" smtClean="0"/>
          </a:p>
          <a:p>
            <a:pPr marL="228600" indent="-228600">
              <a:buFontTx/>
              <a:buAutoNum type="arabicPeriod"/>
            </a:pPr>
            <a:r>
              <a:rPr lang="zh-CN" altLang="en-US" smtClean="0"/>
              <a:t>然后看图给大家一个直观影响</a:t>
            </a:r>
            <a:endParaRPr lang="en-US" altLang="zh-CN" smtClean="0"/>
          </a:p>
          <a:p>
            <a:pPr marL="228600" indent="-228600">
              <a:buFontTx/>
              <a:buAutoNum type="arabicPeriod"/>
            </a:pPr>
            <a:r>
              <a:rPr lang="zh-CN" altLang="en-US" smtClean="0"/>
              <a:t>接下来再开始讲具体的命令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F083F5A-D4C7-4715-A997-D1E7619AE0CC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mtClean="0"/>
              <a:t>在程序当前执行到的那一桢，</a:t>
            </a:r>
            <a:r>
              <a:rPr lang="en-US" altLang="zh-CN" smtClean="0"/>
              <a:t>PC</a:t>
            </a:r>
            <a:r>
              <a:rPr lang="zh-CN" altLang="zh-CN" smtClean="0"/>
              <a:t>不会被显示</a:t>
            </a:r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8FB2E2-F0D5-4B2E-A0EB-D23D7DF1BB6A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先看例子，再抛出问题，然后带着问题讲下面的内容</a:t>
            </a: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7A64185-5007-43CB-A3D5-122B1EF7A028}" type="slidenum">
              <a:rPr lang="zh-CN" altLang="en-US" smtClean="0"/>
              <a:pPr eaLnBrk="1" hangingPunct="1"/>
              <a:t>40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缺省编辑器是</a:t>
            </a:r>
            <a:r>
              <a:rPr lang="en-US" altLang="zh-CN" smtClean="0"/>
              <a:t>/bin/ex, linux</a:t>
            </a:r>
            <a:r>
              <a:rPr lang="zh-CN" altLang="en-US" smtClean="0"/>
              <a:t>下没有安装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8092BBE-7540-4A67-968B-D91559668B6C}" type="slidenum">
              <a:rPr lang="zh-CN" altLang="en-US" smtClean="0"/>
              <a:pPr eaLnBrk="1" hangingPunct="1"/>
              <a:t>45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411E730-91BB-43BC-A029-405D0DC394F3}" type="slidenum">
              <a:rPr lang="zh-CN" altLang="en-US" smtClean="0"/>
              <a:pPr eaLnBrk="1" hangingPunct="1"/>
              <a:t>47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E6B406F-C60B-4861-835E-D7DAA7A9AE99}" type="slidenum">
              <a:rPr lang="zh-CN" altLang="en-US" smtClean="0"/>
              <a:pPr eaLnBrk="1" hangingPunct="1"/>
              <a:t>50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C89633-99A5-47F3-A6B4-E47D92FAE75B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64bits</a:t>
            </a:r>
            <a:r>
              <a:rPr lang="zh-CN" altLang="en-US" dirty="0" smtClean="0"/>
              <a:t>的机器上，以</a:t>
            </a:r>
            <a:r>
              <a:rPr lang="en-US" altLang="zh-CN" dirty="0" smtClean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/xxx/maps</a:t>
            </a:r>
            <a:r>
              <a:rPr lang="zh-CN" altLang="en-US" dirty="0" smtClean="0"/>
              <a:t>所对应的为准！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58CF4-BA49-4B33-9D5D-0CC066CA8ED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1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CB78C3C-61D9-44E1-9A51-45E902F71679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58CF4-BA49-4B33-9D5D-0CC066CA8ED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76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未决的断点常见的是动态库中的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58CF4-BA49-4B33-9D5D-0CC066CA8EDF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7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58CF4-BA49-4B33-9D5D-0CC066CA8EDF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25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单步调试一节做快速简单介绍即可，大家对这一块相对比较熟悉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02FF159-0EE5-457F-83E4-82F0F310AAE2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3B0E93E-A72A-4AFB-A464-EC6D064C1B29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A09EC-B4CC-4AC9-A250-4BC82AE42B0E}" type="datetime1">
              <a:rPr lang="zh-CN" altLang="en-US"/>
              <a:pPr>
                <a:defRPr/>
              </a:pPr>
              <a:t>2010/11/15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53895-6CFB-4EA7-A60B-D45F0D3BF8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97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7BC34-02EC-4CE8-BD2E-5249D5F690D4}" type="datetime1">
              <a:rPr lang="zh-CN" altLang="en-US"/>
              <a:pPr>
                <a:defRPr/>
              </a:pPr>
              <a:t>2010/11/15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56261-7F90-47D8-9122-A1E13B339B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45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9F979-78D7-4843-A5AC-B482D376F8C4}" type="datetime1">
              <a:rPr lang="zh-CN" altLang="en-US"/>
              <a:pPr>
                <a:defRPr/>
              </a:pPr>
              <a:t>2010/11/15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D263A-FB7C-4630-B1F6-EE03E083EE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91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9B1B5-BF81-48B4-AE4F-700F3F799852}" type="datetime1">
              <a:rPr lang="zh-CN" altLang="en-US"/>
              <a:pPr>
                <a:defRPr/>
              </a:pPr>
              <a:t>2010/11/15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FFF4F-924E-4E94-A6D3-734031FA4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04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5B444-7176-45C9-9932-778D6234C114}" type="datetime1">
              <a:rPr lang="zh-CN" altLang="en-US"/>
              <a:pPr>
                <a:defRPr/>
              </a:pPr>
              <a:t>2010/11/15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3B57C-B4B9-4382-BC24-FB52443F9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014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264A0-CD19-4C88-8231-E20A2663CC04}" type="datetime1">
              <a:rPr lang="zh-CN" altLang="en-US"/>
              <a:pPr>
                <a:defRPr/>
              </a:pPr>
              <a:t>2010/11/15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84EAA-EA7D-4E28-8AEC-2011564D5E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75D1B-A9FF-4006-BFAF-623DCA6E2BF3}" type="datetime1">
              <a:rPr lang="zh-CN" altLang="en-US"/>
              <a:pPr>
                <a:defRPr/>
              </a:pPr>
              <a:t>2010/11/15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19D97-4CA2-419D-B96B-54315BF054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37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A0CCC-65E9-41D5-93D1-54EDB34F874C}" type="datetime1">
              <a:rPr lang="zh-CN" altLang="en-US"/>
              <a:pPr>
                <a:defRPr/>
              </a:pPr>
              <a:t>2010/11/15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F312C-A061-4CD2-9C98-2DDE4AB9F2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6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683E0-0B5E-41F2-9F56-3A98C496D6C6}" type="datetime1">
              <a:rPr lang="zh-CN" altLang="en-US"/>
              <a:pPr>
                <a:defRPr/>
              </a:pPr>
              <a:t>2010/11/15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11EF1-9DA7-4641-A14E-1C1E218371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36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C2A0-7EA9-4918-967A-F6B0980CB476}" type="datetime1">
              <a:rPr lang="zh-CN" altLang="en-US"/>
              <a:pPr>
                <a:defRPr/>
              </a:pPr>
              <a:t>2010/11/15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F04F1-48F4-4A66-9809-EC1F17968F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57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744F4-0C18-4667-8FD6-8BFDC5799345}" type="datetime1">
              <a:rPr lang="zh-CN" altLang="en-US"/>
              <a:pPr>
                <a:defRPr/>
              </a:pPr>
              <a:t>2010/11/15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A9C22-2E8B-4D61-9748-B4989E00D9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6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charset="-122"/>
              </a:defRPr>
            </a:lvl1pPr>
          </a:lstStyle>
          <a:p>
            <a:pPr>
              <a:defRPr/>
            </a:pPr>
            <a:fld id="{6AF9F94E-7E0D-462C-9CE3-AC1EE562AC58}" type="datetime1">
              <a:rPr lang="zh-CN" altLang="en-US"/>
              <a:pPr>
                <a:defRPr/>
              </a:pPr>
              <a:t>2010/11/15</a:t>
            </a:fld>
            <a:endParaRPr lang="en-US" altLang="zh-CN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charset="-122"/>
              </a:defRPr>
            </a:lvl1pPr>
          </a:lstStyle>
          <a:p>
            <a:pPr>
              <a:defRPr/>
            </a:pPr>
            <a:fld id="{EF29653B-7C76-498E-B8F8-4F38F535B2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customXml" Target="../ink/ink2.xml"/><Relationship Id="rId4" Type="http://schemas.openxmlformats.org/officeDocument/2006/relationships/image" Target="../media/image27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gdb/documentation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</a:t>
            </a: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352800"/>
            <a:ext cx="6248400" cy="1677988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sz="2400" smtClean="0"/>
              <a:t>Zesheng Wu (</a:t>
            </a:r>
            <a:r>
              <a:rPr lang="zh-CN" altLang="en-US" sz="2400" smtClean="0"/>
              <a:t>武泽胜</a:t>
            </a:r>
            <a:r>
              <a:rPr lang="en-US" altLang="zh-CN" sz="2400" smtClean="0"/>
              <a:t>)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2400" smtClean="0"/>
              <a:t>&lt;wuzesheng@vip.qq.com&gt;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2400" smtClean="0"/>
              <a:t>2010.11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牛刀小试</a:t>
            </a:r>
            <a:r>
              <a:rPr lang="en-US" altLang="zh-CN" smtClean="0"/>
              <a:t>---GDB</a:t>
            </a:r>
            <a:r>
              <a:rPr lang="zh-CN" altLang="en-US" smtClean="0"/>
              <a:t>初探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）启动</a:t>
            </a:r>
            <a:r>
              <a:rPr lang="en-US" altLang="zh-CN" smtClean="0"/>
              <a:t>GDB</a:t>
            </a:r>
            <a:r>
              <a:rPr lang="zh-CN" altLang="en-US" smtClean="0"/>
              <a:t>开始调试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）退出</a:t>
            </a:r>
            <a:r>
              <a:rPr lang="en-US" altLang="zh-CN" smtClean="0"/>
              <a:t>GDB</a:t>
            </a:r>
            <a:r>
              <a:rPr lang="zh-CN" altLang="en-US" smtClean="0"/>
              <a:t>结束调试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）寻求帮助</a:t>
            </a:r>
          </a:p>
        </p:txBody>
      </p:sp>
      <p:sp>
        <p:nvSpPr>
          <p:cNvPr id="1331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1F06355-2DC2-424F-95AC-E19115253854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1331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33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023D878-4529-4714-865F-AD1E87A0BE15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）启动</a:t>
            </a:r>
            <a:r>
              <a:rPr lang="en-US" altLang="zh-CN" smtClean="0"/>
              <a:t>GDB</a:t>
            </a:r>
            <a:r>
              <a:rPr lang="zh-CN" altLang="en-US" smtClean="0"/>
              <a:t>开始调试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A.</a:t>
            </a:r>
            <a:r>
              <a:rPr lang="zh-CN" altLang="en-US" sz="2400" dirty="0" smtClean="0"/>
              <a:t>准备工作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000" dirty="0" smtClean="0"/>
              <a:t>编译调试版本的可执行程序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gcc</a:t>
            </a:r>
            <a:r>
              <a:rPr lang="zh-CN" altLang="en-US" sz="2000" dirty="0" smtClean="0"/>
              <a:t>加上</a:t>
            </a:r>
            <a:r>
              <a:rPr lang="en-US" altLang="zh-CN" sz="2000" dirty="0" smtClean="0"/>
              <a:t>-g</a:t>
            </a:r>
            <a:r>
              <a:rPr lang="zh-CN" altLang="en-US" sz="2000" dirty="0" smtClean="0"/>
              <a:t>参数即可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注意不要调试加</a:t>
            </a:r>
            <a:r>
              <a:rPr lang="en-US" altLang="zh-CN" sz="2000" dirty="0" smtClean="0"/>
              <a:t>-O</a:t>
            </a:r>
            <a:r>
              <a:rPr lang="zh-CN" altLang="en-US" sz="2000" dirty="0" smtClean="0"/>
              <a:t>相关的选项</a:t>
            </a:r>
            <a:r>
              <a:rPr lang="en-US" altLang="zh-CN" sz="2000" dirty="0" smtClean="0"/>
              <a:t>)</a:t>
            </a:r>
          </a:p>
          <a:p>
            <a:pPr>
              <a:defRPr/>
            </a:pPr>
            <a:r>
              <a:rPr lang="en-US" altLang="zh-CN" sz="2400" dirty="0" smtClean="0"/>
              <a:t>B.</a:t>
            </a:r>
            <a:r>
              <a:rPr lang="zh-CN" altLang="en-US" sz="2400" dirty="0" smtClean="0"/>
              <a:t>冷启动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 err="1" smtClean="0"/>
              <a:t>gdb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program              </a:t>
            </a:r>
            <a:r>
              <a:rPr lang="en-US" altLang="zh-CN" sz="2000" dirty="0" smtClean="0"/>
              <a:t>e.g., </a:t>
            </a:r>
            <a:r>
              <a:rPr lang="en-US" altLang="zh-CN" sz="2000" dirty="0" err="1" smtClean="0"/>
              <a:t>gdb</a:t>
            </a:r>
            <a:r>
              <a:rPr lang="en-US" altLang="zh-CN" sz="2000" dirty="0" smtClean="0"/>
              <a:t> ./</a:t>
            </a:r>
            <a:r>
              <a:rPr lang="en-US" altLang="zh-CN" sz="2000" dirty="0" err="1" smtClean="0"/>
              <a:t>cs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 err="1" smtClean="0"/>
              <a:t>gdb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–p </a:t>
            </a:r>
            <a:r>
              <a:rPr lang="en-US" altLang="zh-CN" sz="2000" i="1" dirty="0" err="1" smtClean="0"/>
              <a:t>pid</a:t>
            </a:r>
            <a:r>
              <a:rPr lang="en-US" altLang="zh-CN" sz="2000" i="1" dirty="0" smtClean="0"/>
              <a:t>                 </a:t>
            </a:r>
            <a:r>
              <a:rPr lang="en-US" altLang="zh-CN" sz="2000" dirty="0" smtClean="0"/>
              <a:t>e.g., </a:t>
            </a:r>
            <a:r>
              <a:rPr lang="en-US" altLang="zh-CN" sz="2000" dirty="0" err="1" smtClean="0"/>
              <a:t>gdb</a:t>
            </a:r>
            <a:r>
              <a:rPr lang="en-US" altLang="zh-CN" sz="2000" dirty="0" smtClean="0"/>
              <a:t> –p `</a:t>
            </a:r>
            <a:r>
              <a:rPr lang="en-US" altLang="zh-CN" sz="2000" dirty="0" err="1" smtClean="0"/>
              <a:t>pidof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cs`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 err="1" smtClean="0"/>
              <a:t>gdb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program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core      </a:t>
            </a:r>
            <a:r>
              <a:rPr lang="en-US" altLang="zh-CN" sz="2000" dirty="0" smtClean="0"/>
              <a:t>e.g., </a:t>
            </a:r>
            <a:r>
              <a:rPr lang="en-US" altLang="zh-CN" sz="2000" dirty="0" err="1" smtClean="0"/>
              <a:t>gdb</a:t>
            </a:r>
            <a:r>
              <a:rPr lang="en-US" altLang="zh-CN" sz="2000" dirty="0" smtClean="0"/>
              <a:t> ./</a:t>
            </a:r>
            <a:r>
              <a:rPr lang="en-US" altLang="zh-CN" sz="2000" dirty="0" err="1" smtClean="0"/>
              <a:t>cs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core.xxx</a:t>
            </a:r>
            <a:endParaRPr lang="en-US" altLang="zh-CN" sz="2000" dirty="0" smtClean="0"/>
          </a:p>
          <a:p>
            <a:pPr>
              <a:defRPr/>
            </a:pPr>
            <a:r>
              <a:rPr lang="en-US" altLang="zh-CN" sz="2400" dirty="0"/>
              <a:t>C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热启动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attach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pid</a:t>
            </a:r>
            <a:r>
              <a:rPr lang="en-US" altLang="zh-CN" sz="2000" i="1" dirty="0" smtClean="0"/>
              <a:t>        </a:t>
            </a:r>
            <a:r>
              <a:rPr lang="en-US" altLang="zh-CN" sz="2000" dirty="0" smtClean="0"/>
              <a:t>e.g.,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dirty="0" smtClean="0"/>
              <a:t>attach 2313</a:t>
            </a:r>
          </a:p>
          <a:p>
            <a:pPr>
              <a:defRPr/>
            </a:pPr>
            <a:r>
              <a:rPr lang="en-US" altLang="zh-CN" sz="2400" dirty="0"/>
              <a:t>D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命令行参数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 err="1" smtClean="0"/>
              <a:t>gdb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program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--</a:t>
            </a:r>
            <a:r>
              <a:rPr lang="en-US" altLang="zh-CN" sz="2000" b="1" dirty="0" err="1" smtClean="0"/>
              <a:t>args</a:t>
            </a:r>
            <a:r>
              <a:rPr lang="en-US" altLang="zh-CN" sz="2000" b="1" dirty="0" smtClean="0"/>
              <a:t> </a:t>
            </a:r>
            <a:r>
              <a:rPr lang="en-US" altLang="zh-CN" sz="2000" i="1" dirty="0" err="1" smtClean="0"/>
              <a:t>arglist</a:t>
            </a:r>
            <a:endParaRPr lang="en-US" altLang="zh-CN" sz="2000" i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set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/>
              <a:t>args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arglist</a:t>
            </a:r>
            <a:endParaRPr lang="en-US" altLang="zh-CN" sz="2000" i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run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arglist</a:t>
            </a:r>
            <a:endParaRPr lang="en-US" altLang="zh-CN" sz="2000" i="1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1434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962540-EFF8-4F42-8332-5628A601D306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14341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434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A90C332-97FD-49AA-8A60-4DF4A1E63D56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  <a:endParaRPr lang="zh-CN" altLang="en-US" b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GDB</a:t>
            </a:r>
            <a:r>
              <a:rPr lang="zh-CN" altLang="en-US" dirty="0" smtClean="0"/>
              <a:t>中执行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shell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command</a:t>
            </a:r>
            <a:r>
              <a:rPr lang="en-US" altLang="zh-CN" sz="2400" dirty="0" smtClean="0"/>
              <a:t> </a:t>
            </a:r>
            <a:r>
              <a:rPr lang="en-US" altLang="zh-CN" sz="2400" i="1" dirty="0" err="1" smtClean="0"/>
              <a:t>args</a:t>
            </a:r>
            <a:endParaRPr lang="en-US" altLang="zh-CN" sz="2400" i="1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pic>
        <p:nvPicPr>
          <p:cNvPr id="15364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4800600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云形标注 5"/>
          <p:cNvSpPr/>
          <p:nvPr/>
        </p:nvSpPr>
        <p:spPr>
          <a:xfrm>
            <a:off x="914400" y="3429000"/>
            <a:ext cx="6858000" cy="1754188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shell</a:t>
            </a:r>
            <a:r>
              <a:rPr lang="zh-CN" altLang="en-US" b="1" dirty="0">
                <a:solidFill>
                  <a:srgbClr val="FF0000"/>
                </a:solidFill>
              </a:rPr>
              <a:t>小技巧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可以在</a:t>
            </a:r>
            <a:r>
              <a:rPr lang="en-US" altLang="zh-CN" dirty="0">
                <a:solidFill>
                  <a:schemeClr val="tx1"/>
                </a:solidFill>
              </a:rPr>
              <a:t>GDB</a:t>
            </a:r>
            <a:r>
              <a:rPr lang="zh-CN" altLang="en-US" dirty="0">
                <a:solidFill>
                  <a:schemeClr val="tx1"/>
                </a:solidFill>
              </a:rPr>
              <a:t>中直接执行</a:t>
            </a:r>
            <a:r>
              <a:rPr lang="en-US" altLang="zh-CN" dirty="0">
                <a:solidFill>
                  <a:schemeClr val="tx1"/>
                </a:solidFill>
              </a:rPr>
              <a:t>shell</a:t>
            </a:r>
            <a:r>
              <a:rPr lang="zh-CN" altLang="en-US" dirty="0">
                <a:solidFill>
                  <a:schemeClr val="tx1"/>
                </a:solidFill>
              </a:rPr>
              <a:t>命令，这样就会暂时退出</a:t>
            </a:r>
            <a:r>
              <a:rPr lang="en-US" altLang="zh-CN" dirty="0">
                <a:solidFill>
                  <a:schemeClr val="tx1"/>
                </a:solidFill>
              </a:rPr>
              <a:t>GDB, </a:t>
            </a:r>
            <a:r>
              <a:rPr lang="zh-CN" altLang="en-US" dirty="0">
                <a:solidFill>
                  <a:schemeClr val="tx1"/>
                </a:solidFill>
              </a:rPr>
              <a:t>回到</a:t>
            </a:r>
            <a:r>
              <a:rPr lang="en-US" altLang="zh-CN" dirty="0">
                <a:solidFill>
                  <a:schemeClr val="tx1"/>
                </a:solidFill>
              </a:rPr>
              <a:t>shell</a:t>
            </a:r>
            <a:r>
              <a:rPr lang="zh-CN" altLang="en-US" dirty="0">
                <a:solidFill>
                  <a:schemeClr val="tx1"/>
                </a:solidFill>
              </a:rPr>
              <a:t>终端，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shell</a:t>
            </a:r>
            <a:r>
              <a:rPr lang="zh-CN" altLang="en-US" dirty="0">
                <a:solidFill>
                  <a:schemeClr val="tx1"/>
                </a:solidFill>
              </a:rPr>
              <a:t>执行完</a:t>
            </a:r>
            <a:r>
              <a:rPr lang="en-US" altLang="zh-CN" i="1" dirty="0">
                <a:solidFill>
                  <a:schemeClr val="tx1"/>
                </a:solidFill>
              </a:rPr>
              <a:t>command</a:t>
            </a:r>
            <a:r>
              <a:rPr lang="zh-CN" altLang="en-US" dirty="0">
                <a:solidFill>
                  <a:schemeClr val="tx1"/>
                </a:solidFill>
              </a:rPr>
              <a:t>后，然后在</a:t>
            </a:r>
            <a:r>
              <a:rPr lang="en-US" altLang="zh-CN" dirty="0">
                <a:solidFill>
                  <a:schemeClr val="tx1"/>
                </a:solidFill>
              </a:rPr>
              <a:t>shell</a:t>
            </a:r>
            <a:r>
              <a:rPr lang="zh-CN" altLang="en-US" dirty="0">
                <a:solidFill>
                  <a:schemeClr val="tx1"/>
                </a:solidFill>
              </a:rPr>
              <a:t>中执行</a:t>
            </a:r>
            <a:r>
              <a:rPr lang="en-US" altLang="zh-CN" dirty="0">
                <a:solidFill>
                  <a:schemeClr val="tx1"/>
                </a:solidFill>
              </a:rPr>
              <a:t>exit</a:t>
            </a:r>
            <a:r>
              <a:rPr lang="zh-CN" altLang="en-US" dirty="0">
                <a:solidFill>
                  <a:schemeClr val="tx1"/>
                </a:solidFill>
              </a:rPr>
              <a:t>命令，便可回到</a:t>
            </a:r>
            <a:r>
              <a:rPr lang="en-US" altLang="zh-CN" dirty="0">
                <a:solidFill>
                  <a:schemeClr val="tx1"/>
                </a:solidFill>
              </a:rPr>
              <a:t>GDB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6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ADDFDF6-1EFD-4300-97A7-D774EE375A4A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1536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53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56A01A5-59C0-4A43-A0E3-82E88FE61FEB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B.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GDB</a:t>
            </a:r>
            <a:r>
              <a:rPr lang="zh-CN" altLang="en-US" dirty="0" smtClean="0"/>
              <a:t>中调用</a:t>
            </a:r>
            <a:r>
              <a:rPr lang="en-US" altLang="zh-CN" dirty="0" smtClean="0"/>
              <a:t>make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make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make-</a:t>
            </a:r>
            <a:r>
              <a:rPr lang="en-US" altLang="zh-CN" sz="2400" i="1" dirty="0" err="1" smtClean="0"/>
              <a:t>args</a:t>
            </a:r>
            <a:r>
              <a:rPr lang="en-US" altLang="zh-CN" sz="2400" dirty="0" smtClean="0"/>
              <a:t>(=</a:t>
            </a:r>
            <a:r>
              <a:rPr lang="en-US" altLang="zh-CN" sz="2400" b="1" dirty="0" smtClean="0"/>
              <a:t>shell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make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make-</a:t>
            </a:r>
            <a:r>
              <a:rPr lang="en-US" altLang="zh-CN" sz="2400" i="1" dirty="0" err="1" smtClean="0"/>
              <a:t>args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16388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7848600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BEC4B0-241C-4420-8E9C-9BC64ECAD388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16390" name="页脚占位符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6391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698872F-9B57-4069-B103-09D6DA347EF6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a. </a:t>
            </a:r>
            <a:r>
              <a:rPr lang="zh-CN" altLang="en-US" sz="2400" dirty="0" smtClean="0"/>
              <a:t>设置断点：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1900" dirty="0" smtClean="0">
                <a:solidFill>
                  <a:srgbClr val="FF0000"/>
                </a:solidFill>
              </a:rPr>
              <a:t>) </a:t>
            </a:r>
            <a:r>
              <a:rPr lang="en-US" altLang="zh-CN" sz="1900" b="1" dirty="0" smtClean="0"/>
              <a:t>break</a:t>
            </a:r>
            <a:r>
              <a:rPr lang="en-US" altLang="zh-CN" sz="1900" dirty="0" smtClean="0"/>
              <a:t> </a:t>
            </a:r>
            <a:r>
              <a:rPr lang="en-US" altLang="zh-CN" sz="1900" i="1" dirty="0" smtClean="0"/>
              <a:t>function</a:t>
            </a:r>
            <a:r>
              <a:rPr lang="en-US" altLang="zh-CN" sz="1900" dirty="0" smtClean="0"/>
              <a:t>: </a:t>
            </a:r>
            <a:r>
              <a:rPr lang="zh-CN" altLang="en-US" sz="1900" dirty="0" smtClean="0"/>
              <a:t>在函数</a:t>
            </a:r>
            <a:r>
              <a:rPr lang="en-US" altLang="zh-CN" sz="1900" i="1" dirty="0" err="1" smtClean="0"/>
              <a:t>funtion</a:t>
            </a:r>
            <a:r>
              <a:rPr lang="zh-CN" altLang="en-US" sz="1900" dirty="0" smtClean="0"/>
              <a:t>入口处设置断点</a:t>
            </a:r>
            <a:endParaRPr lang="en-US" altLang="zh-CN" sz="19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1900" dirty="0" smtClean="0">
                <a:solidFill>
                  <a:srgbClr val="FF0000"/>
                </a:solidFill>
              </a:rPr>
              <a:t>)</a:t>
            </a:r>
            <a:r>
              <a:rPr lang="en-US" altLang="zh-CN" sz="1900" b="1" dirty="0">
                <a:solidFill>
                  <a:srgbClr val="FF0000"/>
                </a:solidFill>
              </a:rPr>
              <a:t> </a:t>
            </a:r>
            <a:r>
              <a:rPr lang="en-US" altLang="zh-CN" sz="1900" b="1" dirty="0"/>
              <a:t>break</a:t>
            </a:r>
            <a:r>
              <a:rPr lang="en-US" altLang="zh-CN" sz="1900" dirty="0"/>
              <a:t> </a:t>
            </a:r>
            <a:r>
              <a:rPr lang="en-US" altLang="zh-CN" sz="1900" i="1" dirty="0" err="1"/>
              <a:t>linenum</a:t>
            </a:r>
            <a:r>
              <a:rPr lang="en-US" altLang="zh-CN" sz="1900" dirty="0"/>
              <a:t>: </a:t>
            </a:r>
            <a:r>
              <a:rPr lang="zh-CN" altLang="zh-CN" sz="1900" dirty="0"/>
              <a:t>在当前源文件的第</a:t>
            </a:r>
            <a:r>
              <a:rPr lang="en-US" altLang="zh-CN" sz="1900" i="1" dirty="0" err="1"/>
              <a:t>linenum</a:t>
            </a:r>
            <a:r>
              <a:rPr lang="zh-CN" altLang="zh-CN" sz="1900" dirty="0"/>
              <a:t>行处</a:t>
            </a:r>
            <a:r>
              <a:rPr lang="zh-CN" altLang="zh-CN" sz="1900" dirty="0" smtClean="0"/>
              <a:t>设置</a:t>
            </a:r>
            <a:r>
              <a:rPr lang="zh-CN" altLang="en-US" sz="1900" dirty="0" smtClean="0"/>
              <a:t>断点</a:t>
            </a:r>
            <a:endParaRPr lang="en-US" altLang="zh-CN" sz="19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1900" dirty="0" smtClean="0">
                <a:solidFill>
                  <a:srgbClr val="FF0000"/>
                </a:solidFill>
              </a:rPr>
              <a:t>)</a:t>
            </a:r>
            <a:r>
              <a:rPr lang="en-US" altLang="zh-CN" sz="1900" b="1" dirty="0">
                <a:solidFill>
                  <a:srgbClr val="FF0000"/>
                </a:solidFill>
              </a:rPr>
              <a:t> </a:t>
            </a:r>
            <a:r>
              <a:rPr lang="en-US" altLang="zh-CN" sz="1900" b="1" dirty="0"/>
              <a:t>break</a:t>
            </a:r>
            <a:r>
              <a:rPr lang="en-US" altLang="zh-CN" sz="1900" dirty="0"/>
              <a:t> </a:t>
            </a:r>
            <a:r>
              <a:rPr lang="en-US" altLang="zh-CN" sz="1900" i="1" dirty="0" err="1"/>
              <a:t>filename</a:t>
            </a:r>
            <a:r>
              <a:rPr lang="en-US" altLang="zh-CN" sz="1900" b="1" dirty="0" err="1"/>
              <a:t>:</a:t>
            </a:r>
            <a:r>
              <a:rPr lang="en-US" altLang="zh-CN" sz="1900" i="1" dirty="0" err="1"/>
              <a:t>linenum</a:t>
            </a:r>
            <a:r>
              <a:rPr lang="en-US" altLang="zh-CN" sz="1900" dirty="0"/>
              <a:t>: </a:t>
            </a:r>
            <a:r>
              <a:rPr lang="zh-CN" altLang="zh-CN" sz="1900" dirty="0"/>
              <a:t>在名为</a:t>
            </a:r>
            <a:r>
              <a:rPr lang="en-US" altLang="zh-CN" sz="1900" i="1" dirty="0"/>
              <a:t>filename</a:t>
            </a:r>
            <a:r>
              <a:rPr lang="zh-CN" altLang="zh-CN" sz="1900" dirty="0"/>
              <a:t>的源文件的第</a:t>
            </a:r>
            <a:r>
              <a:rPr lang="en-US" altLang="zh-CN" sz="1900" i="1" dirty="0" err="1"/>
              <a:t>linenum</a:t>
            </a:r>
            <a:r>
              <a:rPr lang="zh-CN" altLang="zh-CN" sz="1900" dirty="0"/>
              <a:t>行处</a:t>
            </a:r>
            <a:r>
              <a:rPr lang="zh-CN" altLang="zh-CN" sz="1900" dirty="0" smtClean="0"/>
              <a:t>设置</a:t>
            </a:r>
            <a:r>
              <a:rPr lang="zh-CN" altLang="en-US" sz="1900" dirty="0" smtClean="0"/>
              <a:t>断点</a:t>
            </a:r>
            <a:endParaRPr lang="en-US" altLang="zh-CN" sz="19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1900" dirty="0" smtClean="0">
                <a:solidFill>
                  <a:srgbClr val="FF0000"/>
                </a:solidFill>
              </a:rPr>
              <a:t>)</a:t>
            </a:r>
            <a:r>
              <a:rPr lang="en-US" altLang="zh-CN" sz="1900" b="1" dirty="0">
                <a:solidFill>
                  <a:srgbClr val="FF0000"/>
                </a:solidFill>
              </a:rPr>
              <a:t> </a:t>
            </a:r>
            <a:r>
              <a:rPr lang="en-US" altLang="zh-CN" sz="1900" b="1" dirty="0"/>
              <a:t>break</a:t>
            </a:r>
            <a:r>
              <a:rPr lang="en-US" altLang="zh-CN" sz="1900" dirty="0"/>
              <a:t> </a:t>
            </a:r>
            <a:r>
              <a:rPr lang="en-US" altLang="zh-CN" sz="1900" i="1" dirty="0" err="1"/>
              <a:t>filename</a:t>
            </a:r>
            <a:r>
              <a:rPr lang="en-US" altLang="zh-CN" sz="1900" b="1" dirty="0" err="1"/>
              <a:t>:</a:t>
            </a:r>
            <a:r>
              <a:rPr lang="en-US" altLang="zh-CN" sz="1900" i="1" dirty="0" err="1"/>
              <a:t>function</a:t>
            </a:r>
            <a:r>
              <a:rPr lang="en-US" altLang="zh-CN" sz="1900" dirty="0"/>
              <a:t>: </a:t>
            </a:r>
            <a:r>
              <a:rPr lang="zh-CN" altLang="zh-CN" sz="1900" dirty="0"/>
              <a:t>在名为</a:t>
            </a:r>
            <a:r>
              <a:rPr lang="en-US" altLang="zh-CN" sz="1900" i="1" dirty="0"/>
              <a:t>filename</a:t>
            </a:r>
            <a:r>
              <a:rPr lang="zh-CN" altLang="zh-CN" sz="1900" dirty="0"/>
              <a:t>的源文件中的</a:t>
            </a:r>
            <a:r>
              <a:rPr lang="en-US" altLang="zh-CN" sz="1900" i="1" dirty="0"/>
              <a:t>function</a:t>
            </a:r>
            <a:r>
              <a:rPr lang="zh-CN" altLang="zh-CN" sz="1900" dirty="0"/>
              <a:t>函数入口处</a:t>
            </a:r>
            <a:r>
              <a:rPr lang="zh-CN" altLang="zh-CN" sz="1900" dirty="0" smtClean="0"/>
              <a:t>设置</a:t>
            </a:r>
            <a:r>
              <a:rPr lang="zh-CN" altLang="en-US" sz="1900" dirty="0" smtClean="0"/>
              <a:t>断点</a:t>
            </a:r>
            <a:endParaRPr lang="en-US" altLang="zh-CN" sz="19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1900" dirty="0" smtClean="0">
                <a:solidFill>
                  <a:srgbClr val="FF0000"/>
                </a:solidFill>
              </a:rPr>
              <a:t>)</a:t>
            </a:r>
            <a:r>
              <a:rPr lang="en-US" altLang="zh-CN" sz="1900" b="1" dirty="0">
                <a:solidFill>
                  <a:srgbClr val="FF0000"/>
                </a:solidFill>
              </a:rPr>
              <a:t> </a:t>
            </a:r>
            <a:r>
              <a:rPr lang="en-US" altLang="zh-CN" sz="1900" b="1" dirty="0"/>
              <a:t>break </a:t>
            </a:r>
            <a:r>
              <a:rPr lang="en-US" altLang="zh-CN" sz="1900" i="1" dirty="0" err="1" smtClean="0"/>
              <a:t>args</a:t>
            </a:r>
            <a:r>
              <a:rPr lang="en-US" altLang="zh-CN" sz="1900" b="1" dirty="0" smtClean="0"/>
              <a:t> if </a:t>
            </a:r>
            <a:r>
              <a:rPr lang="en-US" altLang="zh-CN" sz="1900" i="1" dirty="0" err="1"/>
              <a:t>cond</a:t>
            </a:r>
            <a:r>
              <a:rPr lang="en-US" altLang="zh-CN" sz="1900" dirty="0" smtClean="0"/>
              <a:t>:  </a:t>
            </a:r>
            <a:r>
              <a:rPr lang="en-US" altLang="zh-CN" sz="1900" i="1" dirty="0" err="1" smtClean="0"/>
              <a:t>args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为</a:t>
            </a:r>
            <a:r>
              <a:rPr lang="zh-CN" altLang="zh-CN" sz="1900" dirty="0" smtClean="0"/>
              <a:t>上面</a:t>
            </a:r>
            <a:r>
              <a:rPr lang="zh-CN" altLang="zh-CN" sz="1900" dirty="0"/>
              <a:t>讲到的</a:t>
            </a:r>
            <a:r>
              <a:rPr lang="zh-CN" altLang="zh-CN" sz="1900" dirty="0" smtClean="0"/>
              <a:t>任</a:t>
            </a:r>
            <a:r>
              <a:rPr lang="zh-CN" altLang="en-US" sz="1900" dirty="0" smtClean="0"/>
              <a:t>意一种</a:t>
            </a:r>
            <a:r>
              <a:rPr lang="zh-CN" altLang="zh-CN" sz="1900" dirty="0" smtClean="0"/>
              <a:t>参数</a:t>
            </a:r>
            <a:r>
              <a:rPr lang="zh-CN" altLang="en-US" sz="1900" dirty="0"/>
              <a:t>，</a:t>
            </a:r>
            <a:r>
              <a:rPr lang="zh-CN" altLang="zh-CN" sz="1900" dirty="0" smtClean="0"/>
              <a:t>在</a:t>
            </a:r>
            <a:r>
              <a:rPr lang="zh-CN" altLang="en-US" sz="1900" dirty="0" smtClean="0"/>
              <a:t>指定位置</a:t>
            </a:r>
            <a:r>
              <a:rPr lang="zh-CN" altLang="zh-CN" sz="1900" dirty="0" smtClean="0"/>
              <a:t>设置</a:t>
            </a:r>
            <a:r>
              <a:rPr lang="zh-CN" altLang="zh-CN" sz="1900" dirty="0"/>
              <a:t>一</a:t>
            </a:r>
            <a:r>
              <a:rPr lang="zh-CN" altLang="zh-CN" sz="1900" dirty="0" smtClean="0"/>
              <a:t>个</a:t>
            </a:r>
            <a:r>
              <a:rPr lang="zh-CN" altLang="en-US" sz="1900" dirty="0" smtClean="0"/>
              <a:t>断点 </a:t>
            </a:r>
            <a:r>
              <a:rPr lang="en-US" altLang="zh-CN" sz="1900" dirty="0" smtClean="0"/>
              <a:t>, </a:t>
            </a:r>
            <a:r>
              <a:rPr lang="zh-CN" altLang="en-US" sz="1900" dirty="0"/>
              <a:t>当</a:t>
            </a:r>
            <a:r>
              <a:rPr lang="zh-CN" altLang="zh-CN" sz="1900" dirty="0" smtClean="0"/>
              <a:t>且</a:t>
            </a:r>
            <a:r>
              <a:rPr lang="zh-CN" altLang="zh-CN" sz="1900" dirty="0"/>
              <a:t>仅但</a:t>
            </a:r>
            <a:r>
              <a:rPr lang="en-US" altLang="zh-CN" sz="1900" i="1" dirty="0" err="1"/>
              <a:t>cond</a:t>
            </a:r>
            <a:r>
              <a:rPr lang="zh-CN" altLang="zh-CN" sz="1900" dirty="0"/>
              <a:t>为</a:t>
            </a:r>
            <a:r>
              <a:rPr lang="en-US" altLang="zh-CN" sz="1900" b="1" dirty="0"/>
              <a:t>true</a:t>
            </a:r>
            <a:r>
              <a:rPr lang="zh-CN" altLang="zh-CN" sz="1900" dirty="0"/>
              <a:t>时</a:t>
            </a:r>
            <a:r>
              <a:rPr lang="zh-CN" altLang="zh-CN" sz="1900" dirty="0" smtClean="0"/>
              <a:t>，</a:t>
            </a:r>
            <a:r>
              <a:rPr lang="zh-CN" altLang="en-US" sz="1900" dirty="0" smtClean="0"/>
              <a:t>该断点 生效</a:t>
            </a:r>
            <a:endParaRPr lang="en-US" altLang="zh-CN" sz="19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1900" dirty="0" smtClean="0">
                <a:solidFill>
                  <a:srgbClr val="FF0000"/>
                </a:solidFill>
              </a:rPr>
              <a:t>)</a:t>
            </a:r>
            <a:r>
              <a:rPr lang="en-US" altLang="zh-CN" sz="1900" b="1" dirty="0">
                <a:solidFill>
                  <a:srgbClr val="FF0000"/>
                </a:solidFill>
              </a:rPr>
              <a:t> </a:t>
            </a:r>
            <a:r>
              <a:rPr lang="en-US" altLang="zh-CN" sz="1900" b="1" dirty="0" err="1"/>
              <a:t>tbreak</a:t>
            </a:r>
            <a:r>
              <a:rPr lang="en-US" altLang="zh-CN" sz="1900" dirty="0"/>
              <a:t> </a:t>
            </a:r>
            <a:r>
              <a:rPr lang="en-US" altLang="zh-CN" sz="1900" i="1" dirty="0" err="1"/>
              <a:t>args</a:t>
            </a:r>
            <a:r>
              <a:rPr lang="en-US" altLang="zh-CN" sz="1900" dirty="0"/>
              <a:t>: </a:t>
            </a:r>
            <a:r>
              <a:rPr lang="zh-CN" altLang="zh-CN" sz="1900" dirty="0"/>
              <a:t>设置一个只停止一次</a:t>
            </a:r>
            <a:r>
              <a:rPr lang="zh-CN" altLang="zh-CN" sz="1900" dirty="0" smtClean="0"/>
              <a:t>的</a:t>
            </a:r>
            <a:r>
              <a:rPr lang="zh-CN" altLang="en-US" sz="1900" dirty="0" smtClean="0"/>
              <a:t>断点</a:t>
            </a:r>
            <a:r>
              <a:rPr lang="en-US" altLang="zh-CN" sz="1900" dirty="0" smtClean="0"/>
              <a:t>, </a:t>
            </a:r>
            <a:r>
              <a:rPr lang="en-US" altLang="zh-CN" sz="1900" i="1" dirty="0" err="1"/>
              <a:t>args</a:t>
            </a:r>
            <a:r>
              <a:rPr lang="zh-CN" altLang="zh-CN" sz="1900" dirty="0"/>
              <a:t>与</a:t>
            </a:r>
            <a:r>
              <a:rPr lang="en-US" altLang="zh-CN" sz="1900" b="1" dirty="0"/>
              <a:t>break</a:t>
            </a:r>
            <a:r>
              <a:rPr lang="zh-CN" altLang="zh-CN" sz="1900" dirty="0"/>
              <a:t>命令的一样。这样</a:t>
            </a:r>
            <a:r>
              <a:rPr lang="zh-CN" altLang="zh-CN" sz="1900" dirty="0" smtClean="0"/>
              <a:t>的</a:t>
            </a:r>
            <a:r>
              <a:rPr lang="zh-CN" altLang="en-US" sz="1900" dirty="0" smtClean="0"/>
              <a:t>断点</a:t>
            </a:r>
            <a:r>
              <a:rPr lang="zh-CN" altLang="zh-CN" sz="1900" dirty="0" smtClean="0"/>
              <a:t>当</a:t>
            </a:r>
            <a:r>
              <a:rPr lang="zh-CN" altLang="zh-CN" sz="1900" dirty="0"/>
              <a:t>第一次停下来后，就</a:t>
            </a:r>
            <a:r>
              <a:rPr lang="zh-CN" altLang="zh-CN" sz="1900" dirty="0" smtClean="0"/>
              <a:t>会</a:t>
            </a:r>
            <a:r>
              <a:rPr lang="zh-CN" altLang="en-US" sz="1900" dirty="0" smtClean="0"/>
              <a:t>立即被</a:t>
            </a:r>
            <a:r>
              <a:rPr lang="zh-CN" altLang="zh-CN" sz="1900" dirty="0" smtClean="0"/>
              <a:t>删除</a:t>
            </a:r>
            <a:endParaRPr lang="en-US" altLang="zh-CN" sz="19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1900" dirty="0" smtClean="0">
                <a:solidFill>
                  <a:srgbClr val="FF0000"/>
                </a:solidFill>
              </a:rPr>
              <a:t>)</a:t>
            </a:r>
            <a:r>
              <a:rPr lang="en-US" altLang="zh-CN" sz="1900" b="1" dirty="0">
                <a:solidFill>
                  <a:srgbClr val="FF0000"/>
                </a:solidFill>
              </a:rPr>
              <a:t> </a:t>
            </a:r>
            <a:r>
              <a:rPr lang="en-US" altLang="zh-CN" sz="1900" b="1" dirty="0" err="1"/>
              <a:t>rbreak</a:t>
            </a:r>
            <a:r>
              <a:rPr lang="en-US" altLang="zh-CN" sz="1900" dirty="0"/>
              <a:t> </a:t>
            </a:r>
            <a:r>
              <a:rPr lang="en-US" altLang="zh-CN" sz="1900" i="1" dirty="0"/>
              <a:t>regex</a:t>
            </a:r>
            <a:r>
              <a:rPr lang="en-US" altLang="zh-CN" sz="1900" dirty="0"/>
              <a:t>: </a:t>
            </a:r>
            <a:r>
              <a:rPr lang="zh-CN" altLang="zh-CN" sz="1900" dirty="0"/>
              <a:t>在所有符合正则表达式</a:t>
            </a:r>
            <a:r>
              <a:rPr lang="en-US" altLang="zh-CN" sz="1900" i="1" dirty="0"/>
              <a:t>regex</a:t>
            </a:r>
            <a:r>
              <a:rPr lang="zh-CN" altLang="zh-CN" sz="1900" dirty="0"/>
              <a:t>的</a:t>
            </a:r>
            <a:r>
              <a:rPr lang="zh-CN" altLang="zh-CN" sz="1900" b="1" dirty="0">
                <a:solidFill>
                  <a:srgbClr val="FF0000"/>
                </a:solidFill>
              </a:rPr>
              <a:t>函数</a:t>
            </a:r>
            <a:r>
              <a:rPr lang="zh-CN" altLang="zh-CN" sz="1900" dirty="0"/>
              <a:t>处设置</a:t>
            </a:r>
            <a:r>
              <a:rPr lang="en-US" altLang="zh-CN" sz="1900" dirty="0" smtClean="0"/>
              <a:t>breakpoint</a:t>
            </a:r>
          </a:p>
        </p:txBody>
      </p:sp>
      <p:sp>
        <p:nvSpPr>
          <p:cNvPr id="1741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E726AF7-001B-4EF7-8622-EDDF7A4CC994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1741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0B99CB-78B0-46F7-82BE-8A0F6A274E49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b. </a:t>
            </a:r>
            <a:r>
              <a:rPr lang="zh-CN" altLang="en-US" sz="2400" dirty="0" smtClean="0"/>
              <a:t>查看断点属性：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info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breakpoints</a:t>
            </a:r>
            <a:r>
              <a:rPr lang="en-US" altLang="zh-CN" sz="2400" dirty="0" smtClean="0"/>
              <a:t> [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]:</a:t>
            </a:r>
            <a:r>
              <a:rPr lang="zh-CN" altLang="zh-CN" sz="2400" dirty="0"/>
              <a:t>查看第</a:t>
            </a:r>
            <a:r>
              <a:rPr lang="en-US" altLang="zh-CN" sz="2400" i="1" dirty="0"/>
              <a:t>n</a:t>
            </a:r>
            <a:r>
              <a:rPr lang="zh-CN" altLang="zh-CN" sz="2400" dirty="0" smtClean="0"/>
              <a:t>个</a:t>
            </a:r>
            <a:r>
              <a:rPr lang="zh-CN" altLang="en-US" sz="2400" dirty="0" smtClean="0"/>
              <a:t>断点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相关信息，</a:t>
            </a:r>
            <a:r>
              <a:rPr lang="zh-CN" altLang="zh-CN" sz="2400" dirty="0" smtClean="0"/>
              <a:t>如果</a:t>
            </a:r>
            <a:r>
              <a:rPr lang="zh-CN" altLang="en-US" sz="2400" dirty="0" smtClean="0"/>
              <a:t>没有指定</a:t>
            </a:r>
            <a:r>
              <a:rPr lang="en-US" altLang="zh-CN" sz="2400" i="1" dirty="0" smtClean="0"/>
              <a:t>n</a:t>
            </a:r>
            <a:r>
              <a:rPr lang="zh-CN" altLang="zh-CN" sz="2400" dirty="0"/>
              <a:t>，则显示</a:t>
            </a:r>
            <a:r>
              <a:rPr lang="zh-CN" altLang="zh-CN" sz="2400" dirty="0" smtClean="0"/>
              <a:t>所有</a:t>
            </a:r>
            <a:r>
              <a:rPr lang="zh-CN" altLang="en-US" sz="2400" dirty="0" smtClean="0"/>
              <a:t>断点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相关信息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1843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0F249BF-E041-4296-B8DB-F69E9E2D4E2C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1843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84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14DF3FB-CBAF-444A-B7B5-EE0D673C1FB8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pic>
        <p:nvPicPr>
          <p:cNvPr id="18439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3200400"/>
            <a:ext cx="90551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c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断点禁用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启用：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disable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</a:t>
            </a:r>
            <a:r>
              <a:rPr lang="en-US" altLang="zh-CN" sz="2000" b="1" dirty="0"/>
              <a:t>breakpoints</a:t>
            </a:r>
            <a:r>
              <a:rPr lang="en-US" altLang="zh-CN" sz="2000" dirty="0"/>
              <a:t>] [</a:t>
            </a:r>
            <a:r>
              <a:rPr lang="en-US" altLang="zh-CN" sz="2000" i="1" dirty="0"/>
              <a:t>range</a:t>
            </a:r>
            <a:r>
              <a:rPr lang="en-US" altLang="zh-CN" sz="2000" dirty="0"/>
              <a:t>…]: </a:t>
            </a:r>
            <a:r>
              <a:rPr lang="zh-CN" altLang="zh-CN" sz="2000" dirty="0"/>
              <a:t>禁用由</a:t>
            </a:r>
            <a:r>
              <a:rPr lang="en-US" altLang="zh-CN" sz="2000" i="1" dirty="0"/>
              <a:t>range</a:t>
            </a:r>
            <a:r>
              <a:rPr lang="zh-CN" altLang="zh-CN" sz="2000" dirty="0"/>
              <a:t>指定的范围内的</a:t>
            </a:r>
            <a:r>
              <a:rPr lang="en-US" altLang="zh-CN" sz="2000" dirty="0" smtClean="0"/>
              <a:t>breakpoints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zh-CN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enable</a:t>
            </a:r>
            <a:r>
              <a:rPr lang="en-US" altLang="zh-CN" sz="2000" dirty="0" smtClean="0"/>
              <a:t> [</a:t>
            </a:r>
            <a:r>
              <a:rPr lang="en-US" altLang="zh-CN" sz="2000" b="1" dirty="0" smtClean="0"/>
              <a:t>breakpoints</a:t>
            </a:r>
            <a:r>
              <a:rPr lang="en-US" altLang="zh-CN" sz="2000" dirty="0" smtClean="0"/>
              <a:t>] [</a:t>
            </a:r>
            <a:r>
              <a:rPr lang="en-US" altLang="zh-CN" sz="2000" i="1" dirty="0" smtClean="0"/>
              <a:t>range</a:t>
            </a:r>
            <a:r>
              <a:rPr lang="en-US" altLang="zh-CN" sz="2000" dirty="0" smtClean="0"/>
              <a:t>…]: </a:t>
            </a:r>
            <a:r>
              <a:rPr lang="zh-CN" altLang="zh-CN" sz="2000" dirty="0" smtClean="0"/>
              <a:t>启用由</a:t>
            </a:r>
            <a:r>
              <a:rPr lang="en-US" altLang="zh-CN" sz="2000" i="1" dirty="0" smtClean="0"/>
              <a:t>range</a:t>
            </a:r>
            <a:r>
              <a:rPr lang="zh-CN" altLang="zh-CN" sz="2000" dirty="0" smtClean="0"/>
              <a:t>指定的范围内的</a:t>
            </a:r>
            <a:r>
              <a:rPr lang="en-US" altLang="zh-CN" sz="2000" dirty="0" smtClean="0"/>
              <a:t>breakpoints</a:t>
            </a:r>
            <a:endParaRPr lang="zh-CN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enable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</a:t>
            </a:r>
            <a:r>
              <a:rPr lang="en-US" altLang="zh-CN" sz="2000" b="1" dirty="0"/>
              <a:t>breakpoints</a:t>
            </a:r>
            <a:r>
              <a:rPr lang="en-US" altLang="zh-CN" sz="2000" dirty="0"/>
              <a:t>] </a:t>
            </a:r>
            <a:r>
              <a:rPr lang="en-US" altLang="zh-CN" sz="2000" b="1" dirty="0"/>
              <a:t>once</a:t>
            </a:r>
            <a:r>
              <a:rPr lang="en-US" altLang="zh-CN" sz="2000" dirty="0"/>
              <a:t> [</a:t>
            </a:r>
            <a:r>
              <a:rPr lang="en-US" altLang="zh-CN" sz="2000" i="1" dirty="0"/>
              <a:t>range</a:t>
            </a:r>
            <a:r>
              <a:rPr lang="en-US" altLang="zh-CN" sz="2000" dirty="0"/>
              <a:t>…]: </a:t>
            </a:r>
            <a:r>
              <a:rPr lang="zh-CN" altLang="zh-CN" sz="2000" dirty="0"/>
              <a:t>只启用一次由</a:t>
            </a:r>
            <a:r>
              <a:rPr lang="en-US" altLang="zh-CN" sz="2000" i="1" dirty="0"/>
              <a:t>range</a:t>
            </a:r>
            <a:r>
              <a:rPr lang="zh-CN" altLang="zh-CN" sz="2000" dirty="0"/>
              <a:t>指定的范围内的</a:t>
            </a:r>
            <a:r>
              <a:rPr lang="en-US" altLang="zh-CN" sz="2000" dirty="0"/>
              <a:t>breakpoints</a:t>
            </a:r>
            <a:r>
              <a:rPr lang="zh-CN" altLang="zh-CN" sz="2000" dirty="0"/>
              <a:t>，等程序停下来后，自动设为禁用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enable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</a:t>
            </a:r>
            <a:r>
              <a:rPr lang="en-US" altLang="zh-CN" sz="2000" b="1" dirty="0"/>
              <a:t>breakpoints</a:t>
            </a:r>
            <a:r>
              <a:rPr lang="en-US" altLang="zh-CN" sz="2000" dirty="0"/>
              <a:t>] </a:t>
            </a:r>
            <a:r>
              <a:rPr lang="en-US" altLang="zh-CN" sz="2000" b="1" dirty="0"/>
              <a:t>delete</a:t>
            </a:r>
            <a:r>
              <a:rPr lang="en-US" altLang="zh-CN" sz="2000" dirty="0"/>
              <a:t> [</a:t>
            </a:r>
            <a:r>
              <a:rPr lang="en-US" altLang="zh-CN" sz="2000" i="1" dirty="0"/>
              <a:t>range</a:t>
            </a:r>
            <a:r>
              <a:rPr lang="en-US" altLang="zh-CN" sz="2000" dirty="0"/>
              <a:t>…]: </a:t>
            </a:r>
            <a:r>
              <a:rPr lang="zh-CN" altLang="zh-CN" sz="2000" dirty="0"/>
              <a:t>启用</a:t>
            </a:r>
            <a:r>
              <a:rPr lang="en-US" altLang="zh-CN" sz="2000" i="1" dirty="0"/>
              <a:t>range</a:t>
            </a:r>
            <a:r>
              <a:rPr lang="zh-CN" altLang="zh-CN" sz="2000" dirty="0"/>
              <a:t>指定的范围内的</a:t>
            </a:r>
            <a:r>
              <a:rPr lang="en-US" altLang="zh-CN" sz="2000" dirty="0"/>
              <a:t>breakpoints</a:t>
            </a:r>
            <a:r>
              <a:rPr lang="zh-CN" altLang="zh-CN" sz="2000" dirty="0"/>
              <a:t>，等程序停下来后，这些</a:t>
            </a:r>
            <a:r>
              <a:rPr lang="en-US" altLang="zh-CN" sz="2000" dirty="0"/>
              <a:t>breakpoints</a:t>
            </a:r>
            <a:r>
              <a:rPr lang="zh-CN" altLang="zh-CN" sz="2000" dirty="0"/>
              <a:t>自动被删除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400" dirty="0" smtClean="0"/>
          </a:p>
        </p:txBody>
      </p:sp>
      <p:sp>
        <p:nvSpPr>
          <p:cNvPr id="1946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A52E59-A658-4949-A444-19FAA9C6B6CA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1946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6E6F123-DB3A-4A15-A809-97D41188D4A2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pic>
        <p:nvPicPr>
          <p:cNvPr id="1946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86106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d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条件断点：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/>
              <a:t>break </a:t>
            </a:r>
            <a:r>
              <a:rPr lang="en-US" altLang="zh-CN" sz="2000" i="1" dirty="0" err="1" smtClean="0"/>
              <a:t>args</a:t>
            </a:r>
            <a:r>
              <a:rPr lang="en-US" altLang="zh-CN" sz="2000" b="1" dirty="0" smtClean="0"/>
              <a:t> if </a:t>
            </a:r>
            <a:r>
              <a:rPr lang="en-US" altLang="zh-CN" sz="2000" i="1" dirty="0" err="1" smtClean="0"/>
              <a:t>cond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设置条件断点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/>
              <a:t>condition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bnum</a:t>
            </a:r>
            <a:r>
              <a:rPr lang="en-US" altLang="zh-CN" sz="2000" dirty="0" smtClean="0"/>
              <a:t> [</a:t>
            </a:r>
            <a:r>
              <a:rPr lang="en-US" altLang="zh-CN" sz="2000" i="1" dirty="0" err="1" smtClean="0"/>
              <a:t>cond-expr</a:t>
            </a:r>
            <a:r>
              <a:rPr lang="en-US" altLang="zh-CN" sz="2000" dirty="0" smtClean="0"/>
              <a:t>]: </a:t>
            </a:r>
            <a:r>
              <a:rPr lang="zh-CN" altLang="en-US" sz="2000" dirty="0" smtClean="0"/>
              <a:t>当指定</a:t>
            </a:r>
            <a:r>
              <a:rPr lang="en-US" altLang="zh-CN" sz="2000" i="1" dirty="0" err="1" smtClean="0"/>
              <a:t>cond-expr</a:t>
            </a:r>
            <a:r>
              <a:rPr lang="zh-CN" altLang="en-US" sz="2000" dirty="0" smtClean="0"/>
              <a:t>时，给第</a:t>
            </a:r>
            <a:r>
              <a:rPr lang="en-US" altLang="zh-CN" sz="2000" i="1" dirty="0" err="1" smtClean="0"/>
              <a:t>bnum</a:t>
            </a:r>
            <a:r>
              <a:rPr lang="zh-CN" altLang="en-US" sz="2000" dirty="0" smtClean="0"/>
              <a:t>个断点设置条件；当未指定</a:t>
            </a:r>
            <a:r>
              <a:rPr lang="en-US" altLang="zh-CN" sz="2000" i="1" dirty="0" err="1" smtClean="0"/>
              <a:t>cond-expr</a:t>
            </a:r>
            <a:r>
              <a:rPr lang="zh-CN" altLang="en-US" sz="2000" dirty="0" smtClean="0"/>
              <a:t>时，取消第</a:t>
            </a:r>
            <a:r>
              <a:rPr lang="en-US" altLang="zh-CN" sz="2000" i="1" dirty="0" err="1" smtClean="0"/>
              <a:t>bnum</a:t>
            </a:r>
            <a:r>
              <a:rPr lang="zh-CN" altLang="en-US" sz="2000" dirty="0" smtClean="0"/>
              <a:t>个断点的条件 </a:t>
            </a:r>
            <a:r>
              <a:rPr lang="en-US" altLang="zh-CN" sz="2000" dirty="0" smtClean="0"/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/>
              <a:t>ignore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bnum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count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忽略第</a:t>
            </a:r>
            <a:r>
              <a:rPr lang="en-US" altLang="zh-CN" sz="2000" i="1" dirty="0" err="1" smtClean="0"/>
              <a:t>bnum</a:t>
            </a:r>
            <a:r>
              <a:rPr lang="zh-CN" altLang="en-US" sz="2000" dirty="0" smtClean="0"/>
              <a:t>个断点</a:t>
            </a:r>
            <a:r>
              <a:rPr lang="en-US" altLang="zh-CN" sz="2000" i="1" dirty="0" smtClean="0"/>
              <a:t>count</a:t>
            </a:r>
            <a:r>
              <a:rPr lang="zh-CN" altLang="en-US" sz="2000" dirty="0" smtClean="0"/>
              <a:t>次</a:t>
            </a:r>
            <a:endParaRPr lang="zh-CN" altLang="en-US" sz="2000" dirty="0"/>
          </a:p>
        </p:txBody>
      </p:sp>
      <p:sp>
        <p:nvSpPr>
          <p:cNvPr id="2048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69AE36-22A7-42AF-85E2-3F2218F0CB72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2048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04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C2010B-AD2A-4996-869B-7D84B137FD81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pic>
        <p:nvPicPr>
          <p:cNvPr id="2048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3886200"/>
            <a:ext cx="9067800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e. </a:t>
            </a:r>
            <a:r>
              <a:rPr lang="zh-CN" altLang="en-US" sz="2400" dirty="0" smtClean="0"/>
              <a:t>在断点</a:t>
            </a:r>
            <a:r>
              <a:rPr lang="zh-CN" altLang="en-US" sz="2400" dirty="0"/>
              <a:t>处</a:t>
            </a:r>
            <a:r>
              <a:rPr lang="zh-CN" altLang="en-US" sz="2400" dirty="0" smtClean="0"/>
              <a:t>自动执行命令</a:t>
            </a:r>
            <a:endParaRPr lang="en-US" altLang="zh-CN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commands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bnum</a:t>
            </a:r>
            <a:r>
              <a:rPr lang="en-US" altLang="zh-CN" sz="2000" dirty="0" smtClean="0"/>
              <a:t>]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         </a:t>
            </a:r>
            <a:r>
              <a:rPr lang="en-US" altLang="zh-CN" sz="2000" i="1" dirty="0"/>
              <a:t>… command-list …</a:t>
            </a:r>
            <a:endParaRPr lang="zh-CN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b="1" dirty="0" smtClean="0"/>
              <a:t>end</a:t>
            </a:r>
            <a:endParaRPr lang="zh-CN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zh-CN" sz="2000" dirty="0"/>
              <a:t>在第</a:t>
            </a:r>
            <a:r>
              <a:rPr lang="en-US" altLang="zh-CN" sz="2000" i="1" dirty="0" err="1"/>
              <a:t>bnum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断点</a:t>
            </a:r>
            <a:r>
              <a:rPr lang="zh-CN" altLang="zh-CN" sz="2000" dirty="0" smtClean="0"/>
              <a:t>处</a:t>
            </a:r>
            <a:r>
              <a:rPr lang="zh-CN" altLang="zh-CN" sz="2000" dirty="0"/>
              <a:t>停下来后，执行由</a:t>
            </a:r>
            <a:r>
              <a:rPr lang="en-US" altLang="zh-CN" sz="2000" i="1" dirty="0"/>
              <a:t>command-list</a:t>
            </a:r>
            <a:r>
              <a:rPr lang="zh-CN" altLang="zh-CN" sz="2000" dirty="0"/>
              <a:t>指定的命令串，如果没有指定</a:t>
            </a:r>
            <a:r>
              <a:rPr lang="en-US" altLang="zh-CN" sz="2000" i="1" dirty="0" err="1"/>
              <a:t>bnum</a:t>
            </a:r>
            <a:r>
              <a:rPr lang="zh-CN" altLang="zh-CN" sz="2000" dirty="0"/>
              <a:t>，则对最后一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断点</a:t>
            </a:r>
            <a:r>
              <a:rPr lang="zh-CN" altLang="zh-CN" sz="2000" dirty="0" smtClean="0"/>
              <a:t>生效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commands</a:t>
            </a:r>
            <a:r>
              <a:rPr lang="en-US" altLang="zh-CN" sz="2000" dirty="0" smtClean="0"/>
              <a:t> [</a:t>
            </a:r>
            <a:r>
              <a:rPr lang="en-US" altLang="zh-CN" sz="2000" i="1" dirty="0" err="1" smtClean="0"/>
              <a:t>bnum</a:t>
            </a:r>
            <a:r>
              <a:rPr lang="en-US" altLang="zh-CN" sz="2000" dirty="0" smtClean="0"/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 smtClean="0"/>
              <a:t>          end</a:t>
            </a:r>
            <a:endParaRPr lang="zh-CN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000" dirty="0" smtClean="0"/>
              <a:t>取消第</a:t>
            </a:r>
            <a:r>
              <a:rPr lang="en-US" altLang="zh-CN" sz="2000" i="1" dirty="0" err="1" smtClean="0"/>
              <a:t>bnum</a:t>
            </a:r>
            <a:r>
              <a:rPr lang="zh-CN" altLang="en-US" sz="2000" dirty="0" smtClean="0"/>
              <a:t>个断点处的命令列表</a:t>
            </a:r>
            <a:endParaRPr lang="zh-CN" altLang="en-US" sz="2000" dirty="0"/>
          </a:p>
        </p:txBody>
      </p:sp>
      <p:sp>
        <p:nvSpPr>
          <p:cNvPr id="2150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1DB530D-60CD-41BF-A72D-D1122DEF1C52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2150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15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0ED531-30DB-4E23-AACA-DD3F34012BA7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e. </a:t>
            </a:r>
            <a:r>
              <a:rPr lang="zh-CN" altLang="en-US" sz="2400" dirty="0" smtClean="0"/>
              <a:t>在断点</a:t>
            </a:r>
            <a:r>
              <a:rPr lang="zh-CN" altLang="en-US" sz="2400" dirty="0"/>
              <a:t>处</a:t>
            </a:r>
            <a:r>
              <a:rPr lang="zh-CN" altLang="en-US" sz="2400" dirty="0" smtClean="0"/>
              <a:t>自动执行命令</a:t>
            </a:r>
            <a:endParaRPr lang="en-US" altLang="zh-CN" sz="2400" dirty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2253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2D7B12E-9114-4119-ACAA-6CA076442C96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2253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40E0820-1AA6-4824-A89A-B648FD9E275E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336800"/>
            <a:ext cx="359092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290888"/>
            <a:ext cx="45243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312307"/>
            <a:ext cx="57531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温故知新</a:t>
            </a:r>
            <a:r>
              <a:rPr lang="en-US" altLang="zh-CN" smtClean="0"/>
              <a:t>---</a:t>
            </a:r>
            <a:r>
              <a:rPr lang="zh-CN" altLang="en-US" smtClean="0"/>
              <a:t>程序的秘密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牛刀小试</a:t>
            </a:r>
            <a:r>
              <a:rPr lang="en-US" altLang="zh-CN" smtClean="0"/>
              <a:t>---GDB</a:t>
            </a:r>
            <a:r>
              <a:rPr lang="zh-CN" altLang="en-US" smtClean="0"/>
              <a:t>初探</a:t>
            </a:r>
          </a:p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大显身手</a:t>
            </a:r>
            <a:r>
              <a:rPr lang="en-US" altLang="zh-CN" smtClean="0"/>
              <a:t>---</a:t>
            </a:r>
            <a:r>
              <a:rPr lang="zh-CN" altLang="en-US" smtClean="0"/>
              <a:t>玩转</a:t>
            </a:r>
            <a:r>
              <a:rPr lang="en-US" altLang="zh-CN" smtClean="0"/>
              <a:t>GDB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学而时习之</a:t>
            </a:r>
            <a:r>
              <a:rPr lang="en-US" altLang="zh-CN" smtClean="0"/>
              <a:t>---</a:t>
            </a:r>
            <a:r>
              <a:rPr lang="zh-CN" altLang="en-US" smtClean="0"/>
              <a:t>总结回顾</a:t>
            </a:r>
          </a:p>
        </p:txBody>
      </p:sp>
      <p:sp>
        <p:nvSpPr>
          <p:cNvPr id="410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6830B07-EF7B-414E-B98D-D1BD197066D3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410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1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B8822D-4872-4822-AAA6-8DF562AE51EF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f. </a:t>
            </a:r>
            <a:r>
              <a:rPr lang="zh-CN" altLang="en-US" sz="2400" dirty="0" smtClean="0"/>
              <a:t>清理断点</a:t>
            </a:r>
            <a:r>
              <a:rPr lang="zh-CN" altLang="en-US" sz="2400" dirty="0"/>
              <a:t>：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clear</a:t>
            </a:r>
            <a:r>
              <a:rPr lang="en-US" altLang="zh-CN" sz="2000" dirty="0" smtClean="0"/>
              <a:t> </a:t>
            </a:r>
            <a:r>
              <a:rPr lang="en-US" altLang="zh-CN" sz="2000" i="1" dirty="0"/>
              <a:t>function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clear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filename:function</a:t>
            </a:r>
            <a:r>
              <a:rPr lang="en-US" altLang="zh-CN" sz="2000" dirty="0"/>
              <a:t>: </a:t>
            </a:r>
            <a:r>
              <a:rPr lang="zh-CN" altLang="zh-CN" sz="2000" dirty="0"/>
              <a:t>清除函数</a:t>
            </a:r>
            <a:r>
              <a:rPr lang="en-US" altLang="zh-CN" sz="2000" i="1" dirty="0"/>
              <a:t>function</a:t>
            </a:r>
            <a:r>
              <a:rPr lang="zh-CN" altLang="zh-CN" sz="2000" dirty="0"/>
              <a:t>入口处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断点 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clear</a:t>
            </a:r>
            <a:r>
              <a:rPr lang="en-US" altLang="zh-CN" sz="2000" dirty="0" smtClean="0"/>
              <a:t> </a:t>
            </a:r>
            <a:r>
              <a:rPr lang="en-US" altLang="zh-CN" sz="2000" i="1" dirty="0" err="1"/>
              <a:t>linenum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clear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filename:linenum</a:t>
            </a:r>
            <a:r>
              <a:rPr lang="en-US" altLang="zh-CN" sz="2000" dirty="0"/>
              <a:t>: </a:t>
            </a:r>
            <a:r>
              <a:rPr lang="zh-CN" altLang="zh-CN" sz="2000" dirty="0"/>
              <a:t>清除第</a:t>
            </a:r>
            <a:r>
              <a:rPr lang="en-US" altLang="zh-CN" sz="2000" i="1" dirty="0" err="1"/>
              <a:t>linenum</a:t>
            </a:r>
            <a:r>
              <a:rPr lang="zh-CN" altLang="zh-CN" sz="2000" dirty="0"/>
              <a:t>行处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断点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delete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</a:t>
            </a:r>
            <a:r>
              <a:rPr lang="en-US" altLang="zh-CN" sz="2000" b="1" dirty="0"/>
              <a:t>breakpoints</a:t>
            </a:r>
            <a:r>
              <a:rPr lang="en-US" altLang="zh-CN" sz="2000" dirty="0"/>
              <a:t>] [</a:t>
            </a:r>
            <a:r>
              <a:rPr lang="en-US" altLang="zh-CN" sz="2000" i="1" dirty="0"/>
              <a:t>range</a:t>
            </a:r>
            <a:r>
              <a:rPr lang="en-US" altLang="zh-CN" sz="2000" dirty="0"/>
              <a:t>…]: </a:t>
            </a:r>
            <a:r>
              <a:rPr lang="zh-CN" altLang="zh-CN" sz="2000" dirty="0"/>
              <a:t>删除由</a:t>
            </a:r>
            <a:r>
              <a:rPr lang="en-US" altLang="zh-CN" sz="2000" i="1" dirty="0"/>
              <a:t>range</a:t>
            </a:r>
            <a:r>
              <a:rPr lang="zh-CN" altLang="zh-CN" sz="2000" dirty="0"/>
              <a:t>指定的范围内的</a:t>
            </a:r>
            <a:r>
              <a:rPr lang="en-US" altLang="zh-CN" sz="2000" dirty="0"/>
              <a:t>breakpoints</a:t>
            </a:r>
            <a:r>
              <a:rPr lang="zh-CN" altLang="zh-CN" sz="2000" dirty="0"/>
              <a:t>，</a:t>
            </a:r>
            <a:r>
              <a:rPr lang="en-US" altLang="zh-CN" sz="2000" i="1" dirty="0"/>
              <a:t>range</a:t>
            </a:r>
            <a:r>
              <a:rPr lang="zh-CN" altLang="zh-CN" sz="2000" dirty="0"/>
              <a:t>范围是</a:t>
            </a:r>
            <a:r>
              <a:rPr lang="zh-CN" altLang="zh-CN" sz="2000" dirty="0" smtClean="0"/>
              <a:t>指</a:t>
            </a:r>
            <a:r>
              <a:rPr lang="zh-CN" altLang="en-US" sz="2000" dirty="0" smtClean="0"/>
              <a:t>断点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序列号的范围</a:t>
            </a:r>
            <a:endParaRPr lang="zh-CN" altLang="en-US" sz="2000" dirty="0"/>
          </a:p>
        </p:txBody>
      </p:sp>
      <p:sp>
        <p:nvSpPr>
          <p:cNvPr id="2355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E40C800-952C-4454-B55A-45ACCF88EFBD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2355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35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991310E-A5D3-48A2-A40A-199D3F81677C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g. </a:t>
            </a:r>
            <a:r>
              <a:rPr lang="zh-CN" altLang="en-US" sz="2400" dirty="0" smtClean="0"/>
              <a:t>未决的断点</a:t>
            </a:r>
            <a:r>
              <a:rPr lang="en-US" altLang="zh-CN" sz="2400" dirty="0" smtClean="0"/>
              <a:t>—pending breakpoints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4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set </a:t>
            </a:r>
            <a:r>
              <a:rPr lang="en-US" altLang="zh-CN" sz="2000" b="1" dirty="0"/>
              <a:t>breakpoint pending auto</a:t>
            </a:r>
            <a:r>
              <a:rPr lang="en-US" altLang="zh-CN" sz="2000" dirty="0"/>
              <a:t>: GDB</a:t>
            </a:r>
            <a:r>
              <a:rPr lang="zh-CN" altLang="zh-CN" sz="2000" dirty="0"/>
              <a:t>缺省设置，询问用户是否要设置</a:t>
            </a:r>
            <a:r>
              <a:rPr lang="en-US" altLang="zh-CN" sz="2000" dirty="0"/>
              <a:t>pending </a:t>
            </a:r>
            <a:r>
              <a:rPr lang="en-US" altLang="zh-CN" sz="2000" dirty="0" smtClean="0"/>
              <a:t>breakpoint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set </a:t>
            </a:r>
            <a:r>
              <a:rPr lang="en-US" altLang="zh-CN" sz="2000" b="1" dirty="0"/>
              <a:t>breakpoint pending on</a:t>
            </a:r>
            <a:r>
              <a:rPr lang="en-US" altLang="zh-CN" sz="2000" dirty="0"/>
              <a:t>: GDB</a:t>
            </a:r>
            <a:r>
              <a:rPr lang="zh-CN" altLang="zh-CN" sz="2000" dirty="0"/>
              <a:t>当前不能识别的</a:t>
            </a:r>
            <a:r>
              <a:rPr lang="en-US" altLang="zh-CN" sz="2000" dirty="0"/>
              <a:t>breakpoint</a:t>
            </a:r>
            <a:r>
              <a:rPr lang="zh-CN" altLang="zh-CN" sz="2000" dirty="0"/>
              <a:t>自动成为</a:t>
            </a:r>
            <a:r>
              <a:rPr lang="en-US" altLang="zh-CN" sz="2000" dirty="0"/>
              <a:t>pending </a:t>
            </a:r>
            <a:r>
              <a:rPr lang="en-US" altLang="zh-CN" sz="2000" dirty="0" smtClean="0"/>
              <a:t>breakpoint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set </a:t>
            </a:r>
            <a:r>
              <a:rPr lang="en-US" altLang="zh-CN" sz="2000" b="1" dirty="0"/>
              <a:t>breakpoint pending off</a:t>
            </a:r>
            <a:r>
              <a:rPr lang="en-US" altLang="zh-CN" sz="2000" dirty="0"/>
              <a:t>: GDB</a:t>
            </a:r>
            <a:r>
              <a:rPr lang="zh-CN" altLang="zh-CN" sz="2000" dirty="0"/>
              <a:t>当前不能识别某个</a:t>
            </a:r>
            <a:r>
              <a:rPr lang="en-US" altLang="zh-CN" sz="2000" dirty="0"/>
              <a:t>breakpoint</a:t>
            </a:r>
            <a:r>
              <a:rPr lang="zh-CN" altLang="zh-CN" sz="2000" dirty="0"/>
              <a:t>时，直接报</a:t>
            </a:r>
            <a:r>
              <a:rPr lang="zh-CN" altLang="zh-CN" sz="2000" dirty="0" smtClean="0"/>
              <a:t>错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show </a:t>
            </a:r>
            <a:r>
              <a:rPr lang="en-US" altLang="zh-CN" sz="2000" b="1" dirty="0"/>
              <a:t>breakpoint pending</a:t>
            </a:r>
            <a:r>
              <a:rPr lang="en-US" altLang="zh-CN" sz="2000" dirty="0"/>
              <a:t>: </a:t>
            </a:r>
            <a:r>
              <a:rPr lang="zh-CN" altLang="zh-CN" sz="2000" dirty="0"/>
              <a:t>查看</a:t>
            </a:r>
            <a:r>
              <a:rPr lang="en-US" altLang="zh-CN" sz="2000" dirty="0"/>
              <a:t>GDB</a:t>
            </a:r>
            <a:r>
              <a:rPr lang="zh-CN" altLang="zh-CN" sz="2000" dirty="0"/>
              <a:t>关于</a:t>
            </a:r>
            <a:r>
              <a:rPr lang="en-US" altLang="zh-CN" sz="2000" dirty="0"/>
              <a:t>pending breakpoint</a:t>
            </a:r>
            <a:r>
              <a:rPr lang="zh-CN" altLang="zh-CN" sz="2000" dirty="0"/>
              <a:t>的设置的行为</a:t>
            </a:r>
            <a:r>
              <a:rPr lang="en-US" altLang="zh-CN" sz="2000" dirty="0"/>
              <a:t>(auto, on, off)</a:t>
            </a:r>
            <a:endParaRPr lang="zh-CN" altLang="en-US" sz="2000" dirty="0"/>
          </a:p>
        </p:txBody>
      </p:sp>
      <p:sp>
        <p:nvSpPr>
          <p:cNvPr id="2458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86005B3-5277-4085-A582-9BA0C1B9BD57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2458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45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BA43A3-4DF6-441B-9844-638002CA1E19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905000"/>
            <a:ext cx="594074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h. </a:t>
            </a:r>
            <a:r>
              <a:rPr lang="en-US" altLang="zh-CN" sz="2400" dirty="0" err="1" smtClean="0"/>
              <a:t>Watchpoints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Catchpoints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Watchpoint</a:t>
            </a:r>
            <a:r>
              <a:rPr lang="zh-CN" altLang="zh-CN" sz="2000" dirty="0"/>
              <a:t>的作用是让程序在某个表达式的值发生变化的时候停止运行，达到‘监视’该表达式的</a:t>
            </a:r>
            <a:r>
              <a:rPr lang="zh-CN" altLang="zh-CN" sz="2000" dirty="0" smtClean="0"/>
              <a:t>目的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watch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expr</a:t>
            </a:r>
            <a:r>
              <a:rPr lang="en-US" altLang="zh-CN" sz="2000" dirty="0" smtClean="0"/>
              <a:t>        e.g. watch </a:t>
            </a:r>
            <a:r>
              <a:rPr lang="en-US" altLang="zh-CN" sz="2000" dirty="0" err="1" smtClean="0"/>
              <a:t>CrawlServer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m_nTaskNum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Catchpoints</a:t>
            </a:r>
            <a:r>
              <a:rPr lang="zh-CN" altLang="zh-CN" sz="2000" dirty="0"/>
              <a:t>的作用是让程序在发生某种事件的时候停止运行，比如</a:t>
            </a:r>
            <a:r>
              <a:rPr lang="en-US" altLang="zh-CN" sz="2000" dirty="0"/>
              <a:t>C++</a:t>
            </a:r>
            <a:r>
              <a:rPr lang="zh-CN" altLang="zh-CN" sz="2000" dirty="0"/>
              <a:t>中发生异常事件，加载动态库</a:t>
            </a:r>
            <a:r>
              <a:rPr lang="zh-CN" altLang="zh-CN" sz="2000" dirty="0" smtClean="0"/>
              <a:t>事件</a:t>
            </a:r>
            <a:r>
              <a:rPr lang="zh-CN" altLang="en-US" sz="2000" dirty="0" smtClean="0"/>
              <a:t>，系统调用事件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catch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event</a:t>
            </a:r>
            <a:r>
              <a:rPr lang="en-US" altLang="zh-CN" sz="2000" dirty="0" smtClean="0"/>
              <a:t>       e.g. catch throw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Watchpoints</a:t>
            </a:r>
            <a:r>
              <a:rPr lang="zh-CN" altLang="en-US" sz="2000" dirty="0"/>
              <a:t>和</a:t>
            </a:r>
            <a:r>
              <a:rPr lang="en-US" altLang="zh-CN" sz="2000" dirty="0" err="1" smtClean="0"/>
              <a:t>Catchpoints</a:t>
            </a:r>
            <a:r>
              <a:rPr lang="zh-CN" altLang="en-US" sz="2000" dirty="0" smtClean="0"/>
              <a:t>都与</a:t>
            </a:r>
            <a:r>
              <a:rPr lang="en-US" altLang="zh-CN" sz="2000" dirty="0"/>
              <a:t>B</a:t>
            </a:r>
            <a:r>
              <a:rPr lang="en-US" altLang="zh-CN" sz="2000" dirty="0" smtClean="0"/>
              <a:t>reakpoints</a:t>
            </a:r>
            <a:r>
              <a:rPr lang="zh-CN" altLang="zh-CN" sz="2000" dirty="0"/>
              <a:t>很相像，都有</a:t>
            </a:r>
            <a:r>
              <a:rPr lang="en-US" altLang="zh-CN" sz="2000" dirty="0"/>
              <a:t>enable/</a:t>
            </a:r>
            <a:r>
              <a:rPr lang="en-US" altLang="zh-CN" sz="2000" dirty="0" err="1"/>
              <a:t>disabe</a:t>
            </a:r>
            <a:r>
              <a:rPr lang="en-US" altLang="zh-CN" sz="2000" dirty="0"/>
              <a:t>/delete</a:t>
            </a:r>
            <a:r>
              <a:rPr lang="zh-CN" altLang="zh-CN" sz="2000" dirty="0"/>
              <a:t>等操作，使用方法也与</a:t>
            </a:r>
            <a:r>
              <a:rPr lang="en-US" altLang="zh-CN" sz="2000" dirty="0"/>
              <a:t>breakpoints</a:t>
            </a:r>
            <a:r>
              <a:rPr lang="zh-CN" altLang="zh-CN" sz="2000" dirty="0"/>
              <a:t>的类似</a:t>
            </a:r>
            <a:endParaRPr lang="en-US" altLang="zh-CN" sz="2000" dirty="0"/>
          </a:p>
        </p:txBody>
      </p:sp>
      <p:sp>
        <p:nvSpPr>
          <p:cNvPr id="2560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774386-BB6A-4B49-9DD9-38290CB8B1B6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2560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56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CA92D23-5B0A-4634-A8DA-9DD7308B7FF9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D. </a:t>
            </a:r>
            <a:r>
              <a:rPr lang="zh-CN" altLang="en-US" dirty="0" smtClean="0"/>
              <a:t>单步调试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a. </a:t>
            </a:r>
            <a:r>
              <a:rPr lang="zh-CN" altLang="en-US" sz="2400" dirty="0" smtClean="0"/>
              <a:t>设置断点（参见前面</a:t>
            </a:r>
            <a:r>
              <a:rPr lang="en-US" altLang="zh-CN" sz="2400" dirty="0" smtClean="0"/>
              <a:t>《C.</a:t>
            </a:r>
            <a:r>
              <a:rPr lang="zh-CN" altLang="en-US" sz="2400" dirty="0" smtClean="0"/>
              <a:t>断点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一节）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b. next &amp; </a:t>
            </a:r>
            <a:r>
              <a:rPr lang="en-US" altLang="zh-CN" sz="2400" dirty="0" err="1" smtClean="0"/>
              <a:t>nexti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next</a:t>
            </a:r>
            <a:r>
              <a:rPr lang="en-US" altLang="zh-CN" sz="2000" dirty="0" smtClean="0"/>
              <a:t> [</a:t>
            </a:r>
            <a:r>
              <a:rPr lang="en-US" altLang="zh-CN" sz="2000" i="1" dirty="0" smtClean="0"/>
              <a:t>count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如果</a:t>
            </a:r>
            <a:r>
              <a:rPr lang="zh-CN" altLang="zh-CN" sz="2000" dirty="0"/>
              <a:t>没有指定</a:t>
            </a:r>
            <a:r>
              <a:rPr lang="en-US" altLang="zh-CN" sz="2000" i="1" dirty="0"/>
              <a:t>count</a:t>
            </a:r>
            <a:r>
              <a:rPr lang="en-US" altLang="zh-CN" sz="2000" dirty="0"/>
              <a:t>, </a:t>
            </a:r>
            <a:r>
              <a:rPr lang="zh-CN" altLang="zh-CN" sz="2000" dirty="0"/>
              <a:t>单步执行下一行程序；如果指定了</a:t>
            </a:r>
            <a:r>
              <a:rPr lang="en-US" altLang="zh-CN" sz="2000" i="1" dirty="0"/>
              <a:t>count</a:t>
            </a:r>
            <a:r>
              <a:rPr lang="zh-CN" altLang="zh-CN" sz="2000" dirty="0"/>
              <a:t>，单步执行接下来的</a:t>
            </a:r>
            <a:r>
              <a:rPr lang="en-US" altLang="zh-CN" sz="2000" i="1" dirty="0"/>
              <a:t>count</a:t>
            </a:r>
            <a:r>
              <a:rPr lang="zh-CN" altLang="zh-CN" sz="2000" dirty="0"/>
              <a:t>行程序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/>
              <a:t>nexti</a:t>
            </a:r>
            <a:r>
              <a:rPr lang="en-US" altLang="zh-CN" sz="2000" dirty="0" smtClean="0"/>
              <a:t> [</a:t>
            </a:r>
            <a:r>
              <a:rPr lang="en-US" altLang="zh-CN" sz="2000" i="1" dirty="0" smtClean="0"/>
              <a:t>count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：</a:t>
            </a:r>
            <a:r>
              <a:rPr lang="zh-CN" altLang="zh-CN" sz="2000" dirty="0"/>
              <a:t>如果没有指定</a:t>
            </a:r>
            <a:r>
              <a:rPr lang="en-US" altLang="zh-CN" sz="2000" dirty="0"/>
              <a:t>count, </a:t>
            </a:r>
            <a:r>
              <a:rPr lang="zh-CN" altLang="zh-CN" sz="2000" dirty="0"/>
              <a:t>单步执行下一条指令；如果指定了</a:t>
            </a:r>
            <a:r>
              <a:rPr lang="en-US" altLang="zh-CN" sz="2000" dirty="0"/>
              <a:t>count, </a:t>
            </a:r>
            <a:r>
              <a:rPr lang="zh-CN" altLang="en-US" sz="2000" dirty="0" smtClean="0"/>
              <a:t>单步</a:t>
            </a:r>
            <a:r>
              <a:rPr lang="zh-CN" altLang="zh-CN" sz="2000" dirty="0" smtClean="0"/>
              <a:t>执行</a:t>
            </a:r>
            <a:r>
              <a:rPr lang="zh-CN" altLang="zh-CN" sz="2000" dirty="0"/>
              <a:t>接下来的</a:t>
            </a:r>
            <a:r>
              <a:rPr lang="en-US" altLang="zh-CN" sz="2000" dirty="0"/>
              <a:t>count</a:t>
            </a:r>
            <a:r>
              <a:rPr lang="zh-CN" altLang="zh-CN" sz="2000" dirty="0" smtClean="0"/>
              <a:t>条</a:t>
            </a:r>
            <a:r>
              <a:rPr lang="zh-CN" altLang="en-US" sz="2000" dirty="0"/>
              <a:t>指令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c. step &amp; </a:t>
            </a:r>
            <a:r>
              <a:rPr lang="en-US" altLang="zh-CN" sz="2400" dirty="0" err="1" smtClean="0"/>
              <a:t>stepi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/>
              <a:t>step</a:t>
            </a:r>
            <a:r>
              <a:rPr lang="en-US" altLang="zh-CN" sz="2000" dirty="0" smtClean="0"/>
              <a:t> [</a:t>
            </a:r>
            <a:r>
              <a:rPr lang="en-US" altLang="zh-CN" sz="2000" i="1" dirty="0" smtClean="0"/>
              <a:t>count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：</a:t>
            </a:r>
            <a:r>
              <a:rPr lang="zh-CN" altLang="zh-CN" sz="2000" dirty="0"/>
              <a:t>如果没有指定</a:t>
            </a:r>
            <a:r>
              <a:rPr lang="en-US" altLang="zh-CN" sz="2000" i="1" dirty="0"/>
              <a:t>count</a:t>
            </a:r>
            <a:r>
              <a:rPr lang="en-US" altLang="zh-CN" sz="2000" dirty="0"/>
              <a:t>, </a:t>
            </a:r>
            <a:r>
              <a:rPr lang="zh-CN" altLang="zh-CN" sz="2000" dirty="0"/>
              <a:t>则继续执行程序，直到到达</a:t>
            </a:r>
            <a:r>
              <a:rPr lang="zh-CN" altLang="zh-CN" sz="2000" b="1" dirty="0">
                <a:solidFill>
                  <a:srgbClr val="FF0000"/>
                </a:solidFill>
              </a:rPr>
              <a:t>与当前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源文件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行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不同的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行</a:t>
            </a:r>
            <a:r>
              <a:rPr lang="zh-CN" altLang="zh-CN" sz="2000" dirty="0" smtClean="0"/>
              <a:t>时停止</a:t>
            </a:r>
            <a:r>
              <a:rPr lang="zh-CN" altLang="en-US" sz="2000" dirty="0" smtClean="0"/>
              <a:t>执行</a:t>
            </a:r>
            <a:r>
              <a:rPr lang="zh-CN" altLang="zh-CN" sz="2000" dirty="0" smtClean="0"/>
              <a:t>；</a:t>
            </a:r>
            <a:r>
              <a:rPr lang="zh-CN" altLang="zh-CN" sz="2000" dirty="0"/>
              <a:t>如果指定了</a:t>
            </a:r>
            <a:r>
              <a:rPr lang="en-US" altLang="zh-CN" sz="2000" i="1" dirty="0"/>
              <a:t>count</a:t>
            </a:r>
            <a:r>
              <a:rPr lang="en-US" altLang="zh-CN" sz="2000" dirty="0"/>
              <a:t>, </a:t>
            </a:r>
            <a:r>
              <a:rPr lang="zh-CN" altLang="zh-CN" sz="2000" dirty="0"/>
              <a:t>则重复行上面的过程</a:t>
            </a:r>
            <a:r>
              <a:rPr lang="en-US" altLang="zh-CN" sz="2000" i="1" dirty="0"/>
              <a:t>count</a:t>
            </a:r>
            <a:r>
              <a:rPr lang="zh-CN" altLang="zh-CN" sz="2000" dirty="0"/>
              <a:t>次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2662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758FD59-1BD2-468A-BF9E-B7ED820065C5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2662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66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7793DAC-3D22-464A-B721-77AC0CFA8D1C}" type="slidenum">
              <a:rPr lang="en-US" altLang="zh-CN" smtClean="0"/>
              <a:pPr eaLnBrk="1" hangingPunct="1"/>
              <a:t>23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D. </a:t>
            </a:r>
            <a:r>
              <a:rPr lang="zh-CN" altLang="en-US" dirty="0" smtClean="0"/>
              <a:t>单步调试</a:t>
            </a:r>
            <a:endParaRPr lang="en-US" altLang="zh-CN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c. step &amp; </a:t>
            </a:r>
            <a:r>
              <a:rPr lang="en-US" altLang="zh-CN" sz="2400" dirty="0" err="1">
                <a:solidFill>
                  <a:srgbClr val="000000"/>
                </a:solidFill>
              </a:rPr>
              <a:t>stepi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gdb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</a:rPr>
              <a:t>stepi</a:t>
            </a:r>
            <a:r>
              <a:rPr lang="en-US" altLang="zh-CN" sz="2000" dirty="0">
                <a:solidFill>
                  <a:srgbClr val="000000"/>
                </a:solidFill>
              </a:rPr>
              <a:t> [</a:t>
            </a:r>
            <a:r>
              <a:rPr lang="en-US" altLang="zh-CN" sz="2000" i="1" dirty="0">
                <a:solidFill>
                  <a:srgbClr val="000000"/>
                </a:solidFill>
              </a:rPr>
              <a:t>count</a:t>
            </a:r>
            <a:r>
              <a:rPr lang="en-US" altLang="zh-CN" sz="2000" dirty="0">
                <a:solidFill>
                  <a:srgbClr val="000000"/>
                </a:solidFill>
              </a:rPr>
              <a:t>]</a:t>
            </a:r>
            <a:r>
              <a:rPr lang="zh-CN" altLang="en-US" sz="2000" dirty="0">
                <a:solidFill>
                  <a:srgbClr val="000000"/>
                </a:solidFill>
              </a:rPr>
              <a:t>：</a:t>
            </a:r>
            <a:r>
              <a:rPr lang="zh-CN" altLang="zh-CN" sz="2000" dirty="0">
                <a:solidFill>
                  <a:srgbClr val="000000"/>
                </a:solidFill>
              </a:rPr>
              <a:t>如果没有指定</a:t>
            </a:r>
            <a:r>
              <a:rPr lang="en-US" altLang="zh-CN" sz="2000" i="1" dirty="0">
                <a:solidFill>
                  <a:srgbClr val="000000"/>
                </a:solidFill>
              </a:rPr>
              <a:t>count</a:t>
            </a:r>
            <a:r>
              <a:rPr lang="en-US" altLang="zh-CN" sz="2000" dirty="0">
                <a:solidFill>
                  <a:srgbClr val="000000"/>
                </a:solidFill>
              </a:rPr>
              <a:t>, </a:t>
            </a:r>
            <a:r>
              <a:rPr lang="zh-CN" altLang="zh-CN" sz="2000" dirty="0">
                <a:solidFill>
                  <a:srgbClr val="000000"/>
                </a:solidFill>
              </a:rPr>
              <a:t>继续执行下一条机器指令，然后停止；如果指定了</a:t>
            </a:r>
            <a:r>
              <a:rPr lang="en-US" altLang="zh-CN" sz="2000" i="1" dirty="0">
                <a:solidFill>
                  <a:srgbClr val="000000"/>
                </a:solidFill>
              </a:rPr>
              <a:t>count</a:t>
            </a:r>
            <a:r>
              <a:rPr lang="zh-CN" altLang="zh-CN" sz="2000" dirty="0">
                <a:solidFill>
                  <a:srgbClr val="000000"/>
                </a:solidFill>
              </a:rPr>
              <a:t>，则重复上面的过程</a:t>
            </a:r>
            <a:r>
              <a:rPr lang="en-US" altLang="zh-CN" sz="2000" i="1" dirty="0">
                <a:solidFill>
                  <a:srgbClr val="000000"/>
                </a:solidFill>
              </a:rPr>
              <a:t>count</a:t>
            </a:r>
            <a:r>
              <a:rPr lang="zh-CN" altLang="zh-CN" sz="2000" dirty="0">
                <a:solidFill>
                  <a:srgbClr val="000000"/>
                </a:solidFill>
              </a:rPr>
              <a:t>次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d. continue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continue</a:t>
            </a:r>
            <a:r>
              <a:rPr lang="en-US" altLang="zh-CN" sz="2000" dirty="0" smtClean="0"/>
              <a:t> [</a:t>
            </a:r>
            <a:r>
              <a:rPr lang="en-US" altLang="zh-CN" sz="2000" i="1" dirty="0" smtClean="0"/>
              <a:t>ignore-count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：</a:t>
            </a:r>
            <a:r>
              <a:rPr lang="zh-CN" altLang="zh-CN" sz="2000" dirty="0">
                <a:solidFill>
                  <a:srgbClr val="000000"/>
                </a:solidFill>
              </a:rPr>
              <a:t>唤醒程序，继续运行，至到遇到下一个断点，或者程序结束。如果指定</a:t>
            </a:r>
            <a:r>
              <a:rPr lang="en-US" altLang="zh-CN" sz="2000" dirty="0">
                <a:solidFill>
                  <a:srgbClr val="000000"/>
                </a:solidFill>
              </a:rPr>
              <a:t>ignore-count</a:t>
            </a:r>
            <a:r>
              <a:rPr lang="zh-CN" altLang="zh-CN" sz="2000" dirty="0">
                <a:solidFill>
                  <a:srgbClr val="000000"/>
                </a:solidFill>
              </a:rPr>
              <a:t>，那么程序在接下来的运行中，忽略</a:t>
            </a:r>
            <a:r>
              <a:rPr lang="en-US" altLang="zh-CN" sz="2000" dirty="0">
                <a:solidFill>
                  <a:srgbClr val="000000"/>
                </a:solidFill>
              </a:rPr>
              <a:t>ignore-count</a:t>
            </a:r>
            <a:r>
              <a:rPr lang="zh-CN" altLang="zh-CN" sz="2000" dirty="0">
                <a:solidFill>
                  <a:srgbClr val="000000"/>
                </a:solidFill>
              </a:rPr>
              <a:t>次断点</a:t>
            </a:r>
            <a:r>
              <a:rPr lang="zh-CN" altLang="zh-CN" sz="2000" dirty="0" smtClean="0">
                <a:solidFill>
                  <a:srgbClr val="000000"/>
                </a:solidFill>
              </a:rPr>
              <a:t>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</a:rPr>
              <a:t>e. finish &amp; return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finish</a:t>
            </a:r>
            <a:r>
              <a:rPr lang="zh-CN" altLang="en-US" sz="2000" dirty="0" smtClean="0">
                <a:solidFill>
                  <a:srgbClr val="000000"/>
                </a:solidFill>
              </a:rPr>
              <a:t>：</a:t>
            </a:r>
            <a:r>
              <a:rPr lang="zh-CN" altLang="zh-CN" sz="2000" dirty="0"/>
              <a:t>继续执行程序，直到当前被调用的函数结束，如果该函数有返回值，把返回值也打印到控制台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return</a:t>
            </a:r>
            <a:r>
              <a:rPr lang="en-US" altLang="zh-CN" sz="2000" dirty="0" smtClean="0">
                <a:solidFill>
                  <a:srgbClr val="000000"/>
                </a:solidFill>
              </a:rPr>
              <a:t> [</a:t>
            </a:r>
            <a:r>
              <a:rPr lang="en-US" altLang="zh-CN" sz="2000" i="1" dirty="0" err="1" smtClean="0">
                <a:solidFill>
                  <a:srgbClr val="000000"/>
                </a:solidFill>
              </a:rPr>
              <a:t>expr</a:t>
            </a:r>
            <a:r>
              <a:rPr lang="en-US" altLang="zh-CN" sz="2000" dirty="0" smtClean="0">
                <a:solidFill>
                  <a:srgbClr val="000000"/>
                </a:solidFill>
              </a:rPr>
              <a:t>]</a:t>
            </a:r>
            <a:r>
              <a:rPr lang="zh-CN" altLang="en-US" sz="2000" dirty="0" smtClean="0">
                <a:solidFill>
                  <a:srgbClr val="000000"/>
                </a:solidFill>
              </a:rPr>
              <a:t>：</a:t>
            </a:r>
            <a:r>
              <a:rPr lang="zh-CN" altLang="zh-CN" sz="2000" dirty="0"/>
              <a:t>中止当前函数的调用，如果指定了</a:t>
            </a:r>
            <a:r>
              <a:rPr lang="en-US" altLang="zh-CN" sz="2000" i="1" dirty="0" err="1" smtClean="0"/>
              <a:t>expr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把</a:t>
            </a:r>
            <a:r>
              <a:rPr lang="en-US" altLang="zh-CN" sz="2000" i="1" dirty="0" err="1" smtClean="0"/>
              <a:t>expr</a:t>
            </a:r>
            <a:r>
              <a:rPr lang="zh-CN" altLang="en-US" sz="2000" dirty="0" smtClean="0"/>
              <a:t>的</a:t>
            </a:r>
            <a:r>
              <a:rPr lang="zh-CN" altLang="zh-CN" sz="2000" dirty="0" smtClean="0"/>
              <a:t>值当</a:t>
            </a:r>
            <a:r>
              <a:rPr lang="zh-CN" altLang="zh-CN" sz="2000" dirty="0"/>
              <a:t>做当前函数的返回值；如果没有，直接结束当前函数调用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765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CA1016-ABBD-4B30-AA58-1A5DBB7ECDC0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2765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76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F080C8-95DA-48B6-9043-19772BF3A859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  <p:sp>
        <p:nvSpPr>
          <p:cNvPr id="8" name="云形标注 7"/>
          <p:cNvSpPr/>
          <p:nvPr/>
        </p:nvSpPr>
        <p:spPr>
          <a:xfrm>
            <a:off x="1399735" y="1371600"/>
            <a:ext cx="6858000" cy="1754188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nexti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 err="1">
                <a:solidFill>
                  <a:srgbClr val="FF0000"/>
                </a:solidFill>
              </a:rPr>
              <a:t>stepi</a:t>
            </a:r>
            <a:r>
              <a:rPr lang="zh-CN" altLang="en-US" b="1" dirty="0">
                <a:solidFill>
                  <a:srgbClr val="FF0000"/>
                </a:solidFill>
              </a:rPr>
              <a:t>的区别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en-US" altLang="zh-CN" dirty="0" err="1">
                <a:solidFill>
                  <a:schemeClr val="tx1"/>
                </a:solidFill>
              </a:rPr>
              <a:t>nexti</a:t>
            </a:r>
            <a:r>
              <a:rPr lang="zh-CN" altLang="en-US" dirty="0">
                <a:solidFill>
                  <a:schemeClr val="tx1"/>
                </a:solidFill>
              </a:rPr>
              <a:t>在执行某机器指令时，如果该指令是函数调用，那么程序执行直到该函数调用结束时才停止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E. </a:t>
            </a:r>
            <a:r>
              <a:rPr lang="zh-CN" altLang="en-US" dirty="0" smtClean="0"/>
              <a:t>变量与内存查看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a. print</a:t>
            </a:r>
            <a:r>
              <a:rPr lang="zh-CN" altLang="en-US" sz="2400" dirty="0" smtClean="0"/>
              <a:t>：查看变量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print</a:t>
            </a:r>
            <a:r>
              <a:rPr lang="en-US" altLang="zh-CN" sz="2000" dirty="0" smtClean="0"/>
              <a:t> [/</a:t>
            </a: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] </a:t>
            </a:r>
            <a:r>
              <a:rPr lang="en-US" altLang="zh-CN" sz="2000" i="1" dirty="0" err="1" smtClean="0"/>
              <a:t>expr</a:t>
            </a:r>
            <a:r>
              <a:rPr lang="zh-CN" altLang="en-US" sz="2000" dirty="0" smtClean="0"/>
              <a:t>：以</a:t>
            </a:r>
            <a:r>
              <a:rPr lang="en-US" altLang="zh-CN" sz="2000" i="1" dirty="0" smtClean="0"/>
              <a:t>f</a:t>
            </a:r>
            <a:r>
              <a:rPr lang="zh-CN" altLang="en-US" sz="2000" dirty="0" smtClean="0"/>
              <a:t>指定的格式打印</a:t>
            </a:r>
            <a:r>
              <a:rPr lang="en-US" altLang="zh-CN" sz="2000" i="1" dirty="0" err="1" smtClean="0"/>
              <a:t>expr</a:t>
            </a:r>
            <a:r>
              <a:rPr lang="zh-CN" altLang="en-US" sz="2000" dirty="0" smtClean="0"/>
              <a:t>的值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i="1" dirty="0" smtClean="0"/>
              <a:t>f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x --- 16</a:t>
            </a:r>
            <a:r>
              <a:rPr lang="zh-CN" altLang="en-US" sz="2000" dirty="0" smtClean="0"/>
              <a:t>进制整数   </a:t>
            </a:r>
            <a:r>
              <a:rPr lang="en-US" altLang="zh-CN" sz="2000" dirty="0" smtClean="0"/>
              <a:t>d --- 10</a:t>
            </a:r>
            <a:r>
              <a:rPr lang="zh-CN" altLang="en-US" sz="2000" dirty="0" smtClean="0"/>
              <a:t>进制整数 </a:t>
            </a:r>
            <a:r>
              <a:rPr lang="en-US" altLang="zh-CN" sz="2000" dirty="0" smtClean="0"/>
              <a:t> u ---10</a:t>
            </a:r>
            <a:r>
              <a:rPr lang="zh-CN" altLang="en-US" sz="2000" dirty="0" smtClean="0"/>
              <a:t>进制无符号整数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o --- 8</a:t>
            </a:r>
            <a:r>
              <a:rPr lang="zh-CN" altLang="en-US" sz="2000" dirty="0" smtClean="0"/>
              <a:t>进制整数 </a:t>
            </a:r>
            <a:r>
              <a:rPr lang="en-US" altLang="zh-CN" sz="2000" dirty="0" smtClean="0"/>
              <a:t> t --- 2</a:t>
            </a:r>
            <a:r>
              <a:rPr lang="zh-CN" altLang="en-US" sz="2000" dirty="0" smtClean="0"/>
              <a:t>进制整数 </a:t>
            </a:r>
            <a:r>
              <a:rPr lang="en-US" altLang="zh-CN" sz="2000" dirty="0" smtClean="0"/>
              <a:t>  a --- </a:t>
            </a:r>
            <a:r>
              <a:rPr lang="zh-CN" altLang="en-US" sz="2000" dirty="0" smtClean="0"/>
              <a:t>地址</a:t>
            </a:r>
            <a:r>
              <a:rPr lang="en-US" altLang="zh-CN" sz="2000" dirty="0" smtClean="0"/>
              <a:t>   c --- </a:t>
            </a:r>
            <a:r>
              <a:rPr lang="zh-CN" altLang="en-US" sz="2000" dirty="0" smtClean="0"/>
              <a:t>字符</a:t>
            </a:r>
            <a:r>
              <a:rPr lang="en-US" altLang="zh-CN" sz="2000" dirty="0" smtClean="0"/>
              <a:t>    f --- </a:t>
            </a:r>
            <a:r>
              <a:rPr lang="zh-CN" altLang="en-US" sz="2000" dirty="0" smtClean="0"/>
              <a:t>浮点数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i="1" dirty="0" err="1" smtClean="0"/>
              <a:t>expr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1) </a:t>
            </a:r>
            <a:r>
              <a:rPr lang="zh-CN" altLang="zh-CN" sz="2000" dirty="0"/>
              <a:t>Any kind of </a:t>
            </a:r>
            <a:r>
              <a:rPr lang="zh-CN" altLang="zh-CN" sz="2000" b="1" dirty="0">
                <a:solidFill>
                  <a:srgbClr val="FF0000"/>
                </a:solidFill>
              </a:rPr>
              <a:t>constant</a:t>
            </a:r>
            <a:r>
              <a:rPr lang="zh-CN" altLang="zh-CN" sz="2000" dirty="0"/>
              <a:t>, </a:t>
            </a:r>
            <a:r>
              <a:rPr lang="zh-CN" altLang="zh-CN" sz="2000" b="1" dirty="0">
                <a:solidFill>
                  <a:srgbClr val="FF0000"/>
                </a:solidFill>
              </a:rPr>
              <a:t>variable</a:t>
            </a:r>
            <a:r>
              <a:rPr lang="zh-CN" altLang="zh-CN" sz="2000" dirty="0"/>
              <a:t> or </a:t>
            </a:r>
            <a:r>
              <a:rPr lang="zh-CN" altLang="zh-CN" sz="2000" b="1" dirty="0">
                <a:solidFill>
                  <a:srgbClr val="FF0000"/>
                </a:solidFill>
              </a:rPr>
              <a:t>operator</a:t>
            </a:r>
            <a:r>
              <a:rPr lang="zh-CN" altLang="zh-CN" sz="2000" dirty="0"/>
              <a:t> defined by the programming language you are using is valid in an expression in GDB.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gdb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p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*</a:t>
            </a:r>
            <a:r>
              <a:rPr lang="en-US" altLang="zh-CN" sz="2000" i="1" dirty="0" err="1" smtClean="0"/>
              <a:t>array</a:t>
            </a:r>
            <a:r>
              <a:rPr lang="en-US" altLang="zh-CN" sz="2000" b="1" dirty="0" err="1" smtClean="0"/>
              <a:t>@</a:t>
            </a:r>
            <a:r>
              <a:rPr lang="en-US" altLang="zh-CN" sz="2000" i="1" dirty="0" err="1" smtClean="0"/>
              <a:t>len</a:t>
            </a:r>
            <a:r>
              <a:rPr lang="en-US" altLang="zh-CN" sz="2000" dirty="0" smtClean="0"/>
              <a:t> : </a:t>
            </a:r>
            <a:r>
              <a:rPr lang="zh-CN" altLang="en-US" sz="2000" dirty="0" smtClean="0"/>
              <a:t>打印数组</a:t>
            </a:r>
            <a:r>
              <a:rPr lang="en-US" altLang="zh-CN" sz="2000" i="1" dirty="0" smtClean="0"/>
              <a:t>array</a:t>
            </a:r>
            <a:r>
              <a:rPr lang="zh-CN" altLang="en-US" sz="2000" dirty="0" smtClean="0"/>
              <a:t>的前</a:t>
            </a:r>
            <a:r>
              <a:rPr lang="en-US" altLang="zh-CN" sz="2000" i="1" dirty="0" err="1" smtClean="0"/>
              <a:t>len</a:t>
            </a:r>
            <a:r>
              <a:rPr lang="zh-CN" altLang="en-US" sz="2000" dirty="0" smtClean="0"/>
              <a:t>个元素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3</a:t>
            </a:r>
            <a:r>
              <a:rPr lang="en-US" altLang="zh-CN" sz="2000" dirty="0" smtClean="0"/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gdb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p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file</a:t>
            </a:r>
            <a:r>
              <a:rPr lang="en-US" altLang="zh-CN" sz="2000" dirty="0" smtClean="0"/>
              <a:t>::</a:t>
            </a:r>
            <a:r>
              <a:rPr lang="en-US" altLang="zh-CN" sz="2000" i="1" dirty="0" smtClean="0"/>
              <a:t>variable</a:t>
            </a:r>
            <a:r>
              <a:rPr lang="zh-CN" altLang="en-US" sz="2000" dirty="0" smtClean="0"/>
              <a:t>：打印文件</a:t>
            </a:r>
            <a:r>
              <a:rPr lang="en-US" altLang="zh-CN" sz="2000" i="1" dirty="0" smtClean="0"/>
              <a:t>file</a:t>
            </a:r>
            <a:r>
              <a:rPr lang="zh-CN" altLang="en-US" sz="2000" dirty="0" smtClean="0"/>
              <a:t>中的变量</a:t>
            </a:r>
            <a:r>
              <a:rPr lang="en-US" altLang="zh-CN" sz="2000" i="1" dirty="0" smtClean="0"/>
              <a:t>variable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4</a:t>
            </a:r>
            <a:r>
              <a:rPr lang="en-US" altLang="zh-CN" sz="2000" dirty="0" smtClean="0"/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gdb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p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function</a:t>
            </a:r>
            <a:r>
              <a:rPr lang="en-US" altLang="zh-CN" sz="2000" dirty="0" smtClean="0"/>
              <a:t>::</a:t>
            </a:r>
            <a:r>
              <a:rPr lang="en-US" altLang="zh-CN" sz="2000" i="1" dirty="0" smtClean="0"/>
              <a:t>variable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打印函数</a:t>
            </a:r>
            <a:r>
              <a:rPr lang="en-US" altLang="zh-CN" sz="2000" i="1" dirty="0" smtClean="0"/>
              <a:t>function</a:t>
            </a:r>
            <a:r>
              <a:rPr lang="zh-CN" altLang="en-US" sz="2000" dirty="0" smtClean="0"/>
              <a:t>中的变量</a:t>
            </a:r>
            <a:r>
              <a:rPr lang="en-US" altLang="zh-CN" sz="2000" i="1" dirty="0" smtClean="0"/>
              <a:t>variable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5</a:t>
            </a:r>
            <a:r>
              <a:rPr lang="en-US" altLang="zh-CN" sz="2000" dirty="0" smtClean="0"/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gdb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p</a:t>
            </a:r>
            <a:r>
              <a:rPr lang="en-US" altLang="zh-CN" sz="2000" dirty="0" smtClean="0"/>
              <a:t> {</a:t>
            </a:r>
            <a:r>
              <a:rPr lang="en-US" altLang="zh-CN" sz="2000" i="1" dirty="0" smtClean="0"/>
              <a:t>type</a:t>
            </a:r>
            <a:r>
              <a:rPr lang="en-US" altLang="zh-CN" sz="2000" dirty="0" smtClean="0"/>
              <a:t>}</a:t>
            </a:r>
            <a:r>
              <a:rPr lang="en-US" altLang="zh-CN" sz="2000" i="1" dirty="0" smtClean="0"/>
              <a:t>address</a:t>
            </a:r>
            <a:r>
              <a:rPr lang="en-US" altLang="zh-CN" sz="2000" dirty="0" smtClean="0"/>
              <a:t>:</a:t>
            </a:r>
            <a:r>
              <a:rPr lang="zh-CN" altLang="zh-CN" sz="2000" dirty="0"/>
              <a:t>把</a:t>
            </a:r>
            <a:r>
              <a:rPr lang="zh-CN" altLang="zh-CN" sz="2000" i="1" dirty="0"/>
              <a:t>address</a:t>
            </a:r>
            <a:r>
              <a:rPr lang="zh-CN" altLang="zh-CN" sz="2000" dirty="0"/>
              <a:t>指定的内存解释为</a:t>
            </a:r>
            <a:r>
              <a:rPr lang="zh-CN" altLang="zh-CN" sz="2000" i="1" dirty="0"/>
              <a:t>type</a:t>
            </a:r>
            <a:r>
              <a:rPr lang="zh-CN" altLang="zh-CN" sz="2000" dirty="0"/>
              <a:t>类型（类似于强制转型，更加强）</a:t>
            </a:r>
            <a:endParaRPr lang="en-US" altLang="zh-CN" sz="2000" dirty="0" smtClean="0"/>
          </a:p>
        </p:txBody>
      </p:sp>
      <p:sp>
        <p:nvSpPr>
          <p:cNvPr id="2867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CEB341-D838-49D7-8411-D9499B677A2E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2867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86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7A8F8F5-269F-41F0-BB4B-4B088440B251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7593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E. </a:t>
            </a:r>
            <a:r>
              <a:rPr lang="zh-CN" altLang="en-US" dirty="0"/>
              <a:t>变量与内存查看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a. print</a:t>
            </a:r>
            <a:r>
              <a:rPr lang="zh-CN" altLang="en-US" sz="2400" dirty="0"/>
              <a:t>：查看</a:t>
            </a:r>
            <a:r>
              <a:rPr lang="zh-CN" altLang="en-US" sz="2400" dirty="0" smtClean="0"/>
              <a:t>变量</a:t>
            </a:r>
            <a:endParaRPr lang="en-US" altLang="zh-CN" sz="2400" dirty="0"/>
          </a:p>
        </p:txBody>
      </p:sp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14600"/>
            <a:ext cx="52197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2970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68CDA1-58F9-4C97-AB6E-8868C55F0D73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2970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97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9E16BF-7638-4F93-99F5-21D47AB38A2D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7" y="3333749"/>
            <a:ext cx="49498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683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E. </a:t>
            </a:r>
            <a:r>
              <a:rPr lang="zh-CN" altLang="en-US" dirty="0" smtClean="0"/>
              <a:t>变量与内存查看</a:t>
            </a:r>
            <a:endParaRPr lang="en-US" altLang="zh-CN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</a:rPr>
              <a:t>b. x</a:t>
            </a:r>
            <a:r>
              <a:rPr lang="zh-CN" altLang="en-US" sz="2400" dirty="0" smtClean="0">
                <a:solidFill>
                  <a:srgbClr val="000000"/>
                </a:solidFill>
              </a:rPr>
              <a:t>：查看内存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x</a:t>
            </a:r>
            <a:r>
              <a:rPr lang="en-US" altLang="zh-CN" sz="2000" dirty="0" smtClean="0">
                <a:solidFill>
                  <a:srgbClr val="000000"/>
                </a:solidFill>
              </a:rPr>
              <a:t> /</a:t>
            </a:r>
            <a:r>
              <a:rPr lang="en-US" altLang="zh-CN" sz="2000" i="1" dirty="0" err="1" smtClean="0">
                <a:solidFill>
                  <a:srgbClr val="000000"/>
                </a:solidFill>
              </a:rPr>
              <a:t>nfu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i="1" dirty="0" err="1" smtClean="0">
                <a:solidFill>
                  <a:srgbClr val="000000"/>
                </a:solidFill>
              </a:rPr>
              <a:t>addr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i="1" dirty="0" smtClean="0">
                <a:solidFill>
                  <a:srgbClr val="000000"/>
                </a:solidFill>
              </a:rPr>
              <a:t>n</a:t>
            </a:r>
            <a:r>
              <a:rPr lang="en-US" altLang="zh-CN" sz="2000" dirty="0" smtClean="0">
                <a:solidFill>
                  <a:srgbClr val="000000"/>
                </a:solidFill>
              </a:rPr>
              <a:t>: </a:t>
            </a:r>
            <a:r>
              <a:rPr lang="zh-CN" altLang="en-US" sz="2000" dirty="0" smtClean="0">
                <a:solidFill>
                  <a:srgbClr val="000000"/>
                </a:solidFill>
              </a:rPr>
              <a:t>重复次数，缺省是</a:t>
            </a:r>
            <a:r>
              <a:rPr lang="en-US" altLang="zh-CN" sz="2000" dirty="0" smtClean="0">
                <a:solidFill>
                  <a:srgbClr val="000000"/>
                </a:solidFill>
              </a:rPr>
              <a:t>1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i="1" dirty="0" smtClean="0">
                <a:solidFill>
                  <a:srgbClr val="000000"/>
                </a:solidFill>
              </a:rPr>
              <a:t>f</a:t>
            </a:r>
            <a:r>
              <a:rPr lang="en-US" altLang="zh-CN" sz="2000" dirty="0" smtClean="0">
                <a:solidFill>
                  <a:srgbClr val="000000"/>
                </a:solidFill>
              </a:rPr>
              <a:t>: </a:t>
            </a:r>
            <a:r>
              <a:rPr lang="zh-CN" altLang="en-US" sz="2000" dirty="0" smtClean="0">
                <a:solidFill>
                  <a:srgbClr val="000000"/>
                </a:solidFill>
              </a:rPr>
              <a:t>打印的格式，除了</a:t>
            </a:r>
            <a:r>
              <a:rPr lang="en-US" altLang="zh-CN" sz="2000" dirty="0" smtClean="0">
                <a:solidFill>
                  <a:srgbClr val="000000"/>
                </a:solidFill>
              </a:rPr>
              <a:t>print</a:t>
            </a:r>
            <a:r>
              <a:rPr lang="zh-CN" altLang="en-US" sz="2000" dirty="0" smtClean="0">
                <a:solidFill>
                  <a:srgbClr val="000000"/>
                </a:solidFill>
              </a:rPr>
              <a:t>支持的格式外，还支持如下格式：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   s--- C</a:t>
            </a:r>
            <a:r>
              <a:rPr lang="zh-CN" altLang="en-US" sz="2000" dirty="0" smtClean="0">
                <a:solidFill>
                  <a:srgbClr val="000000"/>
                </a:solidFill>
              </a:rPr>
              <a:t>风格字符串，</a:t>
            </a:r>
            <a:r>
              <a:rPr lang="en-US" altLang="zh-CN" sz="2000" dirty="0" smtClean="0">
                <a:solidFill>
                  <a:srgbClr val="000000"/>
                </a:solidFill>
              </a:rPr>
              <a:t>i---</a:t>
            </a:r>
            <a:r>
              <a:rPr lang="zh-CN" altLang="en-US" sz="2000" dirty="0" smtClean="0">
                <a:solidFill>
                  <a:srgbClr val="000000"/>
                </a:solidFill>
              </a:rPr>
              <a:t>机器指令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   </a:t>
            </a:r>
            <a:r>
              <a:rPr lang="zh-CN" altLang="en-US" sz="2000" dirty="0" smtClean="0">
                <a:solidFill>
                  <a:srgbClr val="000000"/>
                </a:solidFill>
              </a:rPr>
              <a:t>缺省格式是</a:t>
            </a:r>
            <a:r>
              <a:rPr lang="en-US" altLang="zh-CN" sz="2000" dirty="0" smtClean="0">
                <a:solidFill>
                  <a:srgbClr val="000000"/>
                </a:solidFill>
              </a:rPr>
              <a:t>x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i="1" dirty="0" smtClean="0">
                <a:solidFill>
                  <a:srgbClr val="000000"/>
                </a:solidFill>
              </a:rPr>
              <a:t>u</a:t>
            </a:r>
            <a:r>
              <a:rPr lang="en-US" altLang="zh-CN" sz="2000" dirty="0" smtClean="0">
                <a:solidFill>
                  <a:srgbClr val="000000"/>
                </a:solidFill>
              </a:rPr>
              <a:t>: </a:t>
            </a:r>
            <a:r>
              <a:rPr lang="zh-CN" altLang="en-US" sz="2000" dirty="0" smtClean="0">
                <a:solidFill>
                  <a:srgbClr val="000000"/>
                </a:solidFill>
              </a:rPr>
              <a:t>打印的单位大小，支持如下单位：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   b---byte, h---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halfwords</a:t>
            </a:r>
            <a:r>
              <a:rPr lang="en-US" altLang="zh-CN" sz="2000" dirty="0" smtClean="0">
                <a:solidFill>
                  <a:srgbClr val="000000"/>
                </a:solidFill>
              </a:rPr>
              <a:t>(2bytes), w---words(4bytes), g---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giantwords</a:t>
            </a:r>
            <a:r>
              <a:rPr lang="en-US" altLang="zh-CN" sz="2000" dirty="0" smtClean="0">
                <a:solidFill>
                  <a:srgbClr val="000000"/>
                </a:solidFill>
              </a:rPr>
              <a:t>(8bytes)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3072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E0611B-DA58-4ECA-B1F7-DCB3ECFD2366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3072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07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0EBAA27-C446-405E-BA25-84A6B5D4B44F}" type="slidenum">
              <a:rPr lang="en-US" altLang="zh-CN" smtClean="0"/>
              <a:pPr eaLnBrk="1" hangingPunct="1"/>
              <a:t>27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E. </a:t>
            </a:r>
            <a:r>
              <a:rPr lang="zh-CN" altLang="en-US" dirty="0" smtClean="0"/>
              <a:t>变量与内存查看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c. display: </a:t>
            </a:r>
            <a:r>
              <a:rPr lang="zh-CN" altLang="en-US" sz="2400" dirty="0" smtClean="0"/>
              <a:t>自动打印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display</a:t>
            </a:r>
            <a:r>
              <a:rPr lang="en-US" altLang="zh-CN" sz="2000" dirty="0" smtClean="0"/>
              <a:t> /</a:t>
            </a: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expr</a:t>
            </a:r>
            <a:r>
              <a:rPr lang="en-US" altLang="zh-CN" sz="2000" dirty="0" err="1" smtClean="0"/>
              <a:t>|</a:t>
            </a:r>
            <a:r>
              <a:rPr lang="en-US" altLang="zh-CN" sz="2000" i="1" dirty="0" err="1" smtClean="0"/>
              <a:t>addr</a:t>
            </a:r>
            <a:r>
              <a:rPr lang="en-US" altLang="zh-CN" sz="2000" dirty="0" smtClean="0"/>
              <a:t>:  </a:t>
            </a:r>
            <a:r>
              <a:rPr lang="zh-CN" altLang="en-US" sz="2000" dirty="0" smtClean="0"/>
              <a:t>以格式</a:t>
            </a:r>
            <a:r>
              <a:rPr lang="en-US" altLang="zh-CN" sz="2000" i="1" dirty="0" smtClean="0"/>
              <a:t>f</a:t>
            </a:r>
            <a:r>
              <a:rPr lang="zh-CN" altLang="en-US" sz="2000" dirty="0" smtClean="0"/>
              <a:t>，自动打印表达式</a:t>
            </a:r>
            <a:r>
              <a:rPr lang="en-US" altLang="zh-CN" sz="2000" i="1" dirty="0" err="1" smtClean="0"/>
              <a:t>expr</a:t>
            </a:r>
            <a:r>
              <a:rPr lang="zh-CN" altLang="en-US" sz="2000" dirty="0" smtClean="0"/>
              <a:t>或地址</a:t>
            </a:r>
            <a:r>
              <a:rPr lang="en-US" altLang="zh-CN" sz="2000" i="1" dirty="0" err="1" smtClean="0"/>
              <a:t>addr</a:t>
            </a:r>
            <a:endParaRPr lang="en-US" altLang="zh-CN" sz="2000" i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err="1" smtClean="0"/>
              <a:t>undisplay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dnums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删除掉指定的自动打印点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dnums</a:t>
            </a:r>
            <a:r>
              <a:rPr lang="zh-CN" altLang="en-US" sz="2000" dirty="0" smtClean="0"/>
              <a:t>可以为一个或者多个自动打印点的序号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delete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display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dnums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与 </a:t>
            </a:r>
            <a:r>
              <a:rPr lang="en-US" altLang="zh-CN" sz="2000" b="1" dirty="0" err="1" smtClean="0"/>
              <a:t>undisplay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dnums</a:t>
            </a:r>
            <a:r>
              <a:rPr lang="zh-CN" altLang="en-US" sz="2000" dirty="0" smtClean="0"/>
              <a:t>同</a:t>
            </a:r>
            <a:r>
              <a:rPr lang="en-US" altLang="zh-CN" sz="2000" dirty="0" smtClean="0"/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disable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display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dnums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禁用由</a:t>
            </a:r>
            <a:r>
              <a:rPr lang="en-US" altLang="zh-CN" sz="2000" dirty="0" err="1" smtClean="0"/>
              <a:t>dnums</a:t>
            </a:r>
            <a:r>
              <a:rPr lang="zh-CN" altLang="en-US" sz="2000" dirty="0" smtClean="0"/>
              <a:t>指定的自动打印点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enable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display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dnums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启用由</a:t>
            </a:r>
            <a:r>
              <a:rPr lang="en-US" altLang="zh-CN" sz="2000" dirty="0" err="1" smtClean="0"/>
              <a:t>dnums</a:t>
            </a:r>
            <a:r>
              <a:rPr lang="zh-CN" altLang="en-US" sz="2000" dirty="0" smtClean="0"/>
              <a:t>指定的自动打印点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info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display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查看当前所有自动打印点相关的信息</a:t>
            </a:r>
            <a:endParaRPr lang="zh-CN" altLang="en-US" sz="2000" dirty="0"/>
          </a:p>
        </p:txBody>
      </p:sp>
      <p:sp>
        <p:nvSpPr>
          <p:cNvPr id="3174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745E47C-C84D-416A-95B4-07830923A8A8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3174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17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D957972-0442-4391-A753-E5D4BE7B00F3}" type="slidenum">
              <a:rPr lang="en-US" altLang="zh-CN" smtClean="0"/>
              <a:pPr eaLnBrk="1" hangingPunct="1"/>
              <a:t>28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E. </a:t>
            </a:r>
            <a:r>
              <a:rPr lang="zh-CN" altLang="en-US" dirty="0" smtClean="0"/>
              <a:t>变量与内存查看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d. </a:t>
            </a:r>
            <a:r>
              <a:rPr lang="zh-CN" altLang="en-US" sz="2400" dirty="0" smtClean="0"/>
              <a:t>打印相关属性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000" b="1" dirty="0" smtClean="0"/>
              <a:t>基本用法：</a:t>
            </a:r>
            <a:endParaRPr lang="en-US" altLang="zh-CN" sz="2000" b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</a:t>
            </a:r>
            <a:r>
              <a:rPr lang="en-US" altLang="zh-CN" sz="2000" dirty="0"/>
              <a:t> 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 </a:t>
            </a:r>
            <a:r>
              <a:rPr lang="en-US" altLang="zh-CN" sz="2000" i="1" dirty="0" smtClean="0"/>
              <a:t>field </a:t>
            </a:r>
            <a:r>
              <a:rPr lang="en-US" altLang="zh-CN" sz="2000" b="1" dirty="0" smtClean="0"/>
              <a:t>[on]</a:t>
            </a:r>
            <a:r>
              <a:rPr lang="zh-CN" altLang="en-US" sz="2000" dirty="0" smtClean="0"/>
              <a:t>：打开</a:t>
            </a:r>
            <a:r>
              <a:rPr lang="en-US" altLang="zh-CN" sz="2000" i="1" dirty="0" smtClean="0"/>
              <a:t>field</a:t>
            </a:r>
            <a:r>
              <a:rPr lang="zh-CN" altLang="en-US" sz="2000" dirty="0" smtClean="0"/>
              <a:t>指定的属性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</a:t>
            </a:r>
            <a:r>
              <a:rPr lang="en-US" altLang="zh-CN" sz="2000" dirty="0"/>
              <a:t> 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 </a:t>
            </a:r>
            <a:r>
              <a:rPr lang="en-US" altLang="zh-CN" sz="2000" i="1" dirty="0"/>
              <a:t>field</a:t>
            </a:r>
            <a:r>
              <a:rPr lang="en-US" altLang="zh-CN" sz="2000" dirty="0"/>
              <a:t> </a:t>
            </a:r>
            <a:r>
              <a:rPr lang="en-US" altLang="zh-CN" sz="2000" b="1" dirty="0" smtClean="0"/>
              <a:t>off</a:t>
            </a:r>
            <a:r>
              <a:rPr lang="zh-CN" altLang="en-US" sz="2000" dirty="0" smtClean="0"/>
              <a:t>：关闭</a:t>
            </a:r>
            <a:r>
              <a:rPr lang="en-US" altLang="zh-CN" sz="2000" i="1" dirty="0" smtClean="0"/>
              <a:t>field</a:t>
            </a:r>
            <a:r>
              <a:rPr lang="zh-CN" altLang="en-US" sz="2000" dirty="0" smtClean="0"/>
              <a:t>指定的属性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show</a:t>
            </a:r>
            <a:r>
              <a:rPr lang="en-US" altLang="zh-CN" sz="2000" dirty="0" smtClean="0"/>
              <a:t> 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 </a:t>
            </a:r>
            <a:r>
              <a:rPr lang="en-US" altLang="zh-CN" sz="2000" i="1" dirty="0" smtClean="0"/>
              <a:t>field </a:t>
            </a:r>
            <a:r>
              <a:rPr lang="zh-CN" altLang="en-US" sz="2000" dirty="0" smtClean="0"/>
              <a:t>：查看</a:t>
            </a:r>
            <a:r>
              <a:rPr lang="en-US" altLang="zh-CN" sz="2000" i="1" dirty="0" smtClean="0"/>
              <a:t>filed</a:t>
            </a:r>
            <a:r>
              <a:rPr lang="zh-CN" altLang="en-US" sz="2000" dirty="0" smtClean="0"/>
              <a:t>指定的属性的相关设置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000" b="1" dirty="0" smtClean="0"/>
              <a:t>相关属性：</a:t>
            </a:r>
            <a:endParaRPr lang="en-US" altLang="zh-CN" sz="2000" b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1)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 print array</a:t>
            </a:r>
            <a:r>
              <a:rPr lang="zh-CN" altLang="zh-CN" sz="2000" dirty="0"/>
              <a:t>：以一种比较好看的方式打印数组，缺省是关闭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2)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 print elements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num</a:t>
            </a:r>
            <a:r>
              <a:rPr lang="en-US" altLang="zh-CN" sz="2000" i="1" dirty="0"/>
              <a:t>-of-elements</a:t>
            </a:r>
            <a:r>
              <a:rPr lang="zh-CN" altLang="zh-CN" sz="2000" dirty="0"/>
              <a:t>：设置</a:t>
            </a:r>
            <a:r>
              <a:rPr lang="en-US" altLang="zh-CN" sz="2000" dirty="0"/>
              <a:t>GDB</a:t>
            </a:r>
            <a:r>
              <a:rPr lang="zh-CN" altLang="zh-CN" sz="2000" dirty="0"/>
              <a:t>打印数据时显示元素的个数，缺省为</a:t>
            </a:r>
            <a:r>
              <a:rPr lang="en-US" altLang="zh-CN" sz="2000" dirty="0"/>
              <a:t>200</a:t>
            </a:r>
            <a:r>
              <a:rPr lang="zh-CN" altLang="zh-CN" sz="2000" dirty="0"/>
              <a:t>，设为</a:t>
            </a:r>
            <a:r>
              <a:rPr lang="en-US" altLang="zh-CN" sz="2000" dirty="0"/>
              <a:t>0</a:t>
            </a:r>
            <a:r>
              <a:rPr lang="zh-CN" altLang="zh-CN" sz="2000" dirty="0"/>
              <a:t>表示不限制</a:t>
            </a:r>
            <a:r>
              <a:rPr lang="en-US" altLang="zh-CN" sz="2000" dirty="0"/>
              <a:t>(unlimited</a:t>
            </a:r>
            <a:r>
              <a:rPr lang="en-US" altLang="zh-CN" sz="2000" dirty="0" smtClean="0"/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3)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 print null-stop</a:t>
            </a:r>
            <a:r>
              <a:rPr lang="zh-CN" altLang="zh-CN" sz="2000" dirty="0"/>
              <a:t>：设置</a:t>
            </a:r>
            <a:r>
              <a:rPr lang="en-US" altLang="zh-CN" sz="2000" dirty="0"/>
              <a:t>GDB</a:t>
            </a:r>
            <a:r>
              <a:rPr lang="zh-CN" altLang="zh-CN" sz="2000" dirty="0"/>
              <a:t>打印字符数组的时候，遇到</a:t>
            </a:r>
            <a:r>
              <a:rPr lang="en-US" altLang="zh-CN" sz="2000" dirty="0"/>
              <a:t>NULL</a:t>
            </a:r>
            <a:r>
              <a:rPr lang="zh-CN" altLang="zh-CN" sz="2000" dirty="0"/>
              <a:t>时停止，缺省是关闭的</a:t>
            </a:r>
            <a:endParaRPr lang="zh-CN" altLang="en-US" sz="2000" dirty="0"/>
          </a:p>
        </p:txBody>
      </p:sp>
      <p:sp>
        <p:nvSpPr>
          <p:cNvPr id="3277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92FA1D3-132A-4F7E-957C-65EA66FB554D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3277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27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7FE85E-AAE2-4673-B2E1-EABB4276495C}" type="slidenum">
              <a:rPr lang="en-US" altLang="zh-CN" smtClean="0"/>
              <a:pPr eaLnBrk="1" hangingPunct="1"/>
              <a:t>29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温故知新</a:t>
            </a:r>
            <a:r>
              <a:rPr lang="en-US" altLang="zh-CN" smtClean="0"/>
              <a:t>---</a:t>
            </a:r>
            <a:r>
              <a:rPr lang="zh-CN" altLang="en-US" smtClean="0"/>
              <a:t>程序的秘密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Declaration</a:t>
            </a:r>
          </a:p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GCC</a:t>
            </a:r>
            <a:r>
              <a:rPr lang="zh-CN" altLang="en-US" dirty="0" smtClean="0"/>
              <a:t>做了什么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）进程地址空间</a:t>
            </a:r>
            <a:endParaRPr lang="en-US" altLang="zh-CN" dirty="0" smtClean="0"/>
          </a:p>
        </p:txBody>
      </p:sp>
      <p:sp>
        <p:nvSpPr>
          <p:cNvPr id="512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FE71D9-DE5F-4656-9122-66AAA90FD763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512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1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6D7DE3-2713-4ABE-A668-4FF9CFED56AD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E. </a:t>
            </a:r>
            <a:r>
              <a:rPr lang="zh-CN" altLang="en-US" dirty="0" smtClean="0"/>
              <a:t>变量与内存查看</a:t>
            </a:r>
            <a:endParaRPr lang="en-US" altLang="zh-CN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d. </a:t>
            </a:r>
            <a:r>
              <a:rPr lang="zh-CN" altLang="en-US" sz="2400" dirty="0">
                <a:solidFill>
                  <a:srgbClr val="000000"/>
                </a:solidFill>
              </a:rPr>
              <a:t>打印相关</a:t>
            </a:r>
            <a:r>
              <a:rPr lang="zh-CN" altLang="en-US" sz="2400" dirty="0" smtClean="0">
                <a:solidFill>
                  <a:srgbClr val="000000"/>
                </a:solidFill>
              </a:rPr>
              <a:t>属性</a:t>
            </a:r>
            <a:endParaRPr lang="en-US" altLang="zh-CN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4)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 print pretty</a:t>
            </a:r>
            <a:r>
              <a:rPr lang="zh-CN" altLang="zh-CN" sz="2000" dirty="0"/>
              <a:t>：设置</a:t>
            </a:r>
            <a:r>
              <a:rPr lang="en-US" altLang="zh-CN" sz="2000" dirty="0"/>
              <a:t>GDB</a:t>
            </a:r>
            <a:r>
              <a:rPr lang="zh-CN" altLang="zh-CN" sz="2000" dirty="0"/>
              <a:t>打印结构的时候，每行一个成员，并且有相应的缩进，缺省是关闭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5)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 print object</a:t>
            </a:r>
            <a:r>
              <a:rPr lang="zh-CN" altLang="zh-CN" sz="2000" dirty="0"/>
              <a:t>：设置</a:t>
            </a:r>
            <a:r>
              <a:rPr lang="en-US" altLang="zh-CN" sz="2000" dirty="0"/>
              <a:t>GDB</a:t>
            </a:r>
            <a:r>
              <a:rPr lang="zh-CN" altLang="zh-CN" sz="2000" dirty="0"/>
              <a:t>打印多态类型的时候，打印实际的类型，缺省为</a:t>
            </a:r>
            <a:r>
              <a:rPr lang="zh-CN" altLang="zh-CN" sz="2000" dirty="0" smtClean="0"/>
              <a:t>关闭</a:t>
            </a:r>
            <a:endParaRPr lang="en-US" altLang="zh-CN" sz="2000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6)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 print static-members</a:t>
            </a:r>
            <a:r>
              <a:rPr lang="zh-CN" altLang="zh-CN" sz="2000" dirty="0"/>
              <a:t>：设置</a:t>
            </a:r>
            <a:r>
              <a:rPr lang="en-US" altLang="zh-CN" sz="2000" dirty="0"/>
              <a:t>GDB</a:t>
            </a:r>
            <a:r>
              <a:rPr lang="zh-CN" altLang="zh-CN" sz="2000" dirty="0"/>
              <a:t>打印结构的时候，是否打印</a:t>
            </a:r>
            <a:r>
              <a:rPr lang="en-US" altLang="zh-CN" sz="2000" dirty="0"/>
              <a:t>static</a:t>
            </a:r>
            <a:r>
              <a:rPr lang="zh-CN" altLang="zh-CN" sz="2000" dirty="0"/>
              <a:t>成员，缺省是打开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7)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 print </a:t>
            </a:r>
            <a:r>
              <a:rPr lang="en-US" altLang="zh-CN" sz="2000" b="1" dirty="0" err="1"/>
              <a:t>vtbl</a:t>
            </a:r>
            <a:r>
              <a:rPr lang="zh-CN" altLang="zh-CN" sz="2000" dirty="0"/>
              <a:t>：以漂亮的方式打印</a:t>
            </a:r>
            <a:r>
              <a:rPr lang="en-US" altLang="zh-CN" sz="2000" dirty="0"/>
              <a:t>C++</a:t>
            </a:r>
            <a:r>
              <a:rPr lang="zh-CN" altLang="zh-CN" sz="2000" dirty="0"/>
              <a:t>的虚函数表，缺省是关闭的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3379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EBFF2E6-298D-4F85-B592-9DA27860B9FD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3379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37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F052C1-B898-4A6A-8FDD-7D63AB608EEC}" type="slidenum">
              <a:rPr lang="en-US" altLang="zh-CN" smtClean="0"/>
              <a:pPr eaLnBrk="1" hangingPunct="1"/>
              <a:t>30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）常用调试命令介绍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29B1B5-BF81-48B4-AE4F-700F3F799852}" type="datetime1">
              <a:rPr lang="zh-CN" altLang="en-US" smtClean="0"/>
              <a:pPr>
                <a:defRPr/>
              </a:pPr>
              <a:t>2010/11/15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FFF4F-924E-4E94-A6D3-734031FA45D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5791200" cy="5296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1628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25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）退出</a:t>
            </a:r>
            <a:r>
              <a:rPr lang="en-US" altLang="zh-CN" smtClean="0"/>
              <a:t>GDB</a:t>
            </a:r>
            <a:r>
              <a:rPr lang="zh-CN" altLang="en-US" smtClean="0"/>
              <a:t>结束调试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停止应用程序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kill</a:t>
            </a:r>
            <a:r>
              <a:rPr lang="zh-CN" altLang="en-US" sz="2400" dirty="0" smtClean="0"/>
              <a:t>：</a:t>
            </a:r>
            <a:r>
              <a:rPr lang="zh-CN" altLang="zh-CN" sz="2400" dirty="0"/>
              <a:t>杀掉当前</a:t>
            </a:r>
            <a:r>
              <a:rPr lang="en-US" altLang="zh-CN" sz="2400" dirty="0"/>
              <a:t>GDB</a:t>
            </a:r>
            <a:r>
              <a:rPr lang="zh-CN" altLang="zh-CN" sz="2400" dirty="0"/>
              <a:t>正在调试的应用程序所对应的子</a:t>
            </a:r>
            <a:r>
              <a:rPr lang="zh-CN" altLang="zh-CN" sz="2400" dirty="0" smtClean="0"/>
              <a:t>进程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detach</a:t>
            </a:r>
            <a:r>
              <a:rPr lang="zh-CN" altLang="en-US" sz="2400" dirty="0"/>
              <a:t>：</a:t>
            </a:r>
            <a:r>
              <a:rPr lang="zh-CN" altLang="zh-CN" sz="2400" dirty="0" smtClean="0"/>
              <a:t>停止</a:t>
            </a:r>
            <a:r>
              <a:rPr lang="zh-CN" altLang="zh-CN" sz="2400" dirty="0"/>
              <a:t>调试当前正在</a:t>
            </a:r>
            <a:r>
              <a:rPr lang="zh-CN" altLang="zh-CN" sz="2400" dirty="0" smtClean="0"/>
              <a:t>调试</a:t>
            </a:r>
            <a:r>
              <a:rPr lang="zh-CN" altLang="en-US" sz="2400" dirty="0" smtClean="0"/>
              <a:t>的</a:t>
            </a:r>
            <a:r>
              <a:rPr lang="zh-CN" altLang="zh-CN" sz="2400" dirty="0" smtClean="0"/>
              <a:t>进程</a:t>
            </a:r>
            <a:r>
              <a:rPr lang="zh-CN" altLang="zh-CN" sz="2400" dirty="0"/>
              <a:t>，与</a:t>
            </a:r>
            <a:r>
              <a:rPr lang="en-US" altLang="zh-CN" sz="2400" b="1" dirty="0"/>
              <a:t>attach</a:t>
            </a:r>
            <a:r>
              <a:rPr lang="zh-CN" altLang="zh-CN" sz="2400" dirty="0"/>
              <a:t>配对试用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dirty="0" smtClean="0"/>
              <a:t>退出</a:t>
            </a:r>
            <a:r>
              <a:rPr lang="en-US" altLang="zh-CN" dirty="0" smtClean="0"/>
              <a:t>GDB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End-of-File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ctrl+d</a:t>
            </a:r>
            <a:r>
              <a:rPr lang="en-US" altLang="zh-CN" sz="2400" dirty="0" smtClean="0"/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dirty="0" smtClean="0"/>
              <a:t>quit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838200" y="1676400"/>
            <a:ext cx="6858000" cy="1754188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kill</a:t>
            </a:r>
            <a:r>
              <a:rPr lang="zh-CN" altLang="en-US" b="1" dirty="0">
                <a:solidFill>
                  <a:srgbClr val="FF0000"/>
                </a:solidFill>
              </a:rPr>
              <a:t>小技巧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zh-CN" b="1" dirty="0">
                <a:solidFill>
                  <a:srgbClr val="0070C0"/>
                </a:solidFill>
              </a:rPr>
              <a:t>不退出</a:t>
            </a:r>
            <a:r>
              <a:rPr lang="en-US" altLang="zh-CN" b="1" dirty="0">
                <a:solidFill>
                  <a:srgbClr val="0070C0"/>
                </a:solidFill>
              </a:rPr>
              <a:t>GDB</a:t>
            </a:r>
            <a:r>
              <a:rPr lang="zh-CN" altLang="zh-CN" b="1" dirty="0">
                <a:solidFill>
                  <a:srgbClr val="0070C0"/>
                </a:solidFill>
              </a:rPr>
              <a:t>而对</a:t>
            </a:r>
            <a:r>
              <a:rPr lang="zh-CN" altLang="en-US" b="1" dirty="0">
                <a:solidFill>
                  <a:srgbClr val="0070C0"/>
                </a:solidFill>
              </a:rPr>
              <a:t>更新</a:t>
            </a:r>
            <a:r>
              <a:rPr lang="zh-CN" altLang="zh-CN" b="1" dirty="0">
                <a:solidFill>
                  <a:srgbClr val="0070C0"/>
                </a:solidFill>
              </a:rPr>
              <a:t>当前正在调试的应用程序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zh-CN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GDB</a:t>
            </a:r>
            <a:r>
              <a:rPr lang="zh-CN" altLang="zh-CN" dirty="0">
                <a:solidFill>
                  <a:schemeClr val="tx1"/>
                </a:solidFill>
              </a:rPr>
              <a:t>中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b="1" dirty="0">
                <a:solidFill>
                  <a:schemeClr val="tx1"/>
                </a:solidFill>
              </a:rPr>
              <a:t>kill</a:t>
            </a:r>
            <a:r>
              <a:rPr lang="zh-CN" altLang="zh-CN" dirty="0">
                <a:solidFill>
                  <a:schemeClr val="tx1"/>
                </a:solidFill>
              </a:rPr>
              <a:t>杀掉子进程，</a:t>
            </a:r>
            <a:r>
              <a:rPr lang="zh-CN" altLang="en-US" dirty="0">
                <a:solidFill>
                  <a:schemeClr val="tx1"/>
                </a:solidFill>
              </a:rPr>
              <a:t>然后直接更换应用程序可执行文件</a:t>
            </a:r>
            <a:r>
              <a:rPr lang="zh-CN" altLang="zh-CN" dirty="0">
                <a:solidFill>
                  <a:schemeClr val="tx1"/>
                </a:solidFill>
              </a:rPr>
              <a:t>，再重新执行</a:t>
            </a:r>
            <a:r>
              <a:rPr lang="en-US" altLang="zh-CN" b="1" dirty="0">
                <a:solidFill>
                  <a:schemeClr val="tx1"/>
                </a:solidFill>
              </a:rPr>
              <a:t>run</a:t>
            </a:r>
            <a:r>
              <a:rPr lang="zh-CN" altLang="zh-CN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GDB</a:t>
            </a:r>
            <a:r>
              <a:rPr lang="zh-CN" altLang="zh-CN" dirty="0">
                <a:solidFill>
                  <a:schemeClr val="tx1"/>
                </a:solidFill>
              </a:rPr>
              <a:t>便可加载新的可执行程序启动调试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821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3B2595-6741-4E16-903C-1ECD347967C7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34822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482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B29690-BA09-4A8C-AB49-8525625D164E}" type="slidenum">
              <a:rPr lang="en-US" altLang="zh-CN" smtClean="0"/>
              <a:pPr eaLnBrk="1" hangingPunct="1"/>
              <a:t>32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）寻求帮助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681537"/>
          </a:xfrm>
        </p:spPr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help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class-name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查看</a:t>
            </a:r>
            <a:r>
              <a:rPr lang="en-US" altLang="zh-CN" sz="2400" i="1" dirty="0" smtClean="0"/>
              <a:t>class-name</a:t>
            </a:r>
            <a:r>
              <a:rPr lang="zh-CN" altLang="en-US" sz="2400" dirty="0" smtClean="0"/>
              <a:t>类别的帮助信息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help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all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查看所有类别的帮助信息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help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command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查看</a:t>
            </a:r>
            <a:r>
              <a:rPr lang="en-US" altLang="zh-CN" sz="2400" i="1" dirty="0" smtClean="0"/>
              <a:t>command</a:t>
            </a:r>
            <a:r>
              <a:rPr lang="zh-CN" altLang="en-US" sz="2400" dirty="0" smtClean="0"/>
              <a:t>命令的帮助信息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apropos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word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查看</a:t>
            </a:r>
            <a:r>
              <a:rPr lang="en-US" altLang="zh-CN" sz="2400" i="1" dirty="0" smtClean="0"/>
              <a:t>word</a:t>
            </a:r>
            <a:r>
              <a:rPr lang="zh-CN" altLang="en-US" sz="2400" dirty="0" smtClean="0"/>
              <a:t>关键字相关的命令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complete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prefix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查看以</a:t>
            </a:r>
            <a:r>
              <a:rPr lang="en-US" altLang="zh-CN" sz="2400" i="1" dirty="0" smtClean="0"/>
              <a:t>prefix</a:t>
            </a:r>
            <a:r>
              <a:rPr lang="zh-CN" altLang="en-US" sz="2400" dirty="0" smtClean="0"/>
              <a:t>为前缀的所有命令</a:t>
            </a:r>
            <a:endParaRPr lang="zh-CN" altLang="en-US" sz="2400" dirty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63663"/>
            <a:ext cx="6324600" cy="263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5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867CF7E-ED8A-4C8C-AB2E-AEF7AABC5742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35846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584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BF9F039-88E0-4530-A634-44EBD39E9E9F}" type="slidenum">
              <a:rPr lang="en-US" altLang="zh-CN" smtClean="0"/>
              <a:pPr eaLnBrk="1" hangingPunct="1"/>
              <a:t>33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）寻求帮助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dirty="0" smtClean="0"/>
              <a:t>info</a:t>
            </a:r>
            <a:r>
              <a:rPr lang="zh-CN" altLang="en-US" sz="2400" dirty="0" smtClean="0"/>
              <a:t>：查看与被调试的应用程序相关的信息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sz="2400" b="1" dirty="0" smtClean="0"/>
              <a:t>show</a:t>
            </a:r>
            <a:r>
              <a:rPr lang="zh-CN" altLang="en-US" sz="2400" dirty="0" smtClean="0"/>
              <a:t>：查看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本身设置相关信息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6172200" cy="198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00600"/>
            <a:ext cx="450850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3E18F67-0EEC-458D-8618-FDE11E4D8B14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36871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687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966A838-744F-4ED9-92DE-06A9B399EEFB}" type="slidenum">
              <a:rPr lang="en-US" altLang="zh-CN" smtClean="0"/>
              <a:pPr eaLnBrk="1" hangingPunct="1"/>
              <a:t>34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大显身手</a:t>
            </a:r>
            <a:r>
              <a:rPr lang="en-US" altLang="zh-CN" smtClean="0"/>
              <a:t>---</a:t>
            </a:r>
            <a:r>
              <a:rPr lang="zh-CN" altLang="en-US" smtClean="0"/>
              <a:t>玩转</a:t>
            </a:r>
            <a:r>
              <a:rPr lang="en-US" altLang="zh-CN" smtClean="0"/>
              <a:t>GDB</a:t>
            </a:r>
            <a:endParaRPr lang="zh-CN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）函数调用栈探密</a:t>
            </a:r>
          </a:p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）调试中信号的响应</a:t>
            </a:r>
          </a:p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）修改程序运行、源码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）多线程调试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）自定义命令</a:t>
            </a:r>
          </a:p>
        </p:txBody>
      </p:sp>
      <p:sp>
        <p:nvSpPr>
          <p:cNvPr id="3789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7E7293A-7C43-4AD8-B751-CE398C52D2D6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3789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78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A4DCE5-C851-446F-9AA4-2D2DF691B08C}" type="slidenum">
              <a:rPr lang="en-US" altLang="zh-CN" smtClean="0"/>
              <a:pPr eaLnBrk="1" hangingPunct="1"/>
              <a:t>35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）函数调用栈探密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572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A. Stack frame(</a:t>
            </a:r>
            <a:r>
              <a:rPr lang="zh-CN" altLang="en-US" sz="2000" dirty="0" smtClean="0"/>
              <a:t>栈桢</a:t>
            </a:r>
            <a:r>
              <a:rPr lang="en-US" altLang="zh-CN" sz="2000" dirty="0" smtClean="0"/>
              <a:t>) &amp; Call stack(</a:t>
            </a:r>
            <a:r>
              <a:rPr lang="zh-CN" altLang="en-US" sz="2000" dirty="0" smtClean="0"/>
              <a:t>调用栈</a:t>
            </a:r>
            <a:r>
              <a:rPr lang="en-US" altLang="zh-CN" sz="2000" dirty="0" smtClean="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Stack frame</a:t>
            </a:r>
            <a:r>
              <a:rPr lang="zh-CN" altLang="en-US" sz="2000" dirty="0" smtClean="0"/>
              <a:t>是指保存函数调用上下文信息的一段区域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Call stack</a:t>
            </a:r>
            <a:r>
              <a:rPr lang="zh-CN" altLang="en-US" sz="2000" dirty="0" smtClean="0"/>
              <a:t>是用来存放各个</a:t>
            </a:r>
            <a:r>
              <a:rPr lang="en-US" altLang="zh-CN" sz="2000" dirty="0" smtClean="0"/>
              <a:t>Stack frame</a:t>
            </a:r>
            <a:r>
              <a:rPr lang="zh-CN" altLang="en-US" sz="2000" dirty="0" smtClean="0"/>
              <a:t>的一块内存区域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400" dirty="0" smtClean="0"/>
          </a:p>
          <a:p>
            <a:pPr marL="0" indent="0">
              <a:buFont typeface="Wingdings" pitchFamily="2" charset="2"/>
              <a:buNone/>
            </a:pPr>
            <a:endParaRPr lang="en-US" altLang="zh-CN" sz="2400" dirty="0" smtClean="0"/>
          </a:p>
          <a:p>
            <a:pPr marL="0" indent="0">
              <a:buFont typeface="Wingdings" pitchFamily="2" charset="2"/>
              <a:buNone/>
            </a:pPr>
            <a:endParaRPr lang="en-US" altLang="zh-CN" sz="2400" dirty="0" smtClean="0"/>
          </a:p>
          <a:p>
            <a:pPr marL="0" indent="0">
              <a:buFont typeface="Wingdings" pitchFamily="2" charset="2"/>
              <a:buNone/>
            </a:pPr>
            <a:endParaRPr lang="en-US" altLang="zh-CN" sz="2400" dirty="0" smtClean="0"/>
          </a:p>
        </p:txBody>
      </p:sp>
      <p:sp>
        <p:nvSpPr>
          <p:cNvPr id="3891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37E7302-1214-410C-B2BD-0B1A035DE920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3891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89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1C292F-9EAD-446C-9062-297BC3D2E241}" type="slidenum">
              <a:rPr lang="en-US" altLang="zh-CN" smtClean="0"/>
              <a:pPr eaLnBrk="1" hangingPunct="1"/>
              <a:t>36</a:t>
            </a:fld>
            <a:endParaRPr lang="en-US" altLang="zh-CN" smtClean="0"/>
          </a:p>
        </p:txBody>
      </p:sp>
      <p:pic>
        <p:nvPicPr>
          <p:cNvPr id="389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8839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）函数调用栈探密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/>
              <a:t>B. </a:t>
            </a:r>
            <a:r>
              <a:rPr lang="zh-CN" altLang="en-US" sz="2400" dirty="0" smtClean="0"/>
              <a:t>查看</a:t>
            </a:r>
            <a:r>
              <a:rPr lang="en-US" altLang="zh-CN" sz="2400" dirty="0" smtClean="0"/>
              <a:t>Call stack</a:t>
            </a:r>
            <a:r>
              <a:rPr lang="zh-CN" altLang="en-US" sz="2400" dirty="0" smtClean="0"/>
              <a:t>相关信息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err="1" smtClean="0"/>
              <a:t>backtrace</a:t>
            </a:r>
            <a:r>
              <a:rPr lang="en-US" altLang="zh-CN" sz="2000" dirty="0" smtClean="0"/>
              <a:t>:</a:t>
            </a:r>
            <a:r>
              <a:rPr lang="zh-CN" altLang="zh-CN" sz="2000" dirty="0" smtClean="0"/>
              <a:t>显示程序的调用栈信息，可以用</a:t>
            </a:r>
            <a:r>
              <a:rPr lang="en-US" altLang="zh-CN" sz="2000" b="1" dirty="0" err="1" smtClean="0"/>
              <a:t>bt</a:t>
            </a:r>
            <a:r>
              <a:rPr lang="zh-CN" altLang="zh-CN" sz="2000" dirty="0" smtClean="0"/>
              <a:t>缩写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err="1" smtClean="0"/>
              <a:t>backtrace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:</a:t>
            </a:r>
            <a:r>
              <a:rPr lang="zh-CN" altLang="zh-CN" sz="2000" dirty="0" smtClean="0"/>
              <a:t>显示程序的调用栈信息，只显示栈顶</a:t>
            </a:r>
            <a:r>
              <a:rPr lang="en-US" altLang="zh-CN" sz="2000" i="1" dirty="0" smtClean="0"/>
              <a:t>n</a:t>
            </a:r>
            <a:r>
              <a:rPr lang="zh-CN" altLang="zh-CN" sz="2000" dirty="0" smtClean="0"/>
              <a:t>桢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err="1" smtClean="0"/>
              <a:t>backtrace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–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:</a:t>
            </a:r>
            <a:r>
              <a:rPr lang="zh-CN" altLang="zh-CN" sz="2000" dirty="0" smtClean="0"/>
              <a:t>显示程序的调用栈信息，只显示栈底部</a:t>
            </a:r>
            <a:r>
              <a:rPr lang="en-US" altLang="zh-CN" sz="2000" i="1" dirty="0" smtClean="0"/>
              <a:t>n</a:t>
            </a:r>
            <a:r>
              <a:rPr lang="zh-CN" altLang="zh-CN" sz="2000" dirty="0" smtClean="0"/>
              <a:t>桢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set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/>
              <a:t>backtrace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limit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: </a:t>
            </a:r>
            <a:r>
              <a:rPr lang="zh-CN" altLang="zh-CN" sz="2000" dirty="0" smtClean="0"/>
              <a:t>设置</a:t>
            </a:r>
            <a:r>
              <a:rPr lang="en-US" altLang="zh-CN" sz="2000" b="1" dirty="0" err="1" smtClean="0"/>
              <a:t>bt</a:t>
            </a:r>
            <a:r>
              <a:rPr lang="zh-CN" altLang="zh-CN" sz="2000" dirty="0" smtClean="0"/>
              <a:t>显示的最大桢层数</a:t>
            </a:r>
            <a:r>
              <a:rPr lang="zh-CN" altLang="en-US" sz="2000" dirty="0" smtClean="0"/>
              <a:t>，缺省没有限制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where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/>
              <a:t>info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stack</a:t>
            </a:r>
            <a:r>
              <a:rPr lang="en-US" altLang="zh-CN" sz="2000" dirty="0" smtClean="0"/>
              <a:t>: </a:t>
            </a:r>
            <a:r>
              <a:rPr lang="en-US" altLang="zh-CN" sz="2000" b="1" dirty="0" err="1" smtClean="0"/>
              <a:t>bt</a:t>
            </a:r>
            <a:r>
              <a:rPr lang="zh-CN" altLang="zh-CN" sz="2000" dirty="0" smtClean="0"/>
              <a:t>的别名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</a:pPr>
            <a:endParaRPr lang="en-US" altLang="zh-CN" sz="2400" dirty="0" smtClean="0"/>
          </a:p>
        </p:txBody>
      </p:sp>
      <p:sp>
        <p:nvSpPr>
          <p:cNvPr id="3994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C4D272-0751-4BEA-A8DE-35E41B555CC1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3994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99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321135C-EBFE-49F4-8E92-AAF29EB68DE9}" type="slidenum">
              <a:rPr lang="en-US" altLang="zh-CN" smtClean="0"/>
              <a:pPr eaLnBrk="1" hangingPunct="1"/>
              <a:t>37</a:t>
            </a:fld>
            <a:endParaRPr lang="en-US" altLang="zh-CN" smtClean="0"/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33225"/>
            <a:ext cx="87630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）函数调用栈探密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C. </a:t>
            </a:r>
            <a:r>
              <a:rPr lang="zh-CN" altLang="en-US" sz="2400" dirty="0" smtClean="0"/>
              <a:t>查看</a:t>
            </a:r>
            <a:r>
              <a:rPr lang="en-US" altLang="zh-CN" sz="2400" dirty="0" smtClean="0"/>
              <a:t>Stack frame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frame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查看第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桢的简要信息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info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frame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查看第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桢的详细信息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000" dirty="0" smtClean="0"/>
              <a:t>简要信息：桢号，</a:t>
            </a:r>
            <a:r>
              <a:rPr lang="en-US" altLang="zh-CN" sz="2000" dirty="0" smtClean="0"/>
              <a:t>$pc, </a:t>
            </a:r>
            <a:r>
              <a:rPr lang="zh-CN" altLang="en-US" sz="2000" dirty="0" smtClean="0"/>
              <a:t>函数名，函数参数名和参数值，源文件名和行号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000" dirty="0" smtClean="0"/>
              <a:t>详细信息：当前桢地址，上一桢</a:t>
            </a: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eip</a:t>
            </a:r>
            <a:r>
              <a:rPr lang="en-US" altLang="zh-CN" sz="2000" dirty="0" smtClean="0"/>
              <a:t>(pc), </a:t>
            </a:r>
            <a:r>
              <a:rPr lang="zh-CN" altLang="en-US" sz="2000" dirty="0" smtClean="0"/>
              <a:t>函数名，源文件名和行号，本桢的</a:t>
            </a: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eip</a:t>
            </a:r>
            <a:r>
              <a:rPr lang="zh-CN" altLang="en-US" sz="2000" dirty="0" smtClean="0"/>
              <a:t>，上一桢地址，下一桢地址，源码语言，参数列表地址，各参数的值，局部变量地址，上一桢的</a:t>
            </a: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sp</a:t>
            </a:r>
            <a:r>
              <a:rPr lang="zh-CN" altLang="en-US" sz="2000" dirty="0" smtClean="0"/>
              <a:t>，保存的一些寄存器</a:t>
            </a:r>
            <a:endParaRPr lang="zh-CN" altLang="en-US" sz="2000" dirty="0"/>
          </a:p>
        </p:txBody>
      </p:sp>
      <p:sp>
        <p:nvSpPr>
          <p:cNvPr id="4096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EAECBD-0E5F-496E-A616-5DF879F3724B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4096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09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C26344-8745-4CEB-80D7-8ED219C11463}" type="slidenum">
              <a:rPr lang="en-US" altLang="zh-CN" smtClean="0"/>
              <a:pPr eaLnBrk="1" hangingPunct="1"/>
              <a:t>38</a:t>
            </a:fld>
            <a:endParaRPr lang="en-US" altLang="zh-CN" smtClean="0"/>
          </a:p>
        </p:txBody>
      </p:sp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2778125"/>
            <a:ext cx="8789987" cy="202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）函数调用栈探密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C. </a:t>
            </a:r>
            <a:r>
              <a:rPr lang="zh-CN" altLang="en-US" sz="2400" dirty="0" smtClean="0"/>
              <a:t>查看</a:t>
            </a:r>
            <a:r>
              <a:rPr lang="en-US" altLang="zh-CN" sz="2400" dirty="0" smtClean="0"/>
              <a:t>Stack frame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info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locals</a:t>
            </a:r>
            <a:r>
              <a:rPr lang="en-US" altLang="zh-CN" sz="2000" dirty="0" smtClean="0"/>
              <a:t>:</a:t>
            </a:r>
            <a:r>
              <a:rPr lang="zh-CN" altLang="zh-CN" sz="2000" dirty="0"/>
              <a:t>查看当前桢</a:t>
            </a:r>
            <a:r>
              <a:rPr lang="zh-CN" altLang="zh-CN" sz="2000" dirty="0" smtClean="0"/>
              <a:t>中</a:t>
            </a:r>
            <a:r>
              <a:rPr lang="zh-CN" altLang="en-US" sz="2000" dirty="0" smtClean="0"/>
              <a:t>函数</a:t>
            </a:r>
            <a:r>
              <a:rPr lang="zh-CN" altLang="zh-CN" sz="2000" dirty="0" smtClean="0"/>
              <a:t>的参数</a:t>
            </a:r>
            <a:r>
              <a:rPr lang="zh-CN" altLang="en-US" sz="2000" dirty="0" smtClean="0"/>
              <a:t>相关信息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info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/>
              <a:t>args</a:t>
            </a:r>
            <a:r>
              <a:rPr lang="en-US" altLang="zh-CN" sz="2000" dirty="0" smtClean="0"/>
              <a:t>: </a:t>
            </a:r>
            <a:r>
              <a:rPr lang="zh-CN" altLang="zh-CN" sz="2000" dirty="0" smtClean="0"/>
              <a:t>查看</a:t>
            </a:r>
            <a:r>
              <a:rPr lang="zh-CN" altLang="zh-CN" sz="2000" dirty="0"/>
              <a:t>当前桢中的</a:t>
            </a:r>
            <a:r>
              <a:rPr lang="zh-CN" altLang="zh-CN" sz="2000" dirty="0" smtClean="0"/>
              <a:t>局部变量</a:t>
            </a:r>
            <a:r>
              <a:rPr lang="zh-CN" altLang="en-US" sz="2000" dirty="0" smtClean="0"/>
              <a:t>相关信息</a:t>
            </a:r>
            <a:endParaRPr lang="zh-CN" altLang="en-US" dirty="0"/>
          </a:p>
        </p:txBody>
      </p:sp>
      <p:sp>
        <p:nvSpPr>
          <p:cNvPr id="4198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DD3112A-8378-49E0-8D10-829B5B4D2E0D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4198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19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5FD6CB-40BB-4E28-94D1-138E9524256E}" type="slidenum">
              <a:rPr lang="en-US" altLang="zh-CN" smtClean="0"/>
              <a:pPr eaLnBrk="1" hangingPunct="1"/>
              <a:t>39</a:t>
            </a:fld>
            <a:endParaRPr lang="en-US" altLang="zh-CN" smtClean="0"/>
          </a:p>
        </p:txBody>
      </p:sp>
      <p:pic>
        <p:nvPicPr>
          <p:cNvPr id="419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3014663"/>
            <a:ext cx="55467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smtClean="0"/>
              <a:t>Declaration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本课程所讲内容都是基于</a:t>
            </a:r>
            <a:r>
              <a:rPr lang="en-US" altLang="zh-CN" dirty="0" smtClean="0"/>
              <a:t>x86 32</a:t>
            </a:r>
            <a:r>
              <a:rPr lang="zh-CN" altLang="en-US" dirty="0" smtClean="0"/>
              <a:t>位平台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位平台上某些内容可能会略有差别，请大家注意区别！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29B1B5-BF81-48B4-AE4F-700F3F799852}" type="datetime1">
              <a:rPr lang="zh-CN" altLang="en-US" smtClean="0"/>
              <a:pPr>
                <a:defRPr/>
              </a:pPr>
              <a:t>2010/11/15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FFF4F-924E-4E94-A6D3-734031FA45D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19400"/>
            <a:ext cx="3124200" cy="311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0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49362"/>
          </a:xfrm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）调试中信号的响应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GDB</a:t>
            </a:r>
            <a:r>
              <a:rPr lang="zh-CN" altLang="en-US" sz="2400" dirty="0" smtClean="0"/>
              <a:t>可以检测到应用程序运行时收到的信号，可以通过命令提前设置当收到指定信息时的处理情况。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4301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604F22F-5B97-41EB-955E-2B54C294BDCA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4301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30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EDC1C0-7D04-44A4-95E3-AF371FA89FF3}" type="slidenum">
              <a:rPr lang="en-US" altLang="zh-CN" smtClean="0"/>
              <a:pPr eaLnBrk="1" hangingPunct="1"/>
              <a:t>40</a:t>
            </a:fld>
            <a:endParaRPr lang="en-US" altLang="zh-CN" smtClean="0"/>
          </a:p>
        </p:txBody>
      </p:sp>
      <p:pic>
        <p:nvPicPr>
          <p:cNvPr id="4301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2514600"/>
            <a:ext cx="3298825" cy="354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云形标注 8"/>
          <p:cNvSpPr/>
          <p:nvPr/>
        </p:nvSpPr>
        <p:spPr>
          <a:xfrm>
            <a:off x="4419600" y="2825750"/>
            <a:ext cx="3657600" cy="1458913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Question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如何在</a:t>
            </a:r>
            <a:r>
              <a:rPr lang="en-US" altLang="zh-CN" dirty="0">
                <a:solidFill>
                  <a:schemeClr val="tx1"/>
                </a:solidFill>
              </a:rPr>
              <a:t>GDB</a:t>
            </a:r>
            <a:r>
              <a:rPr lang="zh-CN" altLang="en-US" dirty="0">
                <a:solidFill>
                  <a:schemeClr val="tx1"/>
                </a:solidFill>
              </a:rPr>
              <a:t>调试这个程序的时候，让这个程序收到</a:t>
            </a:r>
            <a:r>
              <a:rPr lang="en-US" altLang="zh-CN" dirty="0">
                <a:solidFill>
                  <a:schemeClr val="tx1"/>
                </a:solidFill>
              </a:rPr>
              <a:t>SIGINT</a:t>
            </a:r>
            <a:r>
              <a:rPr lang="zh-CN" altLang="en-US" dirty="0">
                <a:solidFill>
                  <a:schemeClr val="tx1"/>
                </a:solidFill>
              </a:rPr>
              <a:t>信号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）调试中信号的响应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A. </a:t>
            </a:r>
            <a:r>
              <a:rPr lang="en-US" altLang="zh-CN" sz="2400" b="1" dirty="0" smtClean="0"/>
              <a:t>handle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signal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handle</a:t>
            </a:r>
            <a:r>
              <a:rPr lang="en-US" altLang="zh-CN" sz="2000" dirty="0" smtClean="0"/>
              <a:t> </a:t>
            </a:r>
            <a:r>
              <a:rPr lang="en-US" altLang="zh-CN" sz="2000" i="1" dirty="0"/>
              <a:t>signal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[</a:t>
            </a:r>
            <a:r>
              <a:rPr lang="en-US" altLang="zh-CN" sz="2000" i="1" dirty="0" smtClean="0"/>
              <a:t>keywords</a:t>
            </a:r>
            <a:r>
              <a:rPr lang="en-US" altLang="zh-CN" sz="2000" dirty="0" smtClean="0"/>
              <a:t>]: </a:t>
            </a:r>
            <a:r>
              <a:rPr lang="zh-CN" altLang="en-US" sz="2000" dirty="0" smtClean="0"/>
              <a:t>如果没指定</a:t>
            </a:r>
            <a:r>
              <a:rPr lang="en-US" altLang="zh-CN" sz="2000" i="1" dirty="0" smtClean="0"/>
              <a:t>keywords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该命令查看</a:t>
            </a:r>
            <a:r>
              <a:rPr lang="en-US" altLang="zh-CN" sz="2000" dirty="0" smtClean="0"/>
              <a:t>GDB</a:t>
            </a:r>
            <a:r>
              <a:rPr lang="zh-CN" altLang="en-US" sz="2000" dirty="0" smtClean="0"/>
              <a:t>对</a:t>
            </a:r>
            <a:r>
              <a:rPr lang="en-US" altLang="zh-CN" sz="2000" i="1" dirty="0" smtClean="0"/>
              <a:t>signal</a:t>
            </a:r>
            <a:r>
              <a:rPr lang="zh-CN" altLang="en-US" sz="2000" dirty="0" smtClean="0"/>
              <a:t>的当前的处理情况；如果指定了</a:t>
            </a:r>
            <a:r>
              <a:rPr lang="en-US" altLang="zh-CN" sz="2000" i="1" dirty="0" smtClean="0"/>
              <a:t>keywords</a:t>
            </a:r>
            <a:r>
              <a:rPr lang="zh-CN" altLang="en-US" sz="2000" dirty="0" smtClean="0"/>
              <a:t>，则是设置</a:t>
            </a:r>
            <a:r>
              <a:rPr lang="en-US" altLang="zh-CN" sz="2000" dirty="0" smtClean="0"/>
              <a:t>GDB</a:t>
            </a:r>
            <a:r>
              <a:rPr lang="zh-CN" altLang="en-US" sz="2000" dirty="0" smtClean="0"/>
              <a:t>对</a:t>
            </a:r>
            <a:r>
              <a:rPr lang="en-US" altLang="zh-CN" sz="2000" i="1" dirty="0" smtClean="0"/>
              <a:t>signal</a:t>
            </a:r>
            <a:r>
              <a:rPr lang="zh-CN" altLang="en-US" sz="2000" dirty="0" smtClean="0"/>
              <a:t>的处理属性，</a:t>
            </a:r>
            <a:r>
              <a:rPr lang="en-US" altLang="zh-CN" sz="2000" i="1" dirty="0" smtClean="0"/>
              <a:t> keywords</a:t>
            </a:r>
            <a:r>
              <a:rPr lang="zh-CN" altLang="en-US" sz="2000" dirty="0" smtClean="0"/>
              <a:t>就是要设置的属性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i="1" dirty="0" smtClean="0"/>
              <a:t>signal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可以为整数或符号形式的信号名，</a:t>
            </a:r>
            <a:r>
              <a:rPr lang="en-US" altLang="zh-CN" sz="2000" dirty="0" smtClean="0"/>
              <a:t>e.g. SIGINT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是同一信号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i="1" dirty="0" smtClean="0"/>
              <a:t>keywords</a:t>
            </a:r>
            <a:r>
              <a:rPr lang="en-US" altLang="zh-CN" sz="2000" dirty="0" smtClean="0"/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800" b="1" dirty="0" smtClean="0"/>
              <a:t>print</a:t>
            </a:r>
            <a:r>
              <a:rPr lang="en-US" altLang="zh-CN" sz="1800" dirty="0" smtClean="0"/>
              <a:t> &amp; </a:t>
            </a:r>
            <a:r>
              <a:rPr lang="en-US" altLang="zh-CN" sz="1800" b="1" dirty="0" err="1" smtClean="0"/>
              <a:t>noprint</a:t>
            </a:r>
            <a:r>
              <a:rPr lang="en-US" altLang="zh-CN" sz="1800" dirty="0" smtClean="0"/>
              <a:t>: </a:t>
            </a:r>
            <a:r>
              <a:rPr lang="en-US" altLang="zh-CN" sz="1800" b="1" dirty="0" smtClean="0"/>
              <a:t>print</a:t>
            </a:r>
            <a:r>
              <a:rPr lang="zh-CN" altLang="zh-CN" sz="1800" dirty="0" smtClean="0"/>
              <a:t>收到</a:t>
            </a:r>
            <a:r>
              <a:rPr lang="zh-CN" altLang="zh-CN" sz="1800" dirty="0"/>
              <a:t>指定的</a:t>
            </a:r>
            <a:r>
              <a:rPr lang="zh-CN" altLang="zh-CN" sz="1800" dirty="0" smtClean="0"/>
              <a:t>信号</a:t>
            </a:r>
            <a:r>
              <a:rPr lang="en-US" altLang="zh-CN" sz="1800" dirty="0" smtClean="0"/>
              <a:t>,</a:t>
            </a:r>
            <a:r>
              <a:rPr lang="zh-CN" altLang="zh-CN" sz="1800" dirty="0" smtClean="0"/>
              <a:t>打印</a:t>
            </a:r>
            <a:r>
              <a:rPr lang="zh-CN" altLang="zh-CN" sz="1800" dirty="0"/>
              <a:t>出一条信息</a:t>
            </a:r>
            <a:r>
              <a:rPr lang="en-US" altLang="zh-CN" sz="1800" dirty="0"/>
              <a:t>; </a:t>
            </a:r>
            <a:r>
              <a:rPr lang="en-US" altLang="zh-CN" sz="1800" b="1" dirty="0" err="1"/>
              <a:t>noprint</a:t>
            </a:r>
            <a:r>
              <a:rPr lang="zh-CN" altLang="zh-CN" sz="1800" dirty="0"/>
              <a:t>与</a:t>
            </a:r>
            <a:r>
              <a:rPr lang="en-US" altLang="zh-CN" sz="1800" b="1" dirty="0" smtClean="0"/>
              <a:t>print</a:t>
            </a:r>
            <a:r>
              <a:rPr lang="zh-CN" altLang="zh-CN" sz="1800" dirty="0" smtClean="0"/>
              <a:t>相反</a:t>
            </a:r>
            <a:endParaRPr lang="en-US" altLang="zh-CN" sz="1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800" b="1" dirty="0" smtClean="0"/>
              <a:t>stop</a:t>
            </a:r>
            <a:r>
              <a:rPr lang="en-US" altLang="zh-CN" sz="1800" dirty="0" smtClean="0"/>
              <a:t> &amp; </a:t>
            </a:r>
            <a:r>
              <a:rPr lang="en-US" altLang="zh-CN" sz="1800" b="1" dirty="0" err="1" smtClean="0"/>
              <a:t>nostop</a:t>
            </a:r>
            <a:r>
              <a:rPr lang="en-US" altLang="zh-CN" sz="1800" dirty="0" smtClean="0"/>
              <a:t>: </a:t>
            </a:r>
            <a:r>
              <a:rPr lang="en-US" altLang="zh-CN" sz="1800" b="1" dirty="0" err="1" smtClean="0"/>
              <a:t>nostop</a:t>
            </a:r>
            <a:r>
              <a:rPr lang="zh-CN" altLang="en-US" sz="1800" dirty="0" smtClean="0"/>
              <a:t>表示</a:t>
            </a:r>
            <a:r>
              <a:rPr lang="zh-CN" altLang="zh-CN" sz="1800" dirty="0" smtClean="0"/>
              <a:t>收到</a:t>
            </a:r>
            <a:r>
              <a:rPr lang="zh-CN" altLang="zh-CN" sz="1800" dirty="0"/>
              <a:t>指定的信号，</a:t>
            </a:r>
            <a:r>
              <a:rPr lang="zh-CN" altLang="zh-CN" sz="1800" dirty="0" smtClean="0"/>
              <a:t>不停止</a:t>
            </a:r>
            <a:r>
              <a:rPr lang="zh-CN" altLang="zh-CN" sz="1800" dirty="0"/>
              <a:t>程序的执行，</a:t>
            </a:r>
            <a:r>
              <a:rPr lang="zh-CN" altLang="zh-CN" sz="1800" dirty="0" smtClean="0"/>
              <a:t>只打印</a:t>
            </a:r>
            <a:r>
              <a:rPr lang="zh-CN" altLang="zh-CN" sz="1800" dirty="0"/>
              <a:t>出一条收到信号的</a:t>
            </a:r>
            <a:r>
              <a:rPr lang="zh-CN" altLang="zh-CN" sz="1800" dirty="0" smtClean="0"/>
              <a:t>消息</a:t>
            </a:r>
            <a:r>
              <a:rPr lang="en-US" altLang="zh-CN" sz="1800" dirty="0" smtClean="0"/>
              <a:t>,</a:t>
            </a:r>
            <a:r>
              <a:rPr lang="zh-CN" altLang="zh-CN" sz="1800" dirty="0" smtClean="0"/>
              <a:t>因此</a:t>
            </a:r>
            <a:r>
              <a:rPr lang="en-US" altLang="zh-CN" sz="1800" dirty="0"/>
              <a:t>,</a:t>
            </a:r>
            <a:r>
              <a:rPr lang="en-US" altLang="zh-CN" sz="1800" b="1" dirty="0" err="1" smtClean="0"/>
              <a:t>nostop</a:t>
            </a:r>
            <a:r>
              <a:rPr lang="zh-CN" altLang="zh-CN" sz="1800" dirty="0"/>
              <a:t>也</a:t>
            </a:r>
            <a:r>
              <a:rPr lang="zh-CN" altLang="zh-CN" sz="1800" dirty="0" smtClean="0"/>
              <a:t>暗含</a:t>
            </a:r>
            <a:r>
              <a:rPr lang="en-US" altLang="zh-CN" sz="1800" b="1" dirty="0" smtClean="0"/>
              <a:t>print</a:t>
            </a:r>
            <a:r>
              <a:rPr lang="en-US" altLang="zh-CN" sz="1800" dirty="0" smtClean="0"/>
              <a:t>, </a:t>
            </a:r>
            <a:r>
              <a:rPr lang="en-US" altLang="zh-CN" sz="1800" b="1" dirty="0" smtClean="0"/>
              <a:t>stop</a:t>
            </a:r>
            <a:r>
              <a:rPr lang="zh-CN" altLang="en-US" sz="1800" dirty="0" smtClean="0"/>
              <a:t>与</a:t>
            </a:r>
            <a:r>
              <a:rPr lang="en-US" altLang="zh-CN" sz="1800" b="1" dirty="0" err="1" smtClean="0"/>
              <a:t>nostop</a:t>
            </a:r>
            <a:r>
              <a:rPr lang="zh-CN" altLang="en-US" sz="1800" dirty="0" smtClean="0"/>
              <a:t>相反</a:t>
            </a:r>
            <a:endParaRPr lang="en-US" altLang="zh-CN" sz="1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800" b="1" dirty="0" smtClean="0"/>
              <a:t>pass</a:t>
            </a:r>
            <a:r>
              <a:rPr lang="en-US" altLang="zh-CN" sz="1800" dirty="0" smtClean="0"/>
              <a:t> &amp; </a:t>
            </a:r>
            <a:r>
              <a:rPr lang="en-US" altLang="zh-CN" sz="1800" b="1" dirty="0" err="1" smtClean="0"/>
              <a:t>nopass</a:t>
            </a:r>
            <a:r>
              <a:rPr lang="en-US" altLang="zh-CN" sz="1800" dirty="0" smtClean="0"/>
              <a:t>: </a:t>
            </a:r>
            <a:r>
              <a:rPr lang="en-US" altLang="zh-CN" sz="1800" b="1" dirty="0"/>
              <a:t>pass</a:t>
            </a:r>
            <a:r>
              <a:rPr lang="zh-CN" altLang="zh-CN" sz="1800" dirty="0" smtClean="0"/>
              <a:t>表示收到</a:t>
            </a:r>
            <a:r>
              <a:rPr lang="zh-CN" altLang="zh-CN" sz="1800" dirty="0"/>
              <a:t>指定的信号，把该信号通知给</a:t>
            </a:r>
            <a:r>
              <a:rPr lang="zh-CN" altLang="zh-CN" sz="1800" dirty="0" smtClean="0"/>
              <a:t>应用程序</a:t>
            </a:r>
            <a:r>
              <a:rPr lang="en-US" altLang="zh-CN" sz="1800" dirty="0" smtClean="0"/>
              <a:t>; </a:t>
            </a:r>
            <a:r>
              <a:rPr lang="en-US" altLang="zh-CN" sz="1800" b="1" dirty="0" err="1" smtClean="0"/>
              <a:t>nopass</a:t>
            </a:r>
            <a:r>
              <a:rPr lang="zh-CN" altLang="en-US" sz="1800" dirty="0" smtClean="0"/>
              <a:t>与</a:t>
            </a:r>
            <a:r>
              <a:rPr lang="en-US" altLang="zh-CN" sz="1800" b="1" dirty="0" smtClean="0"/>
              <a:t>pass</a:t>
            </a:r>
            <a:r>
              <a:rPr lang="zh-CN" altLang="en-US" sz="1800" dirty="0" smtClean="0"/>
              <a:t>相反 </a:t>
            </a:r>
            <a:endParaRPr lang="en-US" altLang="zh-CN" sz="1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800" b="1" dirty="0" smtClean="0"/>
              <a:t>ignore</a:t>
            </a:r>
            <a:r>
              <a:rPr lang="en-US" altLang="zh-CN" sz="1800" dirty="0" smtClean="0"/>
              <a:t> &amp;</a:t>
            </a:r>
            <a:r>
              <a:rPr lang="zh-CN" altLang="en-US" sz="1800" dirty="0"/>
              <a:t> </a:t>
            </a:r>
            <a:r>
              <a:rPr lang="en-US" altLang="zh-CN" sz="1800" b="1" dirty="0" err="1" smtClean="0"/>
              <a:t>noignore:ingore</a:t>
            </a:r>
            <a:r>
              <a:rPr lang="zh-CN" altLang="en-US" sz="1800" dirty="0" smtClean="0"/>
              <a:t>与</a:t>
            </a:r>
            <a:r>
              <a:rPr lang="en-US" altLang="zh-CN" sz="1800" b="1" dirty="0" err="1" smtClean="0"/>
              <a:t>noignore</a:t>
            </a:r>
            <a:r>
              <a:rPr lang="zh-CN" altLang="en-US" sz="1800" dirty="0" smtClean="0"/>
              <a:t>分别是</a:t>
            </a:r>
            <a:r>
              <a:rPr lang="en-US" altLang="zh-CN" sz="1800" b="1" dirty="0" err="1" smtClean="0"/>
              <a:t>nopass</a:t>
            </a:r>
            <a:r>
              <a:rPr lang="zh-CN" altLang="en-US" sz="1800" dirty="0" smtClean="0"/>
              <a:t>和</a:t>
            </a:r>
            <a:r>
              <a:rPr lang="en-US" altLang="zh-CN" sz="1800" b="1" dirty="0" smtClean="0"/>
              <a:t>pass</a:t>
            </a:r>
            <a:r>
              <a:rPr lang="zh-CN" altLang="en-US" sz="1800" dirty="0" smtClean="0"/>
              <a:t>的别名</a:t>
            </a:r>
            <a:endParaRPr lang="zh-CN" altLang="en-US" sz="1800" dirty="0"/>
          </a:p>
        </p:txBody>
      </p:sp>
      <p:sp>
        <p:nvSpPr>
          <p:cNvPr id="4403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79258DE-D08D-4E0D-9C82-157C32C8F8EF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4403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40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6BBA98-0CF6-4A2B-83C1-B80B38E4AD00}" type="slidenum">
              <a:rPr lang="en-US" altLang="zh-CN" smtClean="0"/>
              <a:pPr eaLnBrk="1" hangingPunct="1"/>
              <a:t>41</a:t>
            </a:fld>
            <a:endParaRPr lang="en-US" altLang="zh-CN" smtClean="0"/>
          </a:p>
        </p:txBody>
      </p:sp>
      <p:pic>
        <p:nvPicPr>
          <p:cNvPr id="440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54275"/>
            <a:ext cx="54864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）调试中信号的响应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A. </a:t>
            </a:r>
            <a:r>
              <a:rPr lang="en-US" altLang="zh-CN" sz="2400" b="1" dirty="0" smtClean="0"/>
              <a:t>handle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signal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4506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B7835D9-E9DF-4DBC-B0AD-B284EE2FDAA7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4506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50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874C1C-5C51-4FCA-8111-E5334781F4EA}" type="slidenum">
              <a:rPr lang="en-US" altLang="zh-CN" smtClean="0"/>
              <a:pPr eaLnBrk="1" hangingPunct="1"/>
              <a:t>42</a:t>
            </a:fld>
            <a:endParaRPr lang="en-US" altLang="zh-CN" smtClean="0"/>
          </a:p>
        </p:txBody>
      </p:sp>
      <p:pic>
        <p:nvPicPr>
          <p:cNvPr id="450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6172200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/>
              <p14:cNvContentPartPr/>
              <p14:nvPr/>
            </p14:nvContentPartPr>
            <p14:xfrm>
              <a:off x="2082960" y="2837520"/>
              <a:ext cx="1706400" cy="243504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3600" y="2828160"/>
                <a:ext cx="1725120" cy="24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1388520" y="2983320"/>
              <a:ext cx="1680480" cy="24692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9160" y="2973960"/>
                <a:ext cx="1699200" cy="248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）调试中信号的响应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B. </a:t>
            </a:r>
            <a:r>
              <a:rPr lang="zh-CN" altLang="en-US" sz="2400" dirty="0" smtClean="0"/>
              <a:t>查看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对各种信号的缺省处理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info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handle</a:t>
            </a:r>
            <a:r>
              <a:rPr lang="en-US" altLang="zh-CN" sz="2000" dirty="0" smtClean="0"/>
              <a:t>       &amp;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info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signals</a:t>
            </a:r>
            <a:endParaRPr lang="zh-CN" altLang="en-US" sz="2000" b="1" dirty="0"/>
          </a:p>
        </p:txBody>
      </p:sp>
      <p:sp>
        <p:nvSpPr>
          <p:cNvPr id="4608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CB3AB5B-024C-4EB6-86E0-5DD6E48F07A3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4608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60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068A6CD-2779-4E09-A1B9-60810CFF7569}" type="slidenum">
              <a:rPr lang="en-US" altLang="zh-CN" smtClean="0"/>
              <a:pPr eaLnBrk="1" hangingPunct="1"/>
              <a:t>43</a:t>
            </a:fld>
            <a:endParaRPr lang="en-US" altLang="zh-CN" smtClean="0"/>
          </a:p>
        </p:txBody>
      </p:sp>
      <p:pic>
        <p:nvPicPr>
          <p:cNvPr id="460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6934200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）修改程序运行、源码</a:t>
            </a:r>
            <a:endParaRPr lang="en-US" altLang="zh-CN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A. </a:t>
            </a:r>
            <a:r>
              <a:rPr lang="zh-CN" altLang="en-US" sz="2400" dirty="0" smtClean="0"/>
              <a:t>修改程序的运行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print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v</a:t>
            </a:r>
            <a:r>
              <a:rPr lang="en-US" altLang="zh-CN" sz="2000" b="1" dirty="0" smtClean="0"/>
              <a:t>=</a:t>
            </a:r>
            <a:r>
              <a:rPr lang="en-US" altLang="zh-CN" sz="2000" i="1" dirty="0" smtClean="0"/>
              <a:t>value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修改变量</a:t>
            </a:r>
            <a:r>
              <a:rPr lang="en-US" altLang="zh-CN" sz="2000" i="1" dirty="0" smtClean="0"/>
              <a:t>v</a:t>
            </a:r>
            <a:r>
              <a:rPr lang="zh-CN" altLang="en-US" sz="2000" dirty="0" smtClean="0"/>
              <a:t>的值并打印修改后的值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</a:t>
            </a:r>
            <a:r>
              <a:rPr lang="en-US" altLang="zh-CN" sz="2000" dirty="0"/>
              <a:t> [</a:t>
            </a:r>
            <a:r>
              <a:rPr lang="en-US" altLang="zh-CN" sz="2000" b="1" dirty="0" err="1"/>
              <a:t>var</a:t>
            </a:r>
            <a:r>
              <a:rPr lang="en-US" altLang="zh-CN" sz="2000" dirty="0"/>
              <a:t>] </a:t>
            </a:r>
            <a:r>
              <a:rPr lang="en-US" altLang="zh-CN" sz="2000" i="1" dirty="0" smtClean="0"/>
              <a:t>v</a:t>
            </a:r>
            <a:r>
              <a:rPr lang="en-US" altLang="zh-CN" sz="2000" b="1" dirty="0" smtClean="0"/>
              <a:t>=</a:t>
            </a:r>
            <a:r>
              <a:rPr lang="en-US" altLang="zh-CN" sz="2000" i="1" dirty="0" smtClean="0"/>
              <a:t>value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修改变量</a:t>
            </a:r>
            <a:r>
              <a:rPr lang="en-US" altLang="zh-CN" sz="2000" i="1" dirty="0" smtClean="0"/>
              <a:t>v</a:t>
            </a:r>
            <a:r>
              <a:rPr lang="zh-CN" altLang="en-US" sz="2000" dirty="0" smtClean="0"/>
              <a:t>的值，如果</a:t>
            </a:r>
            <a:r>
              <a:rPr lang="en-US" altLang="zh-CN" sz="2000" i="1" dirty="0" smtClean="0"/>
              <a:t>v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GDB</a:t>
            </a:r>
            <a:r>
              <a:rPr lang="zh-CN" altLang="en-US" sz="2000" dirty="0" smtClean="0"/>
              <a:t>的某个属性名一样的话，需要在前面加</a:t>
            </a:r>
            <a:r>
              <a:rPr lang="en-US" altLang="zh-CN" sz="2000" b="1" dirty="0" err="1" smtClean="0"/>
              <a:t>var</a:t>
            </a:r>
            <a:r>
              <a:rPr lang="zh-CN" altLang="en-US" sz="2000" dirty="0" smtClean="0"/>
              <a:t>关键字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	e.g.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set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/>
              <a:t>var</a:t>
            </a:r>
            <a:r>
              <a:rPr lang="en-US" altLang="zh-CN" sz="2000" dirty="0" smtClean="0"/>
              <a:t> print=1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err="1"/>
              <a:t>whatis</a:t>
            </a:r>
            <a:r>
              <a:rPr lang="en-US" altLang="zh-CN" sz="2000" dirty="0"/>
              <a:t> </a:t>
            </a:r>
            <a:r>
              <a:rPr lang="en-US" altLang="zh-CN" sz="2000" i="1" dirty="0" smtClean="0"/>
              <a:t>v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查看变量</a:t>
            </a:r>
            <a:r>
              <a:rPr lang="en-US" altLang="zh-CN" sz="2000" i="1" dirty="0" smtClean="0"/>
              <a:t>v</a:t>
            </a:r>
            <a:r>
              <a:rPr lang="zh-CN" altLang="en-US" sz="2000" dirty="0" smtClean="0"/>
              <a:t>的类型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signal</a:t>
            </a:r>
            <a:r>
              <a:rPr lang="en-US" altLang="zh-CN" sz="2000" dirty="0"/>
              <a:t> </a:t>
            </a:r>
            <a:r>
              <a:rPr lang="en-US" altLang="zh-CN" sz="2000" i="1" dirty="0" smtClean="0"/>
              <a:t>sig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把信号</a:t>
            </a:r>
            <a:r>
              <a:rPr lang="en-US" altLang="zh-CN" sz="2000" i="1" dirty="0" smtClean="0"/>
              <a:t>sig</a:t>
            </a:r>
            <a:r>
              <a:rPr lang="zh-CN" altLang="en-US" sz="2000" dirty="0" smtClean="0"/>
              <a:t>发给被调试的程序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 [</a:t>
            </a:r>
            <a:r>
              <a:rPr lang="en-US" altLang="zh-CN" sz="2000" i="1" dirty="0"/>
              <a:t>expression</a:t>
            </a:r>
            <a:r>
              <a:rPr lang="en-US" altLang="zh-CN" sz="2000" dirty="0" smtClean="0"/>
              <a:t>]:  </a:t>
            </a:r>
            <a:r>
              <a:rPr lang="zh-CN" altLang="en-US" sz="2000" dirty="0" smtClean="0"/>
              <a:t>中止当前函数的执行，返回</a:t>
            </a:r>
            <a:r>
              <a:rPr lang="en-US" altLang="zh-CN" sz="2000" i="1" dirty="0" smtClean="0"/>
              <a:t>expression</a:t>
            </a:r>
            <a:r>
              <a:rPr lang="zh-CN" altLang="en-US" sz="2000" dirty="0" smtClean="0"/>
              <a:t>值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finish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结束当前函数的执行，打印出返回值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call</a:t>
            </a:r>
            <a:r>
              <a:rPr lang="en-US" altLang="zh-CN" sz="2000" dirty="0"/>
              <a:t> </a:t>
            </a:r>
            <a:r>
              <a:rPr lang="en-US" altLang="zh-CN" sz="2000" i="1" dirty="0" smtClean="0"/>
              <a:t>function </a:t>
            </a:r>
            <a:r>
              <a:rPr lang="en-US" altLang="zh-CN" sz="2000" dirty="0" smtClean="0"/>
              <a:t>:  </a:t>
            </a:r>
            <a:r>
              <a:rPr lang="zh-CN" altLang="en-US" sz="2000" dirty="0" smtClean="0"/>
              <a:t>调用程序中的函数</a:t>
            </a:r>
            <a:r>
              <a:rPr lang="en-US" altLang="zh-CN" sz="2000" i="1" dirty="0" smtClean="0"/>
              <a:t>function</a:t>
            </a:r>
            <a:endParaRPr lang="zh-CN" altLang="en-US" sz="2000" i="1" dirty="0"/>
          </a:p>
        </p:txBody>
      </p:sp>
      <p:sp>
        <p:nvSpPr>
          <p:cNvPr id="4710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20E7837-E0F1-4C92-8BF8-779BA6D976BC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4710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71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B03A486-5BD0-4EC0-A4DA-1724C0492CDA}" type="slidenum">
              <a:rPr lang="en-US" altLang="zh-CN" smtClean="0"/>
              <a:pPr eaLnBrk="1" hangingPunct="1"/>
              <a:t>44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）修改程序运行、源码</a:t>
            </a:r>
            <a:endParaRPr lang="en-US" altLang="zh-CN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B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修改源码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）设置环境变量</a:t>
            </a:r>
            <a:r>
              <a:rPr lang="en-US" altLang="zh-CN" sz="2000" dirty="0" smtClean="0"/>
              <a:t>: export EDITOR=/</a:t>
            </a:r>
            <a:r>
              <a:rPr lang="en-US" altLang="zh-CN" sz="2000" dirty="0" err="1" smtClean="0"/>
              <a:t>usr</a:t>
            </a:r>
            <a:r>
              <a:rPr lang="en-US" altLang="zh-CN" sz="2000" dirty="0" smtClean="0"/>
              <a:t>/bin/vim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edit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编辑当前文件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edit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number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编辑当前文件的第</a:t>
            </a:r>
            <a:r>
              <a:rPr lang="en-US" altLang="zh-CN" sz="2000" i="1" dirty="0" smtClean="0"/>
              <a:t>number</a:t>
            </a:r>
            <a:r>
              <a:rPr lang="zh-CN" altLang="en-US" sz="2000" dirty="0" smtClean="0"/>
              <a:t>行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edit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function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编辑当前文件的</a:t>
            </a:r>
            <a:r>
              <a:rPr lang="en-US" altLang="zh-CN" sz="2000" i="1" dirty="0" smtClean="0"/>
              <a:t>function</a:t>
            </a:r>
            <a:r>
              <a:rPr lang="zh-CN" altLang="en-US" sz="2000" dirty="0" smtClean="0"/>
              <a:t>函数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edit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filename</a:t>
            </a:r>
            <a:r>
              <a:rPr lang="en-US" altLang="zh-CN" sz="2000" dirty="0" smtClean="0"/>
              <a:t>: </a:t>
            </a:r>
            <a:r>
              <a:rPr lang="en-US" altLang="zh-CN" sz="2000" i="1" dirty="0" smtClean="0"/>
              <a:t>number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编辑名为</a:t>
            </a:r>
            <a:r>
              <a:rPr lang="en-US" altLang="zh-CN" sz="2000" i="1" dirty="0" smtClean="0"/>
              <a:t>filename</a:t>
            </a:r>
            <a:r>
              <a:rPr lang="zh-CN" altLang="en-US" sz="2000" dirty="0" smtClean="0"/>
              <a:t>的文件的第</a:t>
            </a:r>
            <a:r>
              <a:rPr lang="en-US" altLang="zh-CN" sz="2000" i="1" dirty="0" smtClean="0"/>
              <a:t>number</a:t>
            </a:r>
            <a:r>
              <a:rPr lang="zh-CN" altLang="en-US" sz="2000" dirty="0" smtClean="0"/>
              <a:t>行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6</a:t>
            </a:r>
            <a:r>
              <a:rPr lang="zh-CN" altLang="en-US" sz="2000" dirty="0" smtClean="0"/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edit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filename</a:t>
            </a:r>
            <a:r>
              <a:rPr lang="en-US" altLang="zh-CN" sz="2000" dirty="0" smtClean="0"/>
              <a:t>: </a:t>
            </a:r>
            <a:r>
              <a:rPr lang="en-US" altLang="zh-CN" sz="2000" i="1" dirty="0" smtClean="0"/>
              <a:t>function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编辑名为</a:t>
            </a:r>
            <a:r>
              <a:rPr lang="en-US" altLang="zh-CN" sz="2000" i="1" dirty="0" smtClean="0"/>
              <a:t>filename</a:t>
            </a:r>
            <a:r>
              <a:rPr lang="zh-CN" altLang="en-US" sz="2000" dirty="0" smtClean="0"/>
              <a:t>的文件的</a:t>
            </a:r>
            <a:r>
              <a:rPr lang="en-US" altLang="zh-CN" sz="2000" i="1" dirty="0" smtClean="0"/>
              <a:t>function</a:t>
            </a:r>
            <a:r>
              <a:rPr lang="zh-CN" altLang="en-US" sz="2000" dirty="0" smtClean="0"/>
              <a:t>函数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000" dirty="0" smtClean="0"/>
          </a:p>
        </p:txBody>
      </p:sp>
      <p:sp>
        <p:nvSpPr>
          <p:cNvPr id="4813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44D24EA-FD58-4CB8-BCE7-AA6228070BFA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4813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81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CB44AD-A51D-4B39-A876-D250F0E3A027}" type="slidenum">
              <a:rPr lang="en-US" altLang="zh-CN" smtClean="0"/>
              <a:pPr eaLnBrk="1" hangingPunct="1"/>
              <a:t>45</a:t>
            </a:fld>
            <a:endParaRPr lang="en-US" altLang="zh-CN" smtClean="0"/>
          </a:p>
        </p:txBody>
      </p:sp>
      <p:sp>
        <p:nvSpPr>
          <p:cNvPr id="7" name="云形标注 6"/>
          <p:cNvSpPr/>
          <p:nvPr/>
        </p:nvSpPr>
        <p:spPr>
          <a:xfrm>
            <a:off x="990600" y="2895600"/>
            <a:ext cx="6858000" cy="1754188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回忆</a:t>
            </a:r>
            <a:r>
              <a:rPr lang="en-US" altLang="zh-CN" dirty="0">
                <a:solidFill>
                  <a:schemeClr val="tx1"/>
                </a:solidFill>
              </a:rPr>
              <a:t>— </a:t>
            </a:r>
            <a:r>
              <a:rPr lang="zh-CN" altLang="en-US" dirty="0">
                <a:solidFill>
                  <a:schemeClr val="tx1"/>
                </a:solidFill>
              </a:rPr>
              <a:t>结合我们前面介绍的</a:t>
            </a:r>
            <a:r>
              <a:rPr lang="en-US" altLang="zh-CN" dirty="0">
                <a:solidFill>
                  <a:schemeClr val="tx1"/>
                </a:solidFill>
              </a:rPr>
              <a:t>shell, make, kill</a:t>
            </a:r>
            <a:r>
              <a:rPr lang="zh-CN" altLang="en-US" dirty="0">
                <a:solidFill>
                  <a:schemeClr val="tx1"/>
                </a:solidFill>
              </a:rPr>
              <a:t>和本节的</a:t>
            </a:r>
            <a:r>
              <a:rPr lang="en-US" altLang="zh-CN" dirty="0">
                <a:solidFill>
                  <a:schemeClr val="tx1"/>
                </a:solidFill>
              </a:rPr>
              <a:t>edit</a:t>
            </a:r>
            <a:r>
              <a:rPr lang="zh-CN" altLang="en-US" dirty="0">
                <a:solidFill>
                  <a:schemeClr val="tx1"/>
                </a:solidFill>
              </a:rPr>
              <a:t>命令，我们完全可以直接在</a:t>
            </a:r>
            <a:r>
              <a:rPr lang="en-US" altLang="zh-CN" dirty="0">
                <a:solidFill>
                  <a:schemeClr val="tx1"/>
                </a:solidFill>
              </a:rPr>
              <a:t>GDB</a:t>
            </a:r>
            <a:r>
              <a:rPr lang="zh-CN" altLang="en-US" dirty="0">
                <a:solidFill>
                  <a:schemeClr val="tx1"/>
                </a:solidFill>
              </a:rPr>
              <a:t>中完成很多的工作！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）多线程调试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altLang="zh-CN" sz="2400" dirty="0" smtClean="0"/>
              <a:t>A. </a:t>
            </a:r>
            <a:r>
              <a:rPr lang="zh-CN" altLang="en-US" sz="2400" dirty="0" smtClean="0"/>
              <a:t>基本命令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info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threads</a:t>
            </a:r>
            <a:r>
              <a:rPr lang="zh-CN" altLang="en-US" sz="2000" dirty="0" smtClean="0"/>
              <a:t>：查看</a:t>
            </a:r>
            <a:r>
              <a:rPr lang="en-US" altLang="zh-CN" sz="2000" dirty="0" smtClean="0"/>
              <a:t>GDB</a:t>
            </a:r>
            <a:r>
              <a:rPr lang="zh-CN" altLang="en-US" sz="2000" dirty="0" smtClean="0"/>
              <a:t>当前调试的程序的各个线程的相关信息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thread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threadno</a:t>
            </a:r>
            <a:r>
              <a:rPr lang="zh-CN" altLang="en-US" sz="2000" dirty="0" smtClean="0"/>
              <a:t>：切换当前线程到由</a:t>
            </a:r>
            <a:r>
              <a:rPr lang="en-US" altLang="zh-CN" sz="2000" b="1" dirty="0" err="1" smtClean="0"/>
              <a:t>threadno</a:t>
            </a:r>
            <a:r>
              <a:rPr lang="zh-CN" altLang="en-US" sz="2000" dirty="0" smtClean="0"/>
              <a:t>指定的线程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thread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apply</a:t>
            </a:r>
            <a:r>
              <a:rPr lang="en-US" altLang="zh-CN" sz="2000" dirty="0" smtClean="0"/>
              <a:t> [</a:t>
            </a:r>
            <a:r>
              <a:rPr lang="en-US" altLang="zh-CN" sz="2000" i="1" dirty="0" err="1" smtClean="0"/>
              <a:t>threadno</a:t>
            </a:r>
            <a:r>
              <a:rPr lang="en-US" altLang="zh-CN" sz="2000" dirty="0" smtClean="0"/>
              <a:t>] [</a:t>
            </a:r>
            <a:r>
              <a:rPr lang="en-US" altLang="zh-CN" sz="2000" b="1" dirty="0" smtClean="0"/>
              <a:t>all</a:t>
            </a:r>
            <a:r>
              <a:rPr lang="en-US" altLang="zh-CN" sz="2000" dirty="0" smtClean="0"/>
              <a:t>] </a:t>
            </a:r>
            <a:r>
              <a:rPr lang="en-US" altLang="zh-CN" sz="2000" i="1" dirty="0" err="1" smtClean="0"/>
              <a:t>args</a:t>
            </a:r>
            <a:r>
              <a:rPr lang="zh-CN" altLang="en-US" sz="2000" dirty="0" smtClean="0"/>
              <a:t>：对指定（或所有）的线程执行由</a:t>
            </a:r>
            <a:r>
              <a:rPr lang="en-US" altLang="zh-CN" sz="2000" i="1" dirty="0" err="1" smtClean="0"/>
              <a:t>args</a:t>
            </a:r>
            <a:r>
              <a:rPr lang="zh-CN" altLang="en-US" sz="2000" dirty="0" smtClean="0"/>
              <a:t>指定的命令</a:t>
            </a:r>
          </a:p>
          <a:p>
            <a:pPr lvl="0">
              <a:buClr>
                <a:srgbClr val="330066"/>
              </a:buClr>
            </a:pPr>
            <a:r>
              <a:rPr lang="en-US" altLang="zh-CN" sz="2400" dirty="0" smtClean="0">
                <a:solidFill>
                  <a:srgbClr val="000000"/>
                </a:solidFill>
              </a:rPr>
              <a:t>B. </a:t>
            </a:r>
            <a:r>
              <a:rPr lang="zh-CN" altLang="en-US" sz="2400" dirty="0">
                <a:solidFill>
                  <a:srgbClr val="000000"/>
                </a:solidFill>
              </a:rPr>
              <a:t>相关属性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buClr>
                <a:srgbClr val="330066"/>
              </a:buCl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gdb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b="1" dirty="0">
                <a:solidFill>
                  <a:srgbClr val="000000"/>
                </a:solidFill>
              </a:rPr>
              <a:t>set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scheduler-locking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</a:rPr>
              <a:t>mode</a:t>
            </a:r>
            <a:r>
              <a:rPr lang="en-US" altLang="zh-CN" sz="2000" dirty="0">
                <a:solidFill>
                  <a:srgbClr val="000000"/>
                </a:solidFill>
              </a:rPr>
              <a:t>: </a:t>
            </a:r>
            <a:r>
              <a:rPr lang="zh-CN" altLang="en-US" sz="2000" dirty="0" smtClean="0">
                <a:solidFill>
                  <a:srgbClr val="000000"/>
                </a:solidFill>
              </a:rPr>
              <a:t>设置程序运行过程中锁</a:t>
            </a:r>
            <a:r>
              <a:rPr lang="en-US" altLang="zh-CN" sz="2000" dirty="0" smtClean="0">
                <a:solidFill>
                  <a:srgbClr val="000000"/>
                </a:solidFill>
              </a:rPr>
              <a:t>scheduler</a:t>
            </a:r>
            <a:r>
              <a:rPr lang="zh-CN" altLang="en-US" sz="2000" dirty="0" smtClean="0">
                <a:solidFill>
                  <a:srgbClr val="000000"/>
                </a:solidFill>
              </a:rPr>
              <a:t>的模式：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330066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on: </a:t>
            </a:r>
            <a:r>
              <a:rPr lang="zh-CN" altLang="en-US" sz="2000" dirty="0" smtClean="0">
                <a:solidFill>
                  <a:srgbClr val="000000"/>
                </a:solidFill>
              </a:rPr>
              <a:t>除当前线程外的其它线程都被锁住，不可运行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330066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off: </a:t>
            </a:r>
            <a:r>
              <a:rPr lang="zh-CN" altLang="en-US" sz="2000" dirty="0" smtClean="0">
                <a:solidFill>
                  <a:srgbClr val="000000"/>
                </a:solidFill>
              </a:rPr>
              <a:t>缺省情况，每个线程都会正常抢占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cpu</a:t>
            </a:r>
            <a:r>
              <a:rPr lang="zh-CN" altLang="en-US" sz="2000" dirty="0" smtClean="0">
                <a:solidFill>
                  <a:srgbClr val="000000"/>
                </a:solidFill>
              </a:rPr>
              <a:t>时间片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330066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step: </a:t>
            </a:r>
            <a:r>
              <a:rPr lang="zh-CN" altLang="en-US" sz="2000" dirty="0" smtClean="0">
                <a:solidFill>
                  <a:srgbClr val="000000"/>
                </a:solidFill>
              </a:rPr>
              <a:t>在执行单步命令期间，其它线程不能运行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330066"/>
              </a:buCl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gdb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b="1" dirty="0">
                <a:solidFill>
                  <a:srgbClr val="000000"/>
                </a:solidFill>
              </a:rPr>
              <a:t>show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scheduler-locking</a:t>
            </a:r>
            <a:r>
              <a:rPr lang="zh-CN" altLang="en-US" sz="2000" dirty="0" smtClean="0">
                <a:solidFill>
                  <a:srgbClr val="000000"/>
                </a:solidFill>
              </a:rPr>
              <a:t>：查看 当前的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scheduler-locking</a:t>
            </a:r>
            <a:r>
              <a:rPr lang="zh-CN" altLang="en-US" sz="2000" dirty="0" smtClean="0">
                <a:solidFill>
                  <a:srgbClr val="000000"/>
                </a:solidFill>
              </a:rPr>
              <a:t>模式设置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915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31A68B-4211-4498-8973-1AACF029F1B0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4915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91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238ED4-8B3E-4E0A-8EA1-2A243E21FED8}" type="slidenum">
              <a:rPr lang="en-US" altLang="zh-CN" smtClean="0"/>
              <a:pPr eaLnBrk="1" hangingPunct="1"/>
              <a:t>46</a:t>
            </a:fld>
            <a:endParaRPr lang="en-US" altLang="zh-CN" smtClean="0"/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5" y="2981178"/>
            <a:ext cx="86677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）自定义命令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9618056-178F-4A19-951A-FA44E9BE8AE9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F8D1CD-7A3B-4452-9D2E-BB71B6801380}" type="slidenum">
              <a:rPr lang="en-US" altLang="zh-CN" smtClean="0"/>
              <a:pPr eaLnBrk="1" hangingPunct="1"/>
              <a:t>47</a:t>
            </a:fld>
            <a:endParaRPr lang="en-US" altLang="zh-CN" smtClean="0"/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1600200"/>
            <a:ext cx="492918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590800"/>
            <a:ext cx="7878763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云形标注 8"/>
          <p:cNvSpPr/>
          <p:nvPr/>
        </p:nvSpPr>
        <p:spPr>
          <a:xfrm>
            <a:off x="4498975" y="1366838"/>
            <a:ext cx="3657600" cy="1458912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Question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如何在</a:t>
            </a:r>
            <a:r>
              <a:rPr lang="en-US" altLang="zh-CN" dirty="0">
                <a:solidFill>
                  <a:schemeClr val="tx1"/>
                </a:solidFill>
              </a:rPr>
              <a:t>GDB</a:t>
            </a:r>
            <a:r>
              <a:rPr lang="zh-CN" altLang="en-US" dirty="0">
                <a:solidFill>
                  <a:schemeClr val="tx1"/>
                </a:solidFill>
              </a:rPr>
              <a:t>查看这个</a:t>
            </a:r>
            <a:r>
              <a:rPr lang="en-US" altLang="zh-CN" dirty="0">
                <a:solidFill>
                  <a:schemeClr val="tx1"/>
                </a:solidFill>
              </a:rPr>
              <a:t>list</a:t>
            </a:r>
            <a:r>
              <a:rPr lang="zh-CN" altLang="en-US" dirty="0">
                <a:solidFill>
                  <a:schemeClr val="tx1"/>
                </a:solidFill>
              </a:rPr>
              <a:t>里面的每个元素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）自定义命令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3733800" cy="46831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A. </a:t>
            </a:r>
            <a:r>
              <a:rPr lang="zh-CN" altLang="en-US" sz="2400" dirty="0" smtClean="0"/>
              <a:t>自定义命令基本语法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）定义一个命令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b="1" dirty="0" smtClean="0"/>
              <a:t>define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commandname</a:t>
            </a:r>
            <a:endParaRPr lang="en-US" altLang="zh-CN" sz="2000" i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	 </a:t>
            </a:r>
            <a:r>
              <a:rPr lang="en-US" altLang="zh-CN" sz="2000" i="1" dirty="0" smtClean="0"/>
              <a:t>…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	 </a:t>
            </a:r>
            <a:r>
              <a:rPr lang="en-US" altLang="zh-CN" sz="2000" b="1" dirty="0" smtClean="0"/>
              <a:t>end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）条件语句：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b="1" dirty="0" smtClean="0"/>
              <a:t>if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cond-expr</a:t>
            </a:r>
            <a:endParaRPr lang="en-US" altLang="zh-CN" sz="2000" i="1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	</a:t>
            </a:r>
            <a:r>
              <a:rPr lang="en-US" altLang="zh-CN" sz="2000" i="1" dirty="0" smtClean="0"/>
              <a:t>…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b="1" dirty="0" smtClean="0"/>
              <a:t>else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…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b="1" dirty="0" smtClean="0"/>
              <a:t>end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5120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92D47B-0099-4D47-AE85-C5C11DF6C9CA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5120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12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D02864-816B-4C3A-BDB6-74E890E1F0FC}" type="slidenum">
              <a:rPr lang="en-US" altLang="zh-CN" smtClean="0"/>
              <a:pPr eaLnBrk="1" hangingPunct="1"/>
              <a:t>48</a:t>
            </a:fld>
            <a:endParaRPr lang="en-US" altLang="zh-CN" smtClean="0"/>
          </a:p>
        </p:txBody>
      </p:sp>
      <p:sp>
        <p:nvSpPr>
          <p:cNvPr id="51207" name="内容占位符 2"/>
          <p:cNvSpPr txBox="1">
            <a:spLocks/>
          </p:cNvSpPr>
          <p:nvPr/>
        </p:nvSpPr>
        <p:spPr bwMode="auto">
          <a:xfrm>
            <a:off x="4379913" y="1828800"/>
            <a:ext cx="4154487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）循环语句：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cond-expr</a:t>
            </a:r>
            <a:endParaRPr lang="en-US" altLang="zh-CN" sz="2000" i="1" dirty="0"/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	…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b="1" dirty="0"/>
              <a:t>end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）定义一个命令的文档信息，在</a:t>
            </a:r>
            <a:r>
              <a:rPr lang="en-US" altLang="zh-CN" sz="2000" b="1" dirty="0"/>
              <a:t>help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commandname</a:t>
            </a:r>
            <a:r>
              <a:rPr lang="zh-CN" altLang="en-US" sz="2000" dirty="0"/>
              <a:t>的时候可以显示：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b="1" dirty="0"/>
              <a:t>document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commandname</a:t>
            </a:r>
            <a:endParaRPr lang="en-US" altLang="zh-CN" sz="2000" i="1" dirty="0"/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	 …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	 </a:t>
            </a:r>
            <a:r>
              <a:rPr lang="en-US" altLang="zh-CN" sz="2000" b="1" dirty="0"/>
              <a:t>end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5) </a:t>
            </a:r>
            <a:r>
              <a:rPr lang="zh-CN" altLang="zh-CN" sz="2000" i="1" dirty="0"/>
              <a:t>$arg0…$arg9</a:t>
            </a:r>
            <a:r>
              <a:rPr lang="zh-CN" altLang="zh-CN" sz="2000" dirty="0"/>
              <a:t>：表示命令行参数，最多10个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）自定义命令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buClr>
                <a:srgbClr val="330066"/>
              </a:buClr>
              <a:defRPr/>
            </a:pPr>
            <a:r>
              <a:rPr lang="en-US" altLang="zh-CN" sz="2400" dirty="0" smtClean="0">
                <a:solidFill>
                  <a:srgbClr val="000000"/>
                </a:solidFill>
              </a:rPr>
              <a:t>B. </a:t>
            </a:r>
            <a:r>
              <a:rPr lang="zh-CN" altLang="en-US" sz="2400" dirty="0" smtClean="0">
                <a:solidFill>
                  <a:srgbClr val="000000"/>
                </a:solidFill>
              </a:rPr>
              <a:t>查看用户自定义命令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help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user-defined</a:t>
            </a:r>
            <a:r>
              <a:rPr lang="zh-CN" altLang="en-US" sz="2000" dirty="0" smtClean="0"/>
              <a:t>：查看所有的用户自定义命令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show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user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commandname</a:t>
            </a:r>
            <a:r>
              <a:rPr lang="zh-CN" altLang="en-US" sz="2000" dirty="0" smtClean="0"/>
              <a:t>：查看自定义命令</a:t>
            </a:r>
            <a:r>
              <a:rPr lang="en-US" altLang="zh-CN" sz="2000" i="1" dirty="0" err="1" smtClean="0"/>
              <a:t>commandname</a:t>
            </a:r>
            <a:r>
              <a:rPr lang="zh-CN" altLang="en-US" sz="2000" dirty="0" smtClean="0"/>
              <a:t>的定义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help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commandname</a:t>
            </a:r>
            <a:r>
              <a:rPr lang="zh-CN" altLang="en-US" sz="2000" dirty="0" smtClean="0"/>
              <a:t>：查看自定义命令</a:t>
            </a:r>
            <a:r>
              <a:rPr lang="en-US" altLang="zh-CN" sz="2000" i="1" dirty="0" err="1" smtClean="0"/>
              <a:t>commandname</a:t>
            </a:r>
            <a:r>
              <a:rPr lang="zh-CN" altLang="en-US" sz="2000" dirty="0" smtClean="0"/>
              <a:t>的帮助信息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 </a:t>
            </a:r>
            <a:r>
              <a:rPr lang="en-US" altLang="zh-CN" sz="2000" b="1" dirty="0" smtClean="0"/>
              <a:t>show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max-user-call-depth</a:t>
            </a:r>
            <a:r>
              <a:rPr lang="zh-CN" altLang="en-US" sz="2000" dirty="0" smtClean="0"/>
              <a:t>：查看用户自定义命令的最大递归调用深度，缺省是</a:t>
            </a:r>
            <a:r>
              <a:rPr lang="en-US" altLang="zh-CN" sz="2000" dirty="0" smtClean="0"/>
              <a:t>1024</a:t>
            </a:r>
            <a:endParaRPr lang="zh-CN" altLang="en-US" sz="2000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set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max-user-call-depth</a:t>
            </a:r>
            <a:r>
              <a:rPr lang="zh-CN" altLang="en-US" sz="2000" dirty="0" smtClean="0"/>
              <a:t>：设置用户自定义命令的最大递归调用深度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5222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30C2CD1-57E6-4DD0-AB78-CBD4DC2D55E1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5222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22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5F5490E-8C4E-484B-9201-36E648FFD9D6}" type="slidenum">
              <a:rPr lang="en-US" altLang="zh-CN" smtClean="0"/>
              <a:pPr eaLnBrk="1" hangingPunct="1"/>
              <a:t>49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GCC</a:t>
            </a:r>
            <a:r>
              <a:rPr lang="zh-CN" altLang="en-US" dirty="0" smtClean="0"/>
              <a:t>做了什么</a:t>
            </a:r>
            <a:endParaRPr lang="en-US" altLang="zh-CN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b="1" dirty="0" err="1" smtClean="0"/>
              <a:t>gcc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hello_world.c</a:t>
            </a:r>
            <a:r>
              <a:rPr lang="en-US" altLang="zh-CN" sz="2000" b="1" dirty="0" smtClean="0"/>
              <a:t> –o </a:t>
            </a:r>
            <a:r>
              <a:rPr lang="en-US" altLang="zh-CN" sz="2000" b="1" dirty="0" err="1" smtClean="0"/>
              <a:t>hello_world</a:t>
            </a:r>
            <a:endParaRPr lang="en-US" altLang="zh-CN" sz="2000" b="1" dirty="0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1733550"/>
            <a:ext cx="32766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43375"/>
            <a:ext cx="6172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CF2C45F-EDC6-4BD3-921F-A0E7C6BD2EF5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615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615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DFA1869-B8D6-4691-AD9B-36255EBC62E8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）自定义命令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C. </a:t>
            </a:r>
            <a:r>
              <a:rPr lang="en-US" altLang="zh-CN" sz="2400" dirty="0" err="1" smtClean="0"/>
              <a:t>plist</a:t>
            </a:r>
            <a:r>
              <a:rPr lang="zh-CN" altLang="en-US" sz="2400" dirty="0" smtClean="0"/>
              <a:t>实现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usr</a:t>
            </a:r>
            <a:r>
              <a:rPr lang="en-US" altLang="zh-CN" sz="2000" dirty="0" smtClean="0"/>
              <a:t>/include/</a:t>
            </a:r>
            <a:r>
              <a:rPr lang="en-US" altLang="zh-CN" sz="2000" dirty="0" err="1" smtClean="0"/>
              <a:t>c++</a:t>
            </a:r>
            <a:r>
              <a:rPr lang="en-US" altLang="zh-CN" sz="2000" dirty="0" smtClean="0"/>
              <a:t>/4.1.2/bits/</a:t>
            </a:r>
            <a:r>
              <a:rPr lang="en-US" altLang="zh-CN" sz="2000" dirty="0" err="1" smtClean="0"/>
              <a:t>stl_list.h</a:t>
            </a:r>
            <a:endParaRPr lang="en-US" altLang="zh-CN" sz="2000" dirty="0" smtClean="0"/>
          </a:p>
        </p:txBody>
      </p:sp>
      <p:sp>
        <p:nvSpPr>
          <p:cNvPr id="5325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5E7507B-97CC-4485-9F54-1BA8FD51F31D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5325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32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A6492B-F6DC-405B-9828-17F44A340247}" type="slidenum">
              <a:rPr lang="en-US" altLang="zh-CN" smtClean="0"/>
              <a:pPr eaLnBrk="1" hangingPunct="1"/>
              <a:t>50</a:t>
            </a:fld>
            <a:endParaRPr lang="en-US" altLang="zh-CN" smtClean="0"/>
          </a:p>
        </p:txBody>
      </p:sp>
      <p:pic>
        <p:nvPicPr>
          <p:cNvPr id="532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4452938"/>
            <a:ext cx="33051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3028950"/>
            <a:ext cx="3733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028950"/>
            <a:ext cx="40767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533650" y="1295400"/>
          <a:ext cx="489585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Visio" r:id="rId7" imgW="2840990" imgH="864870" progId="Visio.Drawing.11">
                  <p:embed/>
                </p:oleObj>
              </mc:Choice>
              <mc:Fallback>
                <p:oleObj name="Visio" r:id="rId7" imgW="2840990" imgH="864870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1295400"/>
                        <a:ext cx="4895850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）自定义命令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r>
              <a:rPr lang="en-US" altLang="zh-CN" sz="2400" smtClean="0"/>
              <a:t>C. plist</a:t>
            </a:r>
            <a:r>
              <a:rPr lang="zh-CN" altLang="en-US" sz="2400" smtClean="0"/>
              <a:t>实现</a:t>
            </a:r>
          </a:p>
          <a:p>
            <a:endParaRPr lang="zh-CN" altLang="en-US" smtClean="0"/>
          </a:p>
        </p:txBody>
      </p:sp>
      <p:sp>
        <p:nvSpPr>
          <p:cNvPr id="5427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F20FA3-EE99-4E84-80FF-2410E97A84B7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5427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42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F15299-EC65-45CA-973E-086DC7DBF3F3}" type="slidenum">
              <a:rPr lang="en-US" altLang="zh-CN" smtClean="0"/>
              <a:pPr eaLnBrk="1" hangingPunct="1"/>
              <a:t>51</a:t>
            </a:fld>
            <a:endParaRPr lang="en-US" altLang="zh-CN" smtClean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797175"/>
            <a:ext cx="87153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524000"/>
            <a:ext cx="8353425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）自定义命令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>
              <a:buClr>
                <a:srgbClr val="330066"/>
              </a:buClr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C. </a:t>
            </a:r>
            <a:r>
              <a:rPr lang="en-US" altLang="zh-CN" sz="2400" dirty="0" err="1">
                <a:solidFill>
                  <a:srgbClr val="000000"/>
                </a:solidFill>
              </a:rPr>
              <a:t>plist</a:t>
            </a:r>
            <a:r>
              <a:rPr lang="zh-CN" altLang="en-US" sz="2400" dirty="0" smtClean="0">
                <a:solidFill>
                  <a:srgbClr val="000000"/>
                </a:solidFill>
              </a:rPr>
              <a:t>实现</a:t>
            </a:r>
            <a:endParaRPr lang="en-US" altLang="zh-CN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1)</a:t>
            </a:r>
            <a:r>
              <a:rPr lang="zh-CN" altLang="en-US" sz="2000" dirty="0" smtClean="0">
                <a:solidFill>
                  <a:srgbClr val="000000"/>
                </a:solidFill>
              </a:rPr>
              <a:t>将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plist</a:t>
            </a:r>
            <a:r>
              <a:rPr lang="zh-CN" altLang="en-US" sz="2000" dirty="0" smtClean="0">
                <a:solidFill>
                  <a:srgbClr val="000000"/>
                </a:solidFill>
              </a:rPr>
              <a:t>的实现放到</a:t>
            </a:r>
            <a:r>
              <a:rPr lang="en-US" altLang="zh-CN" sz="2000" dirty="0" smtClean="0">
                <a:solidFill>
                  <a:srgbClr val="000000"/>
                </a:solidFill>
              </a:rPr>
              <a:t>~/.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gdbinit</a:t>
            </a:r>
            <a:r>
              <a:rPr lang="zh-CN" altLang="en-US" sz="2000" dirty="0" smtClean="0">
                <a:solidFill>
                  <a:srgbClr val="000000"/>
                </a:solidFill>
              </a:rPr>
              <a:t>文件中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530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7A88BE1-909D-45BA-9135-E99FC39D09D4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5530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53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8F054A-60F2-49AA-98C7-FE8CC090C717}" type="slidenum">
              <a:rPr lang="en-US" altLang="zh-CN" smtClean="0"/>
              <a:pPr eaLnBrk="1" hangingPunct="1"/>
              <a:t>52</a:t>
            </a:fld>
            <a:endParaRPr lang="en-US" altLang="zh-CN" smtClean="0"/>
          </a:p>
        </p:txBody>
      </p:sp>
      <p:pic>
        <p:nvPicPr>
          <p:cNvPr id="553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44577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111625"/>
            <a:ext cx="77914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）自定义命令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>
              <a:buClr>
                <a:srgbClr val="330066"/>
              </a:buClr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C. </a:t>
            </a:r>
            <a:r>
              <a:rPr lang="en-US" altLang="zh-CN" sz="2400" dirty="0" err="1">
                <a:solidFill>
                  <a:srgbClr val="000000"/>
                </a:solidFill>
              </a:rPr>
              <a:t>plist</a:t>
            </a:r>
            <a:r>
              <a:rPr lang="zh-CN" altLang="en-US" sz="2400" dirty="0" smtClean="0">
                <a:solidFill>
                  <a:srgbClr val="000000"/>
                </a:solidFill>
              </a:rPr>
              <a:t>实现</a:t>
            </a:r>
            <a:endParaRPr lang="en-US" altLang="zh-CN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632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06CD60-76DE-4098-8F1F-FD9F428476E4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5632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63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3EA39F8-9B3A-4EA0-A0D4-7CDD6BF0E42A}" type="slidenum">
              <a:rPr lang="en-US" altLang="zh-CN" smtClean="0"/>
              <a:pPr eaLnBrk="1" hangingPunct="1"/>
              <a:t>53</a:t>
            </a:fld>
            <a:endParaRPr lang="en-US" altLang="zh-CN" smtClean="0"/>
          </a:p>
        </p:txBody>
      </p:sp>
      <p:pic>
        <p:nvPicPr>
          <p:cNvPr id="563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601980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2743200" cy="21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5257800"/>
            <a:ext cx="27305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43800" cy="10668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4.</a:t>
            </a:r>
            <a:r>
              <a:rPr lang="zh-CN" altLang="en-US" dirty="0" smtClean="0"/>
              <a:t>学而时习之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总结回顾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）常见的</a:t>
            </a:r>
            <a:r>
              <a:rPr lang="en-US" altLang="zh-CN" sz="2400" dirty="0" err="1" smtClean="0"/>
              <a:t>coredump</a:t>
            </a:r>
            <a:r>
              <a:rPr lang="zh-CN" altLang="en-US" sz="2400" dirty="0" smtClean="0"/>
              <a:t>原因</a:t>
            </a:r>
            <a:endParaRPr lang="en-US" altLang="zh-CN" sz="2400" dirty="0" smtClean="0"/>
          </a:p>
          <a:p>
            <a:pPr marL="0" indent="0" eaLnBrk="1" hangingPunct="1">
              <a:buNone/>
              <a:defRPr/>
            </a:pPr>
            <a:r>
              <a:rPr lang="en-US" altLang="zh-CN" sz="2000" dirty="0" smtClean="0"/>
              <a:t>a. Signal 6(SIGABRT): </a:t>
            </a:r>
            <a:endParaRPr lang="en-US" altLang="zh-CN" sz="2000" dirty="0"/>
          </a:p>
          <a:p>
            <a:pPr marL="0" indent="0" eaLnBrk="1" hangingPunct="1">
              <a:buNone/>
              <a:defRPr/>
            </a:pPr>
            <a:r>
              <a:rPr lang="en-US" altLang="zh-CN" sz="2000" dirty="0" smtClean="0"/>
              <a:t>New</a:t>
            </a:r>
            <a:r>
              <a:rPr lang="zh-CN" altLang="en-US" sz="2000" dirty="0" smtClean="0"/>
              <a:t>失败：内存泄露造成内存不够</a:t>
            </a:r>
            <a:endParaRPr lang="en-US" altLang="zh-CN" sz="2000" dirty="0" smtClean="0"/>
          </a:p>
          <a:p>
            <a:pPr marL="0" indent="0" eaLnBrk="1" hangingPunct="1">
              <a:buNone/>
              <a:defRPr/>
            </a:pPr>
            <a:r>
              <a:rPr lang="en-US" altLang="zh-CN" sz="2000" dirty="0" smtClean="0"/>
              <a:t>Delete</a:t>
            </a:r>
            <a:r>
              <a:rPr lang="zh-CN" altLang="en-US" sz="2000" dirty="0" smtClean="0"/>
              <a:t>失败：多次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同一块内存</a:t>
            </a:r>
            <a:endParaRPr lang="en-US" altLang="zh-CN" sz="2000" dirty="0" smtClean="0"/>
          </a:p>
          <a:p>
            <a:pPr marL="0" indent="0" eaLnBrk="1" hangingPunct="1">
              <a:buNone/>
              <a:defRPr/>
            </a:pPr>
            <a:r>
              <a:rPr lang="zh-CN" altLang="en-US" sz="2000" dirty="0" smtClean="0"/>
              <a:t>应用程序抛出的异常</a:t>
            </a:r>
            <a:endParaRPr lang="en-US" altLang="zh-CN" sz="2000" dirty="0" smtClean="0"/>
          </a:p>
          <a:p>
            <a:pPr marL="0" indent="0" eaLnBrk="1" hangingPunct="1">
              <a:buNone/>
              <a:defRPr/>
            </a:pPr>
            <a:r>
              <a:rPr lang="en-US" altLang="zh-CN" sz="2000" dirty="0" smtClean="0"/>
              <a:t>b. Signal 11(SIGSEGV): </a:t>
            </a:r>
            <a:r>
              <a:rPr lang="zh-CN" altLang="en-US" sz="2000" dirty="0" smtClean="0"/>
              <a:t>多为内存越界，访问已经被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掉的内存</a:t>
            </a:r>
            <a:endParaRPr lang="en-US" altLang="zh-CN" sz="2000" dirty="0" smtClean="0"/>
          </a:p>
          <a:p>
            <a:pPr marL="0" indent="0" eaLnBrk="1" hangingPunct="1">
              <a:buNone/>
              <a:defRPr/>
            </a:pPr>
            <a:r>
              <a:rPr lang="en-US" altLang="zh-CN" sz="2000" dirty="0" smtClean="0"/>
              <a:t>c. Signal 13(SIGPIPE): </a:t>
            </a:r>
            <a:r>
              <a:rPr lang="zh-CN" altLang="en-US" sz="2000" dirty="0" smtClean="0"/>
              <a:t>写已经被删除的文件，写对方已经关闭的</a:t>
            </a:r>
            <a:r>
              <a:rPr lang="en-US" altLang="zh-CN" sz="2000" dirty="0" smtClean="0"/>
              <a:t>socket</a:t>
            </a:r>
          </a:p>
          <a:p>
            <a:pPr eaLnBrk="1" hangingPunct="1"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）参考资料</a:t>
            </a:r>
            <a:endParaRPr lang="en-US" altLang="zh-CN" sz="2400" dirty="0" smtClean="0"/>
          </a:p>
          <a:p>
            <a:pPr marL="0" indent="0" eaLnBrk="1" hangingPunct="1">
              <a:buNone/>
              <a:defRPr/>
            </a:pPr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>
                <a:hlinkClick r:id="rId2"/>
              </a:rPr>
              <a:t>://www.gnu.org/software/gdb/documentation</a:t>
            </a:r>
            <a:r>
              <a:rPr lang="en-US" altLang="zh-CN" sz="2000" dirty="0" smtClean="0">
                <a:hlinkClick r:id="rId2"/>
              </a:rPr>
              <a:t>/</a:t>
            </a:r>
            <a:endParaRPr lang="en-US" altLang="zh-CN" sz="2000" dirty="0" smtClean="0"/>
          </a:p>
          <a:p>
            <a:pPr marL="0" indent="0" eaLnBrk="1" hangingPunct="1">
              <a:buNone/>
              <a:defRPr/>
            </a:pPr>
            <a:r>
              <a:rPr lang="en-US" altLang="zh-CN" sz="2000" dirty="0" smtClean="0"/>
              <a:t>《The Art of Assembly Language》  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《Understanding the Linux Kernel》    </a:t>
            </a:r>
            <a:endParaRPr lang="en-US" altLang="zh-CN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《</a:t>
            </a:r>
            <a:r>
              <a:rPr lang="zh-CN" altLang="en-US" sz="2000" dirty="0" smtClean="0"/>
              <a:t>程序员的自我修养</a:t>
            </a:r>
            <a:r>
              <a:rPr lang="en-US" altLang="zh-CN" sz="2000" dirty="0" smtClean="0"/>
              <a:t>---</a:t>
            </a:r>
            <a:r>
              <a:rPr lang="zh-CN" altLang="en-US" sz="2000" dirty="0"/>
              <a:t>链接、装载与</a:t>
            </a:r>
            <a:r>
              <a:rPr lang="zh-CN" altLang="en-US" sz="2000" dirty="0" smtClean="0"/>
              <a:t>库</a:t>
            </a:r>
            <a:r>
              <a:rPr lang="en-US" altLang="zh-CN" sz="2000" dirty="0" smtClean="0"/>
              <a:t>》</a:t>
            </a:r>
            <a:endParaRPr lang="zh-CN" altLang="en-US" sz="2400" dirty="0" smtClean="0"/>
          </a:p>
        </p:txBody>
      </p:sp>
      <p:sp>
        <p:nvSpPr>
          <p:cNvPr id="5734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AA5ED77-BD82-4F74-B98B-67BC89AB12CD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5734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73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41A2F3D-1748-4C0E-B23A-78AE7A7897E6}" type="slidenum">
              <a:rPr lang="en-US" altLang="zh-CN" smtClean="0"/>
              <a:pPr eaLnBrk="1" hangingPunct="1"/>
              <a:t>54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29B1B5-BF81-48B4-AE4F-700F3F799852}" type="datetime1">
              <a:rPr lang="zh-CN" altLang="en-US" smtClean="0"/>
              <a:pPr>
                <a:defRPr/>
              </a:pPr>
              <a:t>2010/11/15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FFF4F-924E-4E94-A6D3-734031FA45DA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30099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2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GCC</a:t>
            </a:r>
            <a:r>
              <a:rPr lang="zh-CN" altLang="en-US" dirty="0" smtClean="0"/>
              <a:t>做了什么</a:t>
            </a:r>
          </a:p>
        </p:txBody>
      </p:sp>
      <p:graphicFrame>
        <p:nvGraphicFramePr>
          <p:cNvPr id="7171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1739900"/>
          <a:ext cx="8229600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Visio" r:id="rId3" imgW="4696650" imgH="2494651" progId="Visio.Drawing.11">
                  <p:embed/>
                </p:oleObj>
              </mc:Choice>
              <mc:Fallback>
                <p:oleObj name="Visio" r:id="rId3" imgW="4696650" imgH="2494651" progId="Visio.Drawing.11">
                  <p:embed/>
                  <p:pic>
                    <p:nvPicPr>
                      <p:cNvPr id="0" name="内容占位符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39900"/>
                        <a:ext cx="8229600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EA3CC1-73F6-4E01-83CB-7BF77FECBEDA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717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71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184439-0B0E-471A-BDB1-34D36B9875F8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GCC</a:t>
            </a:r>
            <a:r>
              <a:rPr lang="zh-CN" altLang="en-US" dirty="0" smtClean="0"/>
              <a:t>做了什么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 smtClean="0"/>
              <a:t>A. </a:t>
            </a:r>
            <a:r>
              <a:rPr lang="zh-CN" altLang="en-US" sz="2400" dirty="0" smtClean="0"/>
              <a:t>预处理</a:t>
            </a:r>
            <a:endParaRPr lang="en-US" altLang="zh-CN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dirty="0" err="1" smtClean="0"/>
              <a:t>gcc</a:t>
            </a:r>
            <a:r>
              <a:rPr lang="en-US" altLang="zh-CN" sz="1800" dirty="0" smtClean="0"/>
              <a:t> –E </a:t>
            </a:r>
            <a:r>
              <a:rPr lang="en-US" altLang="zh-CN" sz="1800" dirty="0" err="1" smtClean="0"/>
              <a:t>hello_world.c</a:t>
            </a:r>
            <a:r>
              <a:rPr lang="en-US" altLang="zh-CN" sz="1800" dirty="0" smtClean="0"/>
              <a:t> –o </a:t>
            </a:r>
            <a:r>
              <a:rPr lang="en-US" altLang="zh-CN" sz="1800" dirty="0" err="1" smtClean="0"/>
              <a:t>hello_world.i</a:t>
            </a:r>
            <a:r>
              <a:rPr lang="en-US" altLang="zh-CN" sz="1800" dirty="0" smtClean="0"/>
              <a:t> (</a:t>
            </a:r>
            <a:r>
              <a:rPr lang="zh-CN" altLang="en-US" sz="1800" dirty="0" smtClean="0"/>
              <a:t>调用</a:t>
            </a:r>
            <a:r>
              <a:rPr lang="en-US" altLang="zh-CN" sz="1800" dirty="0" err="1" smtClean="0"/>
              <a:t>cpp</a:t>
            </a:r>
            <a:r>
              <a:rPr lang="zh-CN" altLang="en-US" sz="1800" dirty="0" smtClean="0"/>
              <a:t>完成</a:t>
            </a:r>
            <a:r>
              <a:rPr lang="en-US" altLang="zh-CN" sz="1800" dirty="0" smtClean="0"/>
              <a:t>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1800" dirty="0"/>
              <a:t>任务：展开宏，替换头文件，删除注释</a:t>
            </a:r>
            <a:endParaRPr lang="en-US" altLang="zh-CN" sz="1800" dirty="0"/>
          </a:p>
          <a:p>
            <a:pPr eaLnBrk="1" hangingPunct="1">
              <a:defRPr/>
            </a:pPr>
            <a:r>
              <a:rPr lang="en-US" altLang="zh-CN" sz="2400" dirty="0" smtClean="0"/>
              <a:t>B. </a:t>
            </a:r>
            <a:r>
              <a:rPr lang="zh-CN" altLang="en-US" sz="2400" dirty="0" smtClean="0"/>
              <a:t>编译</a:t>
            </a:r>
            <a:endParaRPr lang="en-US" altLang="zh-CN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dirty="0" err="1"/>
              <a:t>gcc</a:t>
            </a:r>
            <a:r>
              <a:rPr lang="en-US" altLang="zh-CN" sz="1800" dirty="0"/>
              <a:t> –S </a:t>
            </a:r>
            <a:r>
              <a:rPr lang="en-US" altLang="zh-CN" sz="1800" dirty="0" err="1"/>
              <a:t>hello_world.i</a:t>
            </a:r>
            <a:r>
              <a:rPr lang="en-US" altLang="zh-CN" sz="1800" dirty="0"/>
              <a:t> –o </a:t>
            </a:r>
            <a:r>
              <a:rPr lang="en-US" altLang="zh-CN" sz="1800" dirty="0" err="1" smtClean="0"/>
              <a:t>hello_world.s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调用</a:t>
            </a:r>
            <a:r>
              <a:rPr lang="en-US" altLang="zh-CN" sz="1800" dirty="0" smtClean="0"/>
              <a:t>ccl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cclplus</a:t>
            </a:r>
            <a:r>
              <a:rPr lang="zh-CN" altLang="en-US" sz="1800" dirty="0" smtClean="0"/>
              <a:t>完成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1800" dirty="0"/>
              <a:t>任务</a:t>
            </a:r>
            <a:r>
              <a:rPr lang="zh-CN" altLang="en-US" sz="1800" dirty="0" smtClean="0"/>
              <a:t>：通过词法分析、语法分析和语义分析等一系列过程，生成汇编代码</a:t>
            </a:r>
            <a:endParaRPr lang="en-US" altLang="zh-CN" sz="1800" dirty="0"/>
          </a:p>
          <a:p>
            <a:pPr eaLnBrk="1" hangingPunct="1">
              <a:defRPr/>
            </a:pPr>
            <a:r>
              <a:rPr lang="en-US" altLang="zh-CN" sz="2400" dirty="0" smtClean="0"/>
              <a:t>C. </a:t>
            </a:r>
            <a:r>
              <a:rPr lang="zh-CN" altLang="en-US" sz="2400" dirty="0" smtClean="0"/>
              <a:t>汇编</a:t>
            </a:r>
            <a:endParaRPr lang="en-US" altLang="zh-CN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dirty="0" err="1"/>
              <a:t>gcc</a:t>
            </a:r>
            <a:r>
              <a:rPr lang="en-US" altLang="zh-CN" sz="1800" dirty="0"/>
              <a:t> –c </a:t>
            </a:r>
            <a:r>
              <a:rPr lang="en-US" altLang="zh-CN" sz="1800" dirty="0" err="1"/>
              <a:t>hello_world.s</a:t>
            </a:r>
            <a:r>
              <a:rPr lang="en-US" altLang="zh-CN" sz="1800" dirty="0"/>
              <a:t> –o </a:t>
            </a:r>
            <a:r>
              <a:rPr lang="en-US" altLang="zh-CN" sz="1800" dirty="0" err="1" smtClean="0"/>
              <a:t>hello_world.o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调用</a:t>
            </a:r>
            <a:r>
              <a:rPr lang="en-US" altLang="zh-CN" sz="1800" dirty="0" smtClean="0"/>
              <a:t>as</a:t>
            </a:r>
            <a:r>
              <a:rPr lang="zh-CN" altLang="en-US" sz="1800" dirty="0" smtClean="0"/>
              <a:t>完成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1800" dirty="0"/>
              <a:t>任务</a:t>
            </a:r>
            <a:r>
              <a:rPr lang="zh-CN" altLang="en-US" sz="1800" dirty="0" smtClean="0"/>
              <a:t>：将汇编代码转换成为机器可以执行指令</a:t>
            </a:r>
            <a:endParaRPr lang="en-US" altLang="zh-CN" sz="1800" dirty="0"/>
          </a:p>
          <a:p>
            <a:pPr eaLnBrk="1" hangingPunct="1">
              <a:defRPr/>
            </a:pPr>
            <a:r>
              <a:rPr lang="en-US" altLang="zh-CN" sz="2400" dirty="0" smtClean="0"/>
              <a:t>D. </a:t>
            </a:r>
            <a:r>
              <a:rPr lang="zh-CN" altLang="en-US" sz="2400" dirty="0" smtClean="0"/>
              <a:t>链接</a:t>
            </a:r>
            <a:endParaRPr lang="en-US" altLang="zh-CN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dirty="0" err="1"/>
              <a:t>gcc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hello_world.o</a:t>
            </a:r>
            <a:r>
              <a:rPr lang="en-US" altLang="zh-CN" sz="1800" dirty="0"/>
              <a:t> –o </a:t>
            </a:r>
            <a:r>
              <a:rPr lang="en-US" altLang="zh-CN" sz="1800" dirty="0" err="1" smtClean="0"/>
              <a:t>hello_world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调用</a:t>
            </a:r>
            <a:r>
              <a:rPr lang="en-US" altLang="zh-CN" sz="1800" dirty="0" err="1" smtClean="0"/>
              <a:t>ld</a:t>
            </a:r>
            <a:r>
              <a:rPr lang="zh-CN" altLang="en-US" sz="1800" dirty="0" smtClean="0"/>
              <a:t>完成</a:t>
            </a:r>
            <a:r>
              <a:rPr lang="en-US" altLang="zh-CN" sz="1800" dirty="0" smtClean="0"/>
              <a:t>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1800" dirty="0"/>
              <a:t>任务</a:t>
            </a:r>
            <a:r>
              <a:rPr lang="zh-CN" altLang="en-US" sz="1800" dirty="0" smtClean="0"/>
              <a:t>：地址和空间分配，符号决议定位，将目标文件拼装成可执行文件</a:t>
            </a:r>
            <a:endParaRPr lang="en-US" altLang="zh-CN" sz="1800" dirty="0"/>
          </a:p>
        </p:txBody>
      </p:sp>
      <p:sp>
        <p:nvSpPr>
          <p:cNvPr id="819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79BDDC-41F7-4993-B459-BAD829C840CE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819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81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ED18CF7-6A13-44CD-9FAD-84DE4CDFDB67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7" name="云形标注 6"/>
          <p:cNvSpPr/>
          <p:nvPr/>
        </p:nvSpPr>
        <p:spPr>
          <a:xfrm>
            <a:off x="685800" y="3086100"/>
            <a:ext cx="6858000" cy="1295400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总结</a:t>
            </a:r>
            <a:r>
              <a:rPr lang="en-US" altLang="zh-CN" dirty="0">
                <a:solidFill>
                  <a:schemeClr val="tx1"/>
                </a:solidFill>
              </a:rPr>
              <a:t>—GCC</a:t>
            </a:r>
            <a:r>
              <a:rPr lang="zh-CN" altLang="en-US" dirty="0">
                <a:solidFill>
                  <a:schemeClr val="tx1"/>
                </a:solidFill>
              </a:rPr>
              <a:t>实际上只是对多个工具的包装，它会根据不同的参数，去调用</a:t>
            </a:r>
            <a:r>
              <a:rPr lang="en-US" altLang="zh-CN" dirty="0" err="1">
                <a:solidFill>
                  <a:schemeClr val="tx1"/>
                </a:solidFill>
              </a:rPr>
              <a:t>cpp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ccl(</a:t>
            </a:r>
            <a:r>
              <a:rPr lang="en-US" altLang="zh-CN" dirty="0" err="1">
                <a:solidFill>
                  <a:schemeClr val="tx1"/>
                </a:solidFill>
              </a:rPr>
              <a:t>cclplus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as</a:t>
            </a:r>
            <a:r>
              <a:rPr lang="zh-CN" altLang="en-US" dirty="0">
                <a:solidFill>
                  <a:schemeClr val="tx1"/>
                </a:solidFill>
              </a:rPr>
              <a:t>或者</a:t>
            </a:r>
            <a:r>
              <a:rPr lang="en-US" altLang="zh-CN" dirty="0" err="1">
                <a:solidFill>
                  <a:schemeClr val="tx1"/>
                </a:solidFill>
              </a:rPr>
              <a:t>ld</a:t>
            </a:r>
            <a:r>
              <a:rPr lang="zh-CN" altLang="en-US" dirty="0">
                <a:solidFill>
                  <a:schemeClr val="tx1"/>
                </a:solidFill>
              </a:rPr>
              <a:t>去完成程序编译过程中的一系列工作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）进程地址空间</a:t>
            </a:r>
          </a:p>
        </p:txBody>
      </p:sp>
      <p:graphicFrame>
        <p:nvGraphicFramePr>
          <p:cNvPr id="9219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2514600" y="1600200"/>
          <a:ext cx="3422650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Visio" r:id="rId3" imgW="3567430" imgH="4589780" progId="Visio.Drawing.11">
                  <p:embed/>
                </p:oleObj>
              </mc:Choice>
              <mc:Fallback>
                <p:oleObj name="Visio" r:id="rId3" imgW="3567430" imgH="4589780" progId="Visio.Drawing.11">
                  <p:embed/>
                  <p:pic>
                    <p:nvPicPr>
                      <p:cNvPr id="0" name="内容占位符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3422650" cy="441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3C17799-7CB5-4637-814B-369D836D4267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922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92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C195101-070E-4868-B92F-9A8B6E10BF14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）进程地址空间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endParaRPr lang="zh-CN" altLang="en-US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37814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697913" cy="297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D0FA07B-48B3-41E2-B28B-C5A646710771}" type="datetime1">
              <a:rPr lang="zh-CN" altLang="en-US" smtClean="0"/>
              <a:pPr eaLnBrk="1" hangingPunct="1"/>
              <a:t>2010/11/15</a:t>
            </a:fld>
            <a:endParaRPr lang="en-US" altLang="zh-CN" smtClean="0"/>
          </a:p>
        </p:txBody>
      </p:sp>
      <p:sp>
        <p:nvSpPr>
          <p:cNvPr id="1024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02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0F5361-7815-44AF-9CEC-49017A8A7CDD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6620</TotalTime>
  <Words>4504</Words>
  <Application>Microsoft Office PowerPoint</Application>
  <PresentationFormat>全屏显示(4:3)</PresentationFormat>
  <Paragraphs>560</Paragraphs>
  <Slides>55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Network</vt:lpstr>
      <vt:lpstr>Visio</vt:lpstr>
      <vt:lpstr>手把手教你玩转GDB</vt:lpstr>
      <vt:lpstr>主要内容</vt:lpstr>
      <vt:lpstr>1. 温故知新---程序的秘密</vt:lpstr>
      <vt:lpstr>（1）Declaration</vt:lpstr>
      <vt:lpstr>（2）GCC做了什么</vt:lpstr>
      <vt:lpstr>（2）GCC做了什么</vt:lpstr>
      <vt:lpstr>（2）GCC做了什么</vt:lpstr>
      <vt:lpstr>（3）进程地址空间</vt:lpstr>
      <vt:lpstr>（3）进程地址空间</vt:lpstr>
      <vt:lpstr>2.牛刀小试---GDB初探</vt:lpstr>
      <vt:lpstr>（1）启动GDB开始调试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（3）退出GDB结束调试</vt:lpstr>
      <vt:lpstr>（4）寻求帮助</vt:lpstr>
      <vt:lpstr>（4）寻求帮助</vt:lpstr>
      <vt:lpstr>3.大显身手---玩转GDB</vt:lpstr>
      <vt:lpstr>（1）函数调用栈探密</vt:lpstr>
      <vt:lpstr>（1）函数调用栈探密</vt:lpstr>
      <vt:lpstr>（1）函数调用栈探密</vt:lpstr>
      <vt:lpstr>（1）函数调用栈探密</vt:lpstr>
      <vt:lpstr>（2）调试中信号的响应</vt:lpstr>
      <vt:lpstr>（2）调试中信号的响应</vt:lpstr>
      <vt:lpstr>（2）调试中信号的响应</vt:lpstr>
      <vt:lpstr>（2）调试中信号的响应</vt:lpstr>
      <vt:lpstr>（3）修改程序运行、源码</vt:lpstr>
      <vt:lpstr>（3）修改程序运行、源码</vt:lpstr>
      <vt:lpstr>（4）多线程调试</vt:lpstr>
      <vt:lpstr>（5）自定义命令</vt:lpstr>
      <vt:lpstr>（5）自定义命令</vt:lpstr>
      <vt:lpstr>（5）自定义命令</vt:lpstr>
      <vt:lpstr>（5）自定义命令</vt:lpstr>
      <vt:lpstr>（5）自定义命令</vt:lpstr>
      <vt:lpstr>（5）自定义命令</vt:lpstr>
      <vt:lpstr>（5）自定义命令</vt:lpstr>
      <vt:lpstr>4.学而时习之---总结回顾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zeshengwu(武泽胜)</dc:creator>
  <cp:lastModifiedBy>zeshengwu(武泽胜)</cp:lastModifiedBy>
  <cp:revision>163</cp:revision>
  <cp:lastPrinted>1601-01-01T00:00:00Z</cp:lastPrinted>
  <dcterms:created xsi:type="dcterms:W3CDTF">2010-09-27T14:04:44Z</dcterms:created>
  <dcterms:modified xsi:type="dcterms:W3CDTF">2010-11-15T15:07:59Z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