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1"/>
  </p:notesMasterIdLst>
  <p:handoutMasterIdLst>
    <p:handoutMasterId r:id="rId22"/>
  </p:handoutMasterIdLst>
  <p:sldIdLst>
    <p:sldId id="256" r:id="rId2"/>
    <p:sldId id="258" r:id="rId3"/>
    <p:sldId id="259" r:id="rId4"/>
    <p:sldId id="260" r:id="rId5"/>
    <p:sldId id="276" r:id="rId6"/>
    <p:sldId id="261" r:id="rId7"/>
    <p:sldId id="264" r:id="rId8"/>
    <p:sldId id="265" r:id="rId9"/>
    <p:sldId id="266" r:id="rId10"/>
    <p:sldId id="267" r:id="rId11"/>
    <p:sldId id="268" r:id="rId12"/>
    <p:sldId id="273" r:id="rId13"/>
    <p:sldId id="277" r:id="rId14"/>
    <p:sldId id="274" r:id="rId15"/>
    <p:sldId id="275" r:id="rId16"/>
    <p:sldId id="269" r:id="rId17"/>
    <p:sldId id="270" r:id="rId18"/>
    <p:sldId id="271"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4380" autoAdjust="0"/>
  </p:normalViewPr>
  <p:slideViewPr>
    <p:cSldViewPr snapToGrid="0">
      <p:cViewPr>
        <p:scale>
          <a:sx n="66" d="100"/>
          <a:sy n="66" d="100"/>
        </p:scale>
        <p:origin x="-2934" y="-1056"/>
      </p:cViewPr>
      <p:guideLst>
        <p:guide orient="horz" pos="2160"/>
        <p:guide pos="2880"/>
      </p:guideLst>
    </p:cSldViewPr>
  </p:slideViewPr>
  <p:outlineViewPr>
    <p:cViewPr>
      <p:scale>
        <a:sx n="33" d="100"/>
        <a:sy n="33" d="100"/>
      </p:scale>
      <p:origin x="0" y="1032"/>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dirty="0"/>
              <a:t>So sánh trước và đang trong quá trình </a:t>
            </a:r>
            <a:r>
              <a:rPr lang="en-US" dirty="0" smtClean="0"/>
              <a:t>phát</a:t>
            </a:r>
            <a:r>
              <a:rPr lang="en-US" baseline="0" dirty="0" smtClean="0"/>
              <a:t> hiện mã độc</a:t>
            </a:r>
            <a:endParaRPr lang="en-US" dirty="0"/>
          </a:p>
        </c:rich>
      </c:tx>
      <c:layout/>
      <c:overlay val="0"/>
      <c:spPr>
        <a:noFill/>
        <a:ln>
          <a:noFill/>
        </a:ln>
        <a:effectLst/>
      </c:spPr>
    </c:title>
    <c:autoTitleDeleted val="0"/>
    <c:plotArea>
      <c:layout>
        <c:manualLayout>
          <c:layoutTarget val="inner"/>
          <c:xMode val="edge"/>
          <c:yMode val="edge"/>
          <c:x val="7.4613407569249335E-2"/>
          <c:y val="0.2006330887816159"/>
          <c:w val="0.90033591576660654"/>
          <c:h val="0.61010918635170608"/>
        </c:manualLayout>
      </c:layout>
      <c:barChart>
        <c:barDir val="col"/>
        <c:grouping val="clustered"/>
        <c:varyColors val="0"/>
        <c:ser>
          <c:idx val="0"/>
          <c:order val="0"/>
          <c:tx>
            <c:strRef>
              <c:f>Sheet1!$B$1</c:f>
              <c:strCache>
                <c:ptCount val="1"/>
                <c:pt idx="0">
                  <c:v>Trạng thái chưa phát hiện</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3"/>
                <c:pt idx="0">
                  <c:v>CPU</c:v>
                </c:pt>
                <c:pt idx="1">
                  <c:v>RAM</c:v>
                </c:pt>
                <c:pt idx="2">
                  <c:v>DISK</c:v>
                </c:pt>
              </c:strCache>
            </c:strRef>
          </c:cat>
          <c:val>
            <c:numRef>
              <c:f>Sheet1!$B$2:$B$5</c:f>
              <c:numCache>
                <c:formatCode>General</c:formatCode>
                <c:ptCount val="4"/>
                <c:pt idx="0">
                  <c:v>0</c:v>
                </c:pt>
                <c:pt idx="1">
                  <c:v>0.7</c:v>
                </c:pt>
                <c:pt idx="2">
                  <c:v>0</c:v>
                </c:pt>
              </c:numCache>
            </c:numRef>
          </c:val>
          <c:extLst xmlns:c16r2="http://schemas.microsoft.com/office/drawing/2015/06/chart">
            <c:ext xmlns:c16="http://schemas.microsoft.com/office/drawing/2014/chart" uri="{C3380CC4-5D6E-409C-BE32-E72D297353CC}">
              <c16:uniqueId val="{00000000-644C-4680-B497-2E9F36C70669}"/>
            </c:ext>
          </c:extLst>
        </c:ser>
        <c:ser>
          <c:idx val="1"/>
          <c:order val="1"/>
          <c:tx>
            <c:strRef>
              <c:f>Sheet1!$C$1</c:f>
              <c:strCache>
                <c:ptCount val="1"/>
                <c:pt idx="0">
                  <c:v>Trạng thái khi phát hiện</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3"/>
                <c:pt idx="0">
                  <c:v>CPU</c:v>
                </c:pt>
                <c:pt idx="1">
                  <c:v>RAM</c:v>
                </c:pt>
                <c:pt idx="2">
                  <c:v>DISK</c:v>
                </c:pt>
              </c:strCache>
            </c:strRef>
          </c:cat>
          <c:val>
            <c:numRef>
              <c:f>Sheet1!$C$2:$C$5</c:f>
              <c:numCache>
                <c:formatCode>General</c:formatCode>
                <c:ptCount val="4"/>
                <c:pt idx="0">
                  <c:v>0.6</c:v>
                </c:pt>
                <c:pt idx="1">
                  <c:v>0.7</c:v>
                </c:pt>
                <c:pt idx="2">
                  <c:v>0</c:v>
                </c:pt>
              </c:numCache>
            </c:numRef>
          </c:val>
          <c:extLst xmlns:c16r2="http://schemas.microsoft.com/office/drawing/2015/06/chart">
            <c:ext xmlns:c16="http://schemas.microsoft.com/office/drawing/2014/chart" uri="{C3380CC4-5D6E-409C-BE32-E72D297353CC}">
              <c16:uniqueId val="{00000001-644C-4680-B497-2E9F36C70669}"/>
            </c:ext>
          </c:extLst>
        </c:ser>
        <c:dLbls>
          <c:showLegendKey val="0"/>
          <c:showVal val="0"/>
          <c:showCatName val="0"/>
          <c:showSerName val="0"/>
          <c:showPercent val="0"/>
          <c:showBubbleSize val="0"/>
        </c:dLbls>
        <c:gapWidth val="219"/>
        <c:overlap val="-27"/>
        <c:axId val="48013312"/>
        <c:axId val="696635904"/>
      </c:barChart>
      <c:catAx>
        <c:axId val="48013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96635904"/>
        <c:crosses val="autoZero"/>
        <c:auto val="1"/>
        <c:lblAlgn val="ctr"/>
        <c:lblOffset val="100"/>
        <c:noMultiLvlLbl val="0"/>
      </c:catAx>
      <c:valAx>
        <c:axId val="696635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80133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0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t>So sánh hiệu</a:t>
            </a:r>
            <a:r>
              <a:rPr lang="en-US" baseline="0"/>
              <a:t> suất </a:t>
            </a:r>
            <a:r>
              <a:rPr lang="en-US"/>
              <a:t>chưa</a:t>
            </a:r>
            <a:r>
              <a:rPr lang="en-US" baseline="0"/>
              <a:t> và trong quá trình </a:t>
            </a:r>
            <a:r>
              <a:rPr lang="en-US"/>
              <a:t>phát</a:t>
            </a:r>
            <a:r>
              <a:rPr lang="en-US" baseline="0"/>
              <a:t> hiện mã độc thời gian thực</a:t>
            </a:r>
            <a:endParaRPr lang="en-US"/>
          </a:p>
        </c:rich>
      </c:tx>
      <c:layout/>
      <c:overlay val="0"/>
      <c:spPr>
        <a:noFill/>
        <a:ln>
          <a:noFill/>
        </a:ln>
        <a:effectLst/>
      </c:spPr>
    </c:title>
    <c:autoTitleDeleted val="0"/>
    <c:plotArea>
      <c:layout>
        <c:manualLayout>
          <c:layoutTarget val="inner"/>
          <c:xMode val="edge"/>
          <c:yMode val="edge"/>
          <c:x val="8.0414637782281681E-2"/>
          <c:y val="0.23479158626418614"/>
          <c:w val="0.91328509509354172"/>
          <c:h val="0.51684220381360479"/>
        </c:manualLayout>
      </c:layout>
      <c:barChart>
        <c:barDir val="col"/>
        <c:grouping val="clustered"/>
        <c:varyColors val="0"/>
        <c:ser>
          <c:idx val="0"/>
          <c:order val="0"/>
          <c:tx>
            <c:strRef>
              <c:f>Sheet1!$B$1</c:f>
              <c:strCache>
                <c:ptCount val="1"/>
                <c:pt idx="0">
                  <c:v>Chưa phát hiện mã độc</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3"/>
                <c:pt idx="0">
                  <c:v>CPU</c:v>
                </c:pt>
                <c:pt idx="1">
                  <c:v>RAM</c:v>
                </c:pt>
                <c:pt idx="2">
                  <c:v>DISK</c:v>
                </c:pt>
              </c:strCache>
            </c:strRef>
          </c:cat>
          <c:val>
            <c:numRef>
              <c:f>Sheet1!$B$2:$B$5</c:f>
              <c:numCache>
                <c:formatCode>General</c:formatCode>
                <c:ptCount val="4"/>
                <c:pt idx="0">
                  <c:v>0</c:v>
                </c:pt>
                <c:pt idx="1">
                  <c:v>0.5</c:v>
                </c:pt>
                <c:pt idx="2">
                  <c:v>0</c:v>
                </c:pt>
              </c:numCache>
            </c:numRef>
          </c:val>
          <c:extLst xmlns:c16r2="http://schemas.microsoft.com/office/drawing/2015/06/chart">
            <c:ext xmlns:c16="http://schemas.microsoft.com/office/drawing/2014/chart" uri="{C3380CC4-5D6E-409C-BE32-E72D297353CC}">
              <c16:uniqueId val="{00000000-FDA1-4A07-AA4F-0500158131B6}"/>
            </c:ext>
          </c:extLst>
        </c:ser>
        <c:ser>
          <c:idx val="1"/>
          <c:order val="1"/>
          <c:tx>
            <c:strRef>
              <c:f>Sheet1!$C$1</c:f>
              <c:strCache>
                <c:ptCount val="1"/>
                <c:pt idx="0">
                  <c:v>Phát hiện mã độc</c:v>
                </c:pt>
              </c:strCache>
            </c:strRef>
          </c:tx>
          <c:spPr>
            <a:solidFill>
              <a:schemeClr val="accent2"/>
            </a:solidFill>
            <a:ln>
              <a:noFill/>
            </a:ln>
            <a:effectLst/>
          </c:spPr>
          <c:invertIfNegative val="0"/>
          <c:dLbls>
            <c:dLbl>
              <c:idx val="0"/>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0-C34D-4053-A5DF-1F8477790963}"/>
                </c:ext>
              </c:extLst>
            </c:dLbl>
            <c:dLbl>
              <c:idx val="1"/>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1-C34D-4053-A5DF-1F8477790963}"/>
                </c:ext>
              </c:extLst>
            </c:dLbl>
            <c:spPr>
              <a:noFill/>
              <a:ln>
                <a:noFill/>
              </a:ln>
              <a:effectLst/>
            </c:sp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cat>
            <c:strRef>
              <c:f>Sheet1!$A$2:$A$5</c:f>
              <c:strCache>
                <c:ptCount val="3"/>
                <c:pt idx="0">
                  <c:v>CPU</c:v>
                </c:pt>
                <c:pt idx="1">
                  <c:v>RAM</c:v>
                </c:pt>
                <c:pt idx="2">
                  <c:v>DISK</c:v>
                </c:pt>
              </c:strCache>
            </c:strRef>
          </c:cat>
          <c:val>
            <c:numRef>
              <c:f>Sheet1!$C$2:$C$5</c:f>
              <c:numCache>
                <c:formatCode>General</c:formatCode>
                <c:ptCount val="4"/>
                <c:pt idx="0">
                  <c:v>0.3</c:v>
                </c:pt>
                <c:pt idx="1">
                  <c:v>0.6</c:v>
                </c:pt>
                <c:pt idx="2">
                  <c:v>0</c:v>
                </c:pt>
              </c:numCache>
            </c:numRef>
          </c:val>
          <c:extLst xmlns:c16r2="http://schemas.microsoft.com/office/drawing/2015/06/chart">
            <c:ext xmlns:c16="http://schemas.microsoft.com/office/drawing/2014/chart" uri="{C3380CC4-5D6E-409C-BE32-E72D297353CC}">
              <c16:uniqueId val="{00000001-FDA1-4A07-AA4F-0500158131B6}"/>
            </c:ext>
          </c:extLst>
        </c:ser>
        <c:dLbls>
          <c:showLegendKey val="0"/>
          <c:showVal val="0"/>
          <c:showCatName val="0"/>
          <c:showSerName val="0"/>
          <c:showPercent val="0"/>
          <c:showBubbleSize val="0"/>
        </c:dLbls>
        <c:gapWidth val="219"/>
        <c:overlap val="-27"/>
        <c:axId val="618079744"/>
        <c:axId val="144184384"/>
      </c:barChart>
      <c:catAx>
        <c:axId val="61807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4184384"/>
        <c:crosses val="autoZero"/>
        <c:auto val="1"/>
        <c:lblAlgn val="ctr"/>
        <c:lblOffset val="100"/>
        <c:noMultiLvlLbl val="0"/>
      </c:catAx>
      <c:valAx>
        <c:axId val="144184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18079744"/>
        <c:crosses val="autoZero"/>
        <c:crossBetween val="between"/>
      </c:valAx>
      <c:spPr>
        <a:noFill/>
        <a:ln>
          <a:noFill/>
        </a:ln>
        <a:effectLst/>
      </c:spPr>
    </c:plotArea>
    <c:legend>
      <c:legendPos val="b"/>
      <c:layout>
        <c:manualLayout>
          <c:xMode val="edge"/>
          <c:yMode val="edge"/>
          <c:x val="0.12399744317780161"/>
          <c:y val="0.87672242250368237"/>
          <c:w val="0.66377906253486729"/>
          <c:h val="0.10777979002624671"/>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t>So sánh hiệu</a:t>
            </a:r>
            <a:r>
              <a:rPr lang="en-US" baseline="0"/>
              <a:t> suất </a:t>
            </a:r>
            <a:r>
              <a:rPr lang="en-US"/>
              <a:t>chưa</a:t>
            </a:r>
            <a:r>
              <a:rPr lang="en-US" baseline="0"/>
              <a:t> và trong quá trình chặn </a:t>
            </a:r>
          </a:p>
          <a:p>
            <a:pPr>
              <a:defRPr sz="2400" b="0" i="0" u="none" strike="noStrike" kern="1200" spc="0" baseline="0">
                <a:solidFill>
                  <a:schemeClr val="tx1">
                    <a:lumMod val="65000"/>
                    <a:lumOff val="35000"/>
                  </a:schemeClr>
                </a:solidFill>
                <a:latin typeface="+mn-lt"/>
                <a:ea typeface="+mn-ea"/>
                <a:cs typeface="+mn-cs"/>
              </a:defRPr>
            </a:pPr>
            <a:r>
              <a:rPr lang="en-US" baseline="0"/>
              <a:t>URL</a:t>
            </a:r>
            <a:endParaRPr lang="en-US"/>
          </a:p>
        </c:rich>
      </c:tx>
      <c:layout>
        <c:manualLayout>
          <c:xMode val="edge"/>
          <c:yMode val="edge"/>
          <c:x val="0.14071782618383835"/>
          <c:y val="3.8674043664365637E-2"/>
        </c:manualLayout>
      </c:layout>
      <c:overlay val="0"/>
      <c:spPr>
        <a:noFill/>
        <a:ln>
          <a:noFill/>
        </a:ln>
        <a:effectLst/>
      </c:spPr>
    </c:title>
    <c:autoTitleDeleted val="0"/>
    <c:plotArea>
      <c:layout/>
      <c:barChart>
        <c:barDir val="col"/>
        <c:grouping val="clustered"/>
        <c:varyColors val="0"/>
        <c:ser>
          <c:idx val="0"/>
          <c:order val="0"/>
          <c:tx>
            <c:strRef>
              <c:f>Sheet1!$B$1</c:f>
              <c:strCache>
                <c:ptCount val="1"/>
                <c:pt idx="0">
                  <c:v>Chưa chặn web</c:v>
                </c:pt>
              </c:strCache>
            </c:strRef>
          </c:tx>
          <c:spPr>
            <a:solidFill>
              <a:schemeClr val="accent1"/>
            </a:solidFill>
            <a:ln>
              <a:noFill/>
            </a:ln>
            <a:effectLst/>
          </c:spPr>
          <c:invertIfNegative val="0"/>
          <c:dLbls>
            <c:dLbl>
              <c:idx val="1"/>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0-4A54-4CA0-9577-14C51D37560A}"/>
                </c:ext>
              </c:extLst>
            </c:dLbl>
            <c:spPr>
              <a:noFill/>
              <a:ln>
                <a:noFill/>
              </a:ln>
              <a:effectLst/>
            </c:sp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cat>
            <c:strRef>
              <c:f>Sheet1!$A$2:$A$5</c:f>
              <c:strCache>
                <c:ptCount val="3"/>
                <c:pt idx="0">
                  <c:v>CPU</c:v>
                </c:pt>
                <c:pt idx="1">
                  <c:v>RAM</c:v>
                </c:pt>
                <c:pt idx="2">
                  <c:v>DISK</c:v>
                </c:pt>
              </c:strCache>
            </c:strRef>
          </c:cat>
          <c:val>
            <c:numRef>
              <c:f>Sheet1!$B$2:$B$5</c:f>
              <c:numCache>
                <c:formatCode>General</c:formatCode>
                <c:ptCount val="4"/>
                <c:pt idx="0">
                  <c:v>0</c:v>
                </c:pt>
                <c:pt idx="1">
                  <c:v>3.8</c:v>
                </c:pt>
                <c:pt idx="2">
                  <c:v>0</c:v>
                </c:pt>
              </c:numCache>
            </c:numRef>
          </c:val>
          <c:extLst xmlns:c16r2="http://schemas.microsoft.com/office/drawing/2015/06/chart">
            <c:ext xmlns:c16="http://schemas.microsoft.com/office/drawing/2014/chart" uri="{C3380CC4-5D6E-409C-BE32-E72D297353CC}">
              <c16:uniqueId val="{00000000-D8FE-4C63-BBC7-9E6FDFDCC6A7}"/>
            </c:ext>
          </c:extLst>
        </c:ser>
        <c:ser>
          <c:idx val="1"/>
          <c:order val="1"/>
          <c:tx>
            <c:strRef>
              <c:f>Sheet1!$C$1</c:f>
              <c:strCache>
                <c:ptCount val="1"/>
                <c:pt idx="0">
                  <c:v>Trong lúc chặn web</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Sheet1!$A$2:$A$5</c:f>
              <c:strCache>
                <c:ptCount val="3"/>
                <c:pt idx="0">
                  <c:v>CPU</c:v>
                </c:pt>
                <c:pt idx="1">
                  <c:v>RAM</c:v>
                </c:pt>
                <c:pt idx="2">
                  <c:v>DISK</c:v>
                </c:pt>
              </c:strCache>
            </c:strRef>
          </c:cat>
          <c:val>
            <c:numRef>
              <c:f>Sheet1!$C$2:$C$5</c:f>
              <c:numCache>
                <c:formatCode>General</c:formatCode>
                <c:ptCount val="4"/>
                <c:pt idx="0">
                  <c:v>36.4</c:v>
                </c:pt>
                <c:pt idx="1">
                  <c:v>12.8</c:v>
                </c:pt>
                <c:pt idx="2">
                  <c:v>0</c:v>
                </c:pt>
              </c:numCache>
            </c:numRef>
          </c:val>
          <c:extLst xmlns:c16r2="http://schemas.microsoft.com/office/drawing/2015/06/chart">
            <c:ext xmlns:c16="http://schemas.microsoft.com/office/drawing/2014/chart" uri="{C3380CC4-5D6E-409C-BE32-E72D297353CC}">
              <c16:uniqueId val="{00000001-D8FE-4C63-BBC7-9E6FDFDCC6A7}"/>
            </c:ext>
          </c:extLst>
        </c:ser>
        <c:dLbls>
          <c:showLegendKey val="0"/>
          <c:showVal val="0"/>
          <c:showCatName val="0"/>
          <c:showSerName val="0"/>
          <c:showPercent val="0"/>
          <c:showBubbleSize val="0"/>
        </c:dLbls>
        <c:gapWidth val="219"/>
        <c:overlap val="-27"/>
        <c:axId val="144340992"/>
        <c:axId val="623697920"/>
      </c:barChart>
      <c:catAx>
        <c:axId val="14434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23697920"/>
        <c:crosses val="autoZero"/>
        <c:auto val="1"/>
        <c:lblAlgn val="ctr"/>
        <c:lblOffset val="100"/>
        <c:noMultiLvlLbl val="0"/>
      </c:catAx>
      <c:valAx>
        <c:axId val="623697920"/>
        <c:scaling>
          <c:orientation val="minMax"/>
          <c:max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44340992"/>
        <c:crosses val="autoZero"/>
        <c:crossBetween val="between"/>
        <c:majorUnit val="2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0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0A40D7A-14A5-426A-8100-561A495990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D1D710FA-7CC5-4D25-B226-BFF0562ADA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6C967D-23EA-4CAC-99F6-27BFA04ACBEB}" type="datetimeFigureOut">
              <a:rPr lang="en-US" smtClean="0"/>
              <a:t>1/8/2020</a:t>
            </a:fld>
            <a:endParaRPr lang="en-US"/>
          </a:p>
        </p:txBody>
      </p:sp>
      <p:sp>
        <p:nvSpPr>
          <p:cNvPr id="4" name="Footer Placeholder 3">
            <a:extLst>
              <a:ext uri="{FF2B5EF4-FFF2-40B4-BE49-F238E27FC236}">
                <a16:creationId xmlns="" xmlns:a16="http://schemas.microsoft.com/office/drawing/2014/main" id="{BCC33671-5C84-4EEA-9D53-284848DE3B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420145C2-4A58-4AE0-9AC5-2657704CD1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89BD58-328A-400A-9D6B-6CAAC4EF1D07}" type="slidenum">
              <a:rPr lang="en-US" smtClean="0"/>
              <a:t>‹#›</a:t>
            </a:fld>
            <a:endParaRPr lang="en-US"/>
          </a:p>
        </p:txBody>
      </p:sp>
    </p:spTree>
    <p:extLst>
      <p:ext uri="{BB962C8B-B14F-4D97-AF65-F5344CB8AC3E}">
        <p14:creationId xmlns:p14="http://schemas.microsoft.com/office/powerpoint/2010/main" val="3719554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29D8A-0AAE-4029-9562-E1F01D0DCE36}" type="datetimeFigureOut">
              <a:rPr lang="en-US" smtClean="0"/>
              <a:t>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7C38D-673E-432D-8BE7-C8DE4FBEB9A2}" type="slidenum">
              <a:rPr lang="en-US" smtClean="0"/>
              <a:t>‹#›</a:t>
            </a:fld>
            <a:endParaRPr lang="en-US"/>
          </a:p>
        </p:txBody>
      </p:sp>
    </p:spTree>
    <p:extLst>
      <p:ext uri="{BB962C8B-B14F-4D97-AF65-F5344CB8AC3E}">
        <p14:creationId xmlns:p14="http://schemas.microsoft.com/office/powerpoint/2010/main" val="1941502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F7C38D-673E-432D-8BE7-C8DE4FBEB9A2}" type="slidenum">
              <a:rPr lang="en-US" smtClean="0"/>
              <a:t>6</a:t>
            </a:fld>
            <a:endParaRPr lang="en-US"/>
          </a:p>
        </p:txBody>
      </p:sp>
    </p:spTree>
    <p:extLst>
      <p:ext uri="{BB962C8B-B14F-4D97-AF65-F5344CB8AC3E}">
        <p14:creationId xmlns:p14="http://schemas.microsoft.com/office/powerpoint/2010/main" val="3062429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F7C38D-673E-432D-8BE7-C8DE4FBEB9A2}" type="slidenum">
              <a:rPr lang="en-US" smtClean="0"/>
              <a:t>10</a:t>
            </a:fld>
            <a:endParaRPr lang="en-US"/>
          </a:p>
        </p:txBody>
      </p:sp>
    </p:spTree>
    <p:extLst>
      <p:ext uri="{BB962C8B-B14F-4D97-AF65-F5344CB8AC3E}">
        <p14:creationId xmlns:p14="http://schemas.microsoft.com/office/powerpoint/2010/main" val="2082394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D84F53E-C3D6-4131-81C8-85B3D4AFC74D}" type="datetime1">
              <a:rPr lang="en-US" smtClean="0"/>
              <a:t>1/8/2020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66E05A6-56D3-4230-8083-1715A388535A}" type="slidenum">
              <a:rPr lang="en-US" smtClean="0"/>
              <a:t>‹#›</a:t>
            </a:fld>
            <a:endParaRPr lang="en-US"/>
          </a:p>
        </p:txBody>
      </p:sp>
    </p:spTree>
    <p:extLst>
      <p:ext uri="{BB962C8B-B14F-4D97-AF65-F5344CB8AC3E}">
        <p14:creationId xmlns:p14="http://schemas.microsoft.com/office/powerpoint/2010/main" val="88254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058902-3874-4D93-A9B1-6C9408F4F3C9}" type="datetime1">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05A6-56D3-4230-8083-1715A388535A}" type="slidenum">
              <a:rPr lang="en-US" smtClean="0"/>
              <a:t>‹#›</a:t>
            </a:fld>
            <a:endParaRPr lang="en-US"/>
          </a:p>
        </p:txBody>
      </p:sp>
    </p:spTree>
    <p:extLst>
      <p:ext uri="{BB962C8B-B14F-4D97-AF65-F5344CB8AC3E}">
        <p14:creationId xmlns:p14="http://schemas.microsoft.com/office/powerpoint/2010/main" val="3976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07D977BF-82CB-47A9-9E00-2C9120B0CE39}" type="datetime1">
              <a:rPr lang="en-US" smtClean="0"/>
              <a:t>1/8/2020</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66E05A6-56D3-4230-8083-1715A388535A}" type="slidenum">
              <a:rPr lang="en-US" smtClean="0"/>
              <a:t>‹#›</a:t>
            </a:fld>
            <a:endParaRPr lang="en-US"/>
          </a:p>
        </p:txBody>
      </p:sp>
    </p:spTree>
    <p:extLst>
      <p:ext uri="{BB962C8B-B14F-4D97-AF65-F5344CB8AC3E}">
        <p14:creationId xmlns:p14="http://schemas.microsoft.com/office/powerpoint/2010/main" val="207033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5A5D72-5913-49D8-B46C-C421E3BF1355}" type="datetime1">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05A6-56D3-4230-8083-1715A388535A}" type="slidenum">
              <a:rPr lang="en-US" smtClean="0"/>
              <a:t>‹#›</a:t>
            </a:fld>
            <a:endParaRPr lang="en-US"/>
          </a:p>
        </p:txBody>
      </p:sp>
    </p:spTree>
    <p:extLst>
      <p:ext uri="{BB962C8B-B14F-4D97-AF65-F5344CB8AC3E}">
        <p14:creationId xmlns:p14="http://schemas.microsoft.com/office/powerpoint/2010/main" val="317648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2CC1220-CBD3-4777-BA28-183407776C18}" type="datetime1">
              <a:rPr lang="en-US" smtClean="0"/>
              <a:t>1/8/2020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66E05A6-56D3-4230-8083-1715A388535A}" type="slidenum">
              <a:rPr lang="en-US" smtClean="0"/>
              <a:t>‹#›</a:t>
            </a:fld>
            <a:endParaRPr lang="en-US"/>
          </a:p>
        </p:txBody>
      </p:sp>
    </p:spTree>
    <p:extLst>
      <p:ext uri="{BB962C8B-B14F-4D97-AF65-F5344CB8AC3E}">
        <p14:creationId xmlns:p14="http://schemas.microsoft.com/office/powerpoint/2010/main" val="312723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269B12-37B2-4341-AF6D-B4E43B00C014}" type="datetime1">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05A6-56D3-4230-8083-1715A388535A}" type="slidenum">
              <a:rPr lang="en-US" smtClean="0"/>
              <a:t>‹#›</a:t>
            </a:fld>
            <a:endParaRPr lang="en-US"/>
          </a:p>
        </p:txBody>
      </p:sp>
    </p:spTree>
    <p:extLst>
      <p:ext uri="{BB962C8B-B14F-4D97-AF65-F5344CB8AC3E}">
        <p14:creationId xmlns:p14="http://schemas.microsoft.com/office/powerpoint/2010/main" val="264146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DD00A4-D079-489D-9382-CCA1DF55CA11}" type="datetime1">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E05A6-56D3-4230-8083-1715A388535A}" type="slidenum">
              <a:rPr lang="en-US" smtClean="0"/>
              <a:t>‹#›</a:t>
            </a:fld>
            <a:endParaRPr lang="en-US"/>
          </a:p>
        </p:txBody>
      </p:sp>
    </p:spTree>
    <p:extLst>
      <p:ext uri="{BB962C8B-B14F-4D97-AF65-F5344CB8AC3E}">
        <p14:creationId xmlns:p14="http://schemas.microsoft.com/office/powerpoint/2010/main" val="55602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A3E504-1B0D-4D34-BD21-ADE44858BB1E}" type="datetime1">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E05A6-56D3-4230-8083-1715A388535A}" type="slidenum">
              <a:rPr lang="en-US" smtClean="0"/>
              <a:t>‹#›</a:t>
            </a:fld>
            <a:endParaRPr lang="en-US"/>
          </a:p>
        </p:txBody>
      </p:sp>
    </p:spTree>
    <p:extLst>
      <p:ext uri="{BB962C8B-B14F-4D97-AF65-F5344CB8AC3E}">
        <p14:creationId xmlns:p14="http://schemas.microsoft.com/office/powerpoint/2010/main" val="75916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7A5E6-5F63-4ED6-87B3-F63AEA690196}" type="datetime1">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E05A6-56D3-4230-8083-1715A388535A}" type="slidenum">
              <a:rPr lang="en-US" smtClean="0"/>
              <a:t>‹#›</a:t>
            </a:fld>
            <a:endParaRPr lang="en-US"/>
          </a:p>
        </p:txBody>
      </p:sp>
    </p:spTree>
    <p:extLst>
      <p:ext uri="{BB962C8B-B14F-4D97-AF65-F5344CB8AC3E}">
        <p14:creationId xmlns:p14="http://schemas.microsoft.com/office/powerpoint/2010/main" val="225420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818766C-36B4-42FC-8BB2-7728C519DFF5}" type="datetime1">
              <a:rPr lang="en-US" smtClean="0"/>
              <a:t>1/8/2020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66E05A6-56D3-4230-8083-1715A388535A}" type="slidenum">
              <a:rPr lang="en-US" smtClean="0"/>
              <a:t>‹#›</a:t>
            </a:fld>
            <a:endParaRPr lang="en-US"/>
          </a:p>
        </p:txBody>
      </p:sp>
    </p:spTree>
    <p:extLst>
      <p:ext uri="{BB962C8B-B14F-4D97-AF65-F5344CB8AC3E}">
        <p14:creationId xmlns:p14="http://schemas.microsoft.com/office/powerpoint/2010/main" val="3551143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8C8F8A0-4FC0-4A73-9CA8-9B6DC9526B8C}" type="datetime1">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05A6-56D3-4230-8083-1715A388535A}" type="slidenum">
              <a:rPr lang="en-US" smtClean="0"/>
              <a:t>‹#›</a:t>
            </a:fld>
            <a:endParaRPr lang="en-US"/>
          </a:p>
        </p:txBody>
      </p:sp>
    </p:spTree>
    <p:extLst>
      <p:ext uri="{BB962C8B-B14F-4D97-AF65-F5344CB8AC3E}">
        <p14:creationId xmlns:p14="http://schemas.microsoft.com/office/powerpoint/2010/main" val="269701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D7D41855-F634-42FD-8F81-E795580D356D}" type="datetime1">
              <a:rPr lang="en-US" smtClean="0"/>
              <a:t>1/8/2020</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E66E05A6-56D3-4230-8083-1715A388535A}" type="slidenum">
              <a:rPr lang="en-US" smtClean="0"/>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5018239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BB6E5-EC17-45D2-8151-145274E631EC}"/>
              </a:ext>
            </a:extLst>
          </p:cNvPr>
          <p:cNvSpPr>
            <a:spLocks noGrp="1"/>
          </p:cNvSpPr>
          <p:nvPr>
            <p:ph type="ctrTitle"/>
          </p:nvPr>
        </p:nvSpPr>
        <p:spPr>
          <a:xfrm>
            <a:off x="958437" y="2432369"/>
            <a:ext cx="7227127" cy="1790700"/>
          </a:xfrm>
        </p:spPr>
        <p:txBody>
          <a:bodyPr>
            <a:noAutofit/>
          </a:bodyPr>
          <a:lstStyle/>
          <a:p>
            <a:pPr algn="ctr"/>
            <a:r>
              <a:rPr lang="en-US" sz="2000" dirty="0">
                <a:solidFill>
                  <a:schemeClr val="tx1"/>
                </a:solidFill>
                <a:latin typeface="Segoe UI" panose="020B0502040204020203" pitchFamily="34" charset="0"/>
                <a:cs typeface="Segoe UI" panose="020B0502040204020203" pitchFamily="34" charset="0"/>
              </a:rPr>
              <a:t/>
            </a:r>
            <a:br>
              <a:rPr lang="en-US" sz="2000" dirty="0">
                <a:solidFill>
                  <a:schemeClr val="tx1"/>
                </a:solidFill>
                <a:latin typeface="Segoe UI" panose="020B0502040204020203" pitchFamily="34" charset="0"/>
                <a:cs typeface="Segoe UI" panose="020B0502040204020203" pitchFamily="34" charset="0"/>
              </a:rPr>
            </a:br>
            <a:r>
              <a:rPr lang="vi-VN" sz="2000" dirty="0">
                <a:solidFill>
                  <a:schemeClr val="tx1"/>
                </a:solidFill>
                <a:latin typeface="Segoe UI" panose="020B0502040204020203" pitchFamily="34" charset="0"/>
                <a:cs typeface="Segoe UI" panose="020B0502040204020203" pitchFamily="34" charset="0"/>
              </a:rPr>
              <a:t>ĐẠI HỌC QUỐC GIA TP. HỒ CHÍ MINH</a:t>
            </a:r>
            <a:br>
              <a:rPr lang="vi-VN" sz="2000" dirty="0">
                <a:solidFill>
                  <a:schemeClr val="tx1"/>
                </a:solidFill>
                <a:latin typeface="Segoe UI" panose="020B0502040204020203" pitchFamily="34" charset="0"/>
                <a:cs typeface="Segoe UI" panose="020B0502040204020203" pitchFamily="34" charset="0"/>
              </a:rPr>
            </a:br>
            <a:r>
              <a:rPr lang="vi-VN" sz="2000" dirty="0">
                <a:solidFill>
                  <a:schemeClr val="tx1"/>
                </a:solidFill>
                <a:latin typeface="Segoe UI" panose="020B0502040204020203" pitchFamily="34" charset="0"/>
                <a:cs typeface="Segoe UI" panose="020B0502040204020203" pitchFamily="34" charset="0"/>
              </a:rPr>
              <a:t>TRƯỜNG ĐẠI HỌC CÔNG NGHỆ THÔNG TIN</a:t>
            </a:r>
            <a:br>
              <a:rPr lang="vi-VN" sz="2000" dirty="0">
                <a:solidFill>
                  <a:schemeClr val="tx1"/>
                </a:solidFill>
                <a:latin typeface="Segoe UI" panose="020B0502040204020203" pitchFamily="34" charset="0"/>
                <a:cs typeface="Segoe UI" panose="020B0502040204020203" pitchFamily="34" charset="0"/>
              </a:rPr>
            </a:br>
            <a:r>
              <a:rPr lang="vi-VN" sz="2000" dirty="0">
                <a:solidFill>
                  <a:schemeClr val="tx1"/>
                </a:solidFill>
                <a:latin typeface="Segoe UI" panose="020B0502040204020203" pitchFamily="34" charset="0"/>
                <a:cs typeface="Segoe UI" panose="020B0502040204020203" pitchFamily="34" charset="0"/>
              </a:rPr>
              <a:t>KHOA MẠNG MÁY TÍNH VÀ TRUYỀN THÔNG</a:t>
            </a:r>
            <a:r>
              <a:rPr lang="vi-VN" sz="2000" b="1" dirty="0">
                <a:solidFill>
                  <a:schemeClr val="tx1"/>
                </a:solidFill>
                <a:latin typeface="Segoe UI" panose="020B0502040204020203" pitchFamily="34" charset="0"/>
                <a:cs typeface="Segoe UI" panose="020B0502040204020203" pitchFamily="34" charset="0"/>
              </a:rPr>
              <a:t/>
            </a:r>
            <a:br>
              <a:rPr lang="vi-VN" sz="2000" b="1" dirty="0">
                <a:solidFill>
                  <a:schemeClr val="tx1"/>
                </a:solidFill>
                <a:latin typeface="Segoe UI" panose="020B0502040204020203" pitchFamily="34" charset="0"/>
                <a:cs typeface="Segoe UI" panose="020B0502040204020203" pitchFamily="34" charset="0"/>
              </a:rPr>
            </a:br>
            <a:r>
              <a:rPr lang="en-US" sz="2000" b="1" dirty="0">
                <a:solidFill>
                  <a:schemeClr val="tx1"/>
                </a:solidFill>
                <a:latin typeface="Segoe UI" panose="020B0502040204020203" pitchFamily="34" charset="0"/>
                <a:cs typeface="Segoe UI" panose="020B0502040204020203" pitchFamily="34" charset="0"/>
              </a:rPr>
              <a:t/>
            </a:r>
            <a:br>
              <a:rPr lang="en-US" sz="2000" b="1" dirty="0">
                <a:solidFill>
                  <a:schemeClr val="tx1"/>
                </a:solidFill>
                <a:latin typeface="Segoe UI" panose="020B0502040204020203" pitchFamily="34" charset="0"/>
                <a:cs typeface="Segoe UI" panose="020B0502040204020203" pitchFamily="34" charset="0"/>
              </a:rPr>
            </a:br>
            <a:r>
              <a:rPr lang="en-US" sz="2000" b="1" dirty="0">
                <a:solidFill>
                  <a:schemeClr val="tx1"/>
                </a:solidFill>
                <a:latin typeface="Segoe UI" panose="020B0502040204020203" pitchFamily="34" charset="0"/>
                <a:cs typeface="Segoe UI" panose="020B0502040204020203" pitchFamily="34" charset="0"/>
              </a:rPr>
              <a:t/>
            </a:r>
            <a:br>
              <a:rPr lang="en-US" sz="2000" b="1" dirty="0">
                <a:solidFill>
                  <a:schemeClr val="tx1"/>
                </a:solidFill>
                <a:latin typeface="Segoe UI" panose="020B0502040204020203" pitchFamily="34" charset="0"/>
                <a:cs typeface="Segoe UI" panose="020B0502040204020203" pitchFamily="34" charset="0"/>
              </a:rPr>
            </a:br>
            <a:r>
              <a:rPr lang="en-US" sz="2000" b="1" dirty="0">
                <a:solidFill>
                  <a:schemeClr val="tx1"/>
                </a:solidFill>
                <a:latin typeface="Segoe UI" panose="020B0502040204020203" pitchFamily="34" charset="0"/>
                <a:cs typeface="Segoe UI" panose="020B0502040204020203" pitchFamily="34" charset="0"/>
              </a:rPr>
              <a:t/>
            </a:r>
            <a:br>
              <a:rPr lang="en-US" sz="2000" b="1" dirty="0">
                <a:solidFill>
                  <a:schemeClr val="tx1"/>
                </a:solidFill>
                <a:latin typeface="Segoe UI" panose="020B0502040204020203" pitchFamily="34" charset="0"/>
                <a:cs typeface="Segoe UI" panose="020B0502040204020203" pitchFamily="34" charset="0"/>
              </a:rPr>
            </a:br>
            <a:r>
              <a:rPr lang="en-US" sz="2000" b="1" dirty="0">
                <a:solidFill>
                  <a:schemeClr val="tx1"/>
                </a:solidFill>
                <a:latin typeface="Segoe UI" panose="020B0502040204020203" pitchFamily="34" charset="0"/>
                <a:cs typeface="Segoe UI" panose="020B0502040204020203" pitchFamily="34" charset="0"/>
              </a:rPr>
              <a:t/>
            </a:r>
            <a:br>
              <a:rPr lang="en-US" sz="2000" b="1" dirty="0">
                <a:solidFill>
                  <a:schemeClr val="tx1"/>
                </a:solidFill>
                <a:latin typeface="Segoe UI" panose="020B0502040204020203" pitchFamily="34" charset="0"/>
                <a:cs typeface="Segoe UI" panose="020B0502040204020203" pitchFamily="34" charset="0"/>
              </a:rPr>
            </a:br>
            <a:r>
              <a:rPr lang="en-US" sz="2000" dirty="0" err="1">
                <a:solidFill>
                  <a:schemeClr val="tx1"/>
                </a:solidFill>
                <a:latin typeface="Segoe UI" panose="020B0502040204020203" pitchFamily="34" charset="0"/>
                <a:cs typeface="Segoe UI" panose="020B0502040204020203" pitchFamily="34" charset="0"/>
              </a:rPr>
              <a:t>Báo</a:t>
            </a:r>
            <a:r>
              <a:rPr lang="en-US" sz="2000" dirty="0">
                <a:solidFill>
                  <a:schemeClr val="tx1"/>
                </a:solidFill>
                <a:latin typeface="Segoe UI" panose="020B0502040204020203" pitchFamily="34" charset="0"/>
                <a:cs typeface="Segoe UI" panose="020B0502040204020203" pitchFamily="34" charset="0"/>
              </a:rPr>
              <a:t> </a:t>
            </a:r>
            <a:r>
              <a:rPr lang="en-US" sz="2000" dirty="0" err="1">
                <a:solidFill>
                  <a:schemeClr val="tx1"/>
                </a:solidFill>
                <a:latin typeface="Segoe UI" panose="020B0502040204020203" pitchFamily="34" charset="0"/>
                <a:cs typeface="Segoe UI" panose="020B0502040204020203" pitchFamily="34" charset="0"/>
              </a:rPr>
              <a:t>cáo</a:t>
            </a:r>
            <a:r>
              <a:rPr lang="en-US" sz="2000" dirty="0">
                <a:solidFill>
                  <a:schemeClr val="tx1"/>
                </a:solidFill>
                <a:latin typeface="Segoe UI" panose="020B0502040204020203" pitchFamily="34" charset="0"/>
                <a:cs typeface="Segoe UI" panose="020B0502040204020203" pitchFamily="34" charset="0"/>
              </a:rPr>
              <a:t> </a:t>
            </a:r>
            <a:r>
              <a:rPr lang="en-US" sz="2000" dirty="0" err="1">
                <a:solidFill>
                  <a:schemeClr val="tx1"/>
                </a:solidFill>
                <a:latin typeface="Segoe UI" panose="020B0502040204020203" pitchFamily="34" charset="0"/>
                <a:cs typeface="Segoe UI" panose="020B0502040204020203" pitchFamily="34" charset="0"/>
              </a:rPr>
              <a:t>khóa</a:t>
            </a:r>
            <a:r>
              <a:rPr lang="en-US" sz="2000" dirty="0">
                <a:solidFill>
                  <a:schemeClr val="tx1"/>
                </a:solidFill>
                <a:latin typeface="Segoe UI" panose="020B0502040204020203" pitchFamily="34" charset="0"/>
                <a:cs typeface="Segoe UI" panose="020B0502040204020203" pitchFamily="34" charset="0"/>
              </a:rPr>
              <a:t> </a:t>
            </a:r>
            <a:r>
              <a:rPr lang="en-US" sz="2000" dirty="0" err="1">
                <a:solidFill>
                  <a:schemeClr val="tx1"/>
                </a:solidFill>
                <a:latin typeface="Segoe UI" panose="020B0502040204020203" pitchFamily="34" charset="0"/>
                <a:cs typeface="Segoe UI" panose="020B0502040204020203" pitchFamily="34" charset="0"/>
              </a:rPr>
              <a:t>luận</a:t>
            </a:r>
            <a:r>
              <a:rPr lang="en-US" sz="2000" b="1" dirty="0">
                <a:solidFill>
                  <a:schemeClr val="tx1"/>
                </a:solidFill>
                <a:latin typeface="Segoe UI" panose="020B0502040204020203" pitchFamily="34" charset="0"/>
                <a:cs typeface="Segoe UI" panose="020B0502040204020203" pitchFamily="34" charset="0"/>
              </a:rPr>
              <a:t/>
            </a:r>
            <a:br>
              <a:rPr lang="en-US" sz="2000" b="1" dirty="0">
                <a:solidFill>
                  <a:schemeClr val="tx1"/>
                </a:solidFill>
                <a:latin typeface="Segoe UI" panose="020B0502040204020203" pitchFamily="34" charset="0"/>
                <a:cs typeface="Segoe UI" panose="020B0502040204020203" pitchFamily="34" charset="0"/>
              </a:rPr>
            </a:br>
            <a:r>
              <a:rPr lang="vi-VN" sz="2000" b="1" dirty="0">
                <a:solidFill>
                  <a:schemeClr val="tx1"/>
                </a:solidFill>
                <a:latin typeface="Segoe UI" panose="020B0502040204020203" pitchFamily="34" charset="0"/>
                <a:cs typeface="Segoe UI" panose="020B0502040204020203" pitchFamily="34" charset="0"/>
              </a:rPr>
              <a:t>XÂY DỰNG CÔNG CỤ PHÁT HIỆN MÃ ĐỘC DỰA TRÊN CLAMAV</a:t>
            </a:r>
            <a:r>
              <a:rPr lang="en-US" sz="2000" dirty="0">
                <a:solidFill>
                  <a:schemeClr val="tx1"/>
                </a:solidFill>
                <a:latin typeface="Segoe UI" panose="020B0502040204020203" pitchFamily="34" charset="0"/>
                <a:cs typeface="Segoe UI" panose="020B0502040204020203" pitchFamily="34" charset="0"/>
              </a:rPr>
              <a:t/>
            </a:r>
            <a:br>
              <a:rPr lang="en-US" sz="2000" dirty="0">
                <a:solidFill>
                  <a:schemeClr val="tx1"/>
                </a:solidFill>
                <a:latin typeface="Segoe UI" panose="020B0502040204020203" pitchFamily="34" charset="0"/>
                <a:cs typeface="Segoe UI" panose="020B0502040204020203" pitchFamily="34" charset="0"/>
              </a:rPr>
            </a:br>
            <a:endParaRPr lang="en-US" sz="2000" dirty="0">
              <a:solidFill>
                <a:schemeClr val="tx1"/>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 xmlns:a16="http://schemas.microsoft.com/office/drawing/2014/main" id="{28A431A9-8CC1-44CA-ACD2-6B184F6ED21B}"/>
              </a:ext>
            </a:extLst>
          </p:cNvPr>
          <p:cNvSpPr>
            <a:spLocks noGrp="1"/>
          </p:cNvSpPr>
          <p:nvPr>
            <p:ph type="subTitle" idx="1"/>
          </p:nvPr>
        </p:nvSpPr>
        <p:spPr>
          <a:xfrm>
            <a:off x="1142999" y="4247119"/>
            <a:ext cx="6858000" cy="1478187"/>
          </a:xfrm>
        </p:spPr>
        <p:txBody>
          <a:bodyPr>
            <a:noAutofit/>
          </a:bodyPr>
          <a:lstStyle/>
          <a:p>
            <a:pPr algn="ctr"/>
            <a:r>
              <a:rPr lang="vi-VN" sz="2000" dirty="0">
                <a:solidFill>
                  <a:schemeClr val="tx1"/>
                </a:solidFill>
                <a:latin typeface="Segoe UI" panose="020B0502040204020203" pitchFamily="34" charset="0"/>
                <a:cs typeface="Segoe UI" panose="020B0502040204020203" pitchFamily="34" charset="0"/>
              </a:rPr>
              <a:t>GIẢNG VIÊN HƯỚNG DẪN</a:t>
            </a:r>
            <a:r>
              <a:rPr lang="en-US" sz="2000" dirty="0">
                <a:solidFill>
                  <a:schemeClr val="tx1"/>
                </a:solidFill>
                <a:latin typeface="Segoe UI" panose="020B0502040204020203" pitchFamily="34" charset="0"/>
                <a:cs typeface="Segoe UI" panose="020B0502040204020203" pitchFamily="34" charset="0"/>
              </a:rPr>
              <a:t>: </a:t>
            </a:r>
            <a:r>
              <a:rPr lang="vi-VN" sz="2000" dirty="0">
                <a:solidFill>
                  <a:schemeClr val="tx1"/>
                </a:solidFill>
                <a:latin typeface="Segoe UI" panose="020B0502040204020203" pitchFamily="34" charset="0"/>
                <a:cs typeface="Segoe UI" panose="020B0502040204020203" pitchFamily="34" charset="0"/>
              </a:rPr>
              <a:t>TS.PHẠM VĂN HẬU</a:t>
            </a:r>
            <a:endParaRPr lang="en-US" sz="2000" dirty="0">
              <a:solidFill>
                <a:schemeClr val="tx1"/>
              </a:solidFill>
              <a:latin typeface="Segoe UI" panose="020B0502040204020203" pitchFamily="34" charset="0"/>
              <a:cs typeface="Segoe UI" panose="020B0502040204020203" pitchFamily="34" charset="0"/>
            </a:endParaRPr>
          </a:p>
          <a:p>
            <a:pPr algn="ctr"/>
            <a:endParaRPr lang="en-US" sz="2000" dirty="0">
              <a:solidFill>
                <a:schemeClr val="tx1"/>
              </a:solidFill>
              <a:latin typeface="Segoe UI" panose="020B0502040204020203" pitchFamily="34" charset="0"/>
              <a:cs typeface="Segoe UI" panose="020B0502040204020203" pitchFamily="34" charset="0"/>
            </a:endParaRPr>
          </a:p>
          <a:p>
            <a:pPr algn="ctr"/>
            <a:r>
              <a:rPr lang="en-US" sz="2000" dirty="0" err="1">
                <a:solidFill>
                  <a:schemeClr val="tx1"/>
                </a:solidFill>
                <a:latin typeface="Segoe UI" panose="020B0502040204020203" pitchFamily="34" charset="0"/>
                <a:cs typeface="Segoe UI" panose="020B0502040204020203" pitchFamily="34" charset="0"/>
              </a:rPr>
              <a:t>Sinh</a:t>
            </a:r>
            <a:r>
              <a:rPr lang="en-US" sz="2000" dirty="0">
                <a:solidFill>
                  <a:schemeClr val="tx1"/>
                </a:solidFill>
                <a:latin typeface="Segoe UI" panose="020B0502040204020203" pitchFamily="34" charset="0"/>
                <a:cs typeface="Segoe UI" panose="020B0502040204020203" pitchFamily="34" charset="0"/>
              </a:rPr>
              <a:t> </a:t>
            </a:r>
            <a:r>
              <a:rPr lang="en-US" sz="2000" dirty="0" err="1">
                <a:solidFill>
                  <a:schemeClr val="tx1"/>
                </a:solidFill>
                <a:latin typeface="Segoe UI" panose="020B0502040204020203" pitchFamily="34" charset="0"/>
                <a:cs typeface="Segoe UI" panose="020B0502040204020203" pitchFamily="34" charset="0"/>
              </a:rPr>
              <a:t>viên</a:t>
            </a:r>
            <a:r>
              <a:rPr lang="en-US" sz="2000" dirty="0">
                <a:solidFill>
                  <a:schemeClr val="tx1"/>
                </a:solidFill>
                <a:latin typeface="Segoe UI" panose="020B0502040204020203" pitchFamily="34" charset="0"/>
                <a:cs typeface="Segoe UI" panose="020B0502040204020203" pitchFamily="34" charset="0"/>
              </a:rPr>
              <a:t>:</a:t>
            </a:r>
          </a:p>
          <a:p>
            <a:pPr algn="ctr"/>
            <a:r>
              <a:rPr lang="vi-VN" sz="2000" dirty="0">
                <a:solidFill>
                  <a:schemeClr val="tx1"/>
                </a:solidFill>
                <a:latin typeface="Segoe UI" panose="020B0502040204020203" pitchFamily="34" charset="0"/>
                <a:cs typeface="Segoe UI" panose="020B0502040204020203" pitchFamily="34" charset="0"/>
              </a:rPr>
              <a:t>ĐỖ MINH HUY – 15520296</a:t>
            </a:r>
            <a:endParaRPr lang="en-US" sz="2000" dirty="0">
              <a:solidFill>
                <a:schemeClr val="tx1"/>
              </a:solidFill>
              <a:latin typeface="Segoe UI" panose="020B0502040204020203" pitchFamily="34" charset="0"/>
              <a:cs typeface="Segoe UI" panose="020B0502040204020203" pitchFamily="34" charset="0"/>
            </a:endParaRPr>
          </a:p>
          <a:p>
            <a:pPr algn="ctr"/>
            <a:r>
              <a:rPr lang="vi-VN" sz="2000" dirty="0">
                <a:solidFill>
                  <a:schemeClr val="tx1"/>
                </a:solidFill>
                <a:latin typeface="Segoe UI" panose="020B0502040204020203" pitchFamily="34" charset="0"/>
                <a:cs typeface="Segoe UI" panose="020B0502040204020203" pitchFamily="34" charset="0"/>
              </a:rPr>
              <a:t>VÕ QUỐC VƯƠNG – 15521035</a:t>
            </a:r>
            <a:endParaRPr lang="en-US" sz="2000" dirty="0">
              <a:solidFill>
                <a:schemeClr val="tx1"/>
              </a:solidFill>
              <a:latin typeface="Segoe UI" panose="020B0502040204020203" pitchFamily="34" charset="0"/>
              <a:cs typeface="Segoe UI" panose="020B0502040204020203" pitchFamily="34" charset="0"/>
            </a:endParaRPr>
          </a:p>
          <a:p>
            <a:pPr algn="ctr"/>
            <a:endParaRPr lang="en-US" sz="2000" dirty="0">
              <a:solidFill>
                <a:schemeClr val="tx1"/>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 xmlns:a16="http://schemas.microsoft.com/office/drawing/2014/main" id="{BC83EFCC-E4C6-4448-99FF-133C6EC711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0789" y="1993019"/>
            <a:ext cx="1003773" cy="830599"/>
          </a:xfrm>
          <a:prstGeom prst="rect">
            <a:avLst/>
          </a:prstGeom>
        </p:spPr>
      </p:pic>
      <p:sp>
        <p:nvSpPr>
          <p:cNvPr id="4" name="Slide Number Placeholder 3"/>
          <p:cNvSpPr>
            <a:spLocks noGrp="1"/>
          </p:cNvSpPr>
          <p:nvPr>
            <p:ph type="sldNum" sz="quarter" idx="12"/>
          </p:nvPr>
        </p:nvSpPr>
        <p:spPr/>
        <p:txBody>
          <a:bodyPr/>
          <a:lstStyle/>
          <a:p>
            <a:fld id="{E66E05A6-56D3-4230-8083-1715A388535A}" type="slidenum">
              <a:rPr lang="en-US" smtClean="0"/>
              <a:t>1</a:t>
            </a:fld>
            <a:endParaRPr lang="en-US"/>
          </a:p>
        </p:txBody>
      </p:sp>
    </p:spTree>
    <p:extLst>
      <p:ext uri="{BB962C8B-B14F-4D97-AF65-F5344CB8AC3E}">
        <p14:creationId xmlns:p14="http://schemas.microsoft.com/office/powerpoint/2010/main" val="199053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361CCA-4435-4B03-A4E3-F4495DBF183C}"/>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Windows </a:t>
            </a:r>
            <a:r>
              <a:rPr lang="vi-VN" b="1" dirty="0">
                <a:latin typeface="Segoe UI" panose="020B0502040204020203" pitchFamily="34" charset="0"/>
                <a:cs typeface="Segoe UI" panose="020B0502040204020203" pitchFamily="34" charset="0"/>
              </a:rPr>
              <a:t>Driver</a:t>
            </a:r>
            <a:endParaRPr lang="en-US" b="1" dirty="0">
              <a:latin typeface="Segoe UI" panose="020B0502040204020203" pitchFamily="34" charset="0"/>
              <a:cs typeface="Segoe UI" panose="020B0502040204020203"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844" y="2393565"/>
            <a:ext cx="4201112" cy="31976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3944" y="2352675"/>
            <a:ext cx="3736469" cy="3295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Slide Number Placeholder 2"/>
          <p:cNvSpPr>
            <a:spLocks noGrp="1"/>
          </p:cNvSpPr>
          <p:nvPr>
            <p:ph type="sldNum" sz="quarter" idx="12"/>
          </p:nvPr>
        </p:nvSpPr>
        <p:spPr/>
        <p:txBody>
          <a:bodyPr/>
          <a:lstStyle/>
          <a:p>
            <a:fld id="{E66E05A6-56D3-4230-8083-1715A388535A}" type="slidenum">
              <a:rPr lang="en-US" smtClean="0"/>
              <a:t>10</a:t>
            </a:fld>
            <a:endParaRPr lang="en-US"/>
          </a:p>
        </p:txBody>
      </p:sp>
      <p:sp>
        <p:nvSpPr>
          <p:cNvPr id="6" name="TextBox 5"/>
          <p:cNvSpPr txBox="1"/>
          <p:nvPr/>
        </p:nvSpPr>
        <p:spPr>
          <a:xfrm>
            <a:off x="3614057" y="6084631"/>
            <a:ext cx="2079544" cy="400110"/>
          </a:xfrm>
          <a:prstGeom prst="rect">
            <a:avLst/>
          </a:prstGeom>
          <a:noFill/>
        </p:spPr>
        <p:txBody>
          <a:bodyPr wrap="none" rtlCol="0">
            <a:spAutoFit/>
          </a:bodyPr>
          <a:lstStyle/>
          <a:p>
            <a:r>
              <a:rPr lang="en-US" sz="2000" dirty="0" err="1" smtClean="0">
                <a:latin typeface="Segoe UI" pitchFamily="34" charset="0"/>
                <a:cs typeface="Segoe UI" pitchFamily="34" charset="0"/>
              </a:rPr>
              <a:t>Thêm</a:t>
            </a:r>
            <a:r>
              <a:rPr lang="en-US" sz="2000" dirty="0" smtClean="0">
                <a:latin typeface="Segoe UI" pitchFamily="34" charset="0"/>
                <a:cs typeface="Segoe UI" pitchFamily="34" charset="0"/>
              </a:rPr>
              <a:t> caption </a:t>
            </a:r>
            <a:r>
              <a:rPr lang="en-US" sz="2000" dirty="0" err="1" smtClean="0">
                <a:latin typeface="Segoe UI" pitchFamily="34" charset="0"/>
                <a:cs typeface="Segoe UI" pitchFamily="34" charset="0"/>
              </a:rPr>
              <a:t>vô</a:t>
            </a:r>
            <a:endParaRPr lang="en-US" sz="2000" dirty="0">
              <a:latin typeface="Segoe UI" pitchFamily="34" charset="0"/>
              <a:cs typeface="Segoe UI" pitchFamily="34" charset="0"/>
            </a:endParaRPr>
          </a:p>
        </p:txBody>
      </p:sp>
    </p:spTree>
    <p:extLst>
      <p:ext uri="{BB962C8B-B14F-4D97-AF65-F5344CB8AC3E}">
        <p14:creationId xmlns:p14="http://schemas.microsoft.com/office/powerpoint/2010/main" val="1797775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187E9F-76CA-4BF7-BEB6-555BAC92FC89}"/>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Kết quả hiện thực</a:t>
            </a:r>
            <a:endParaRPr lang="vi-VN" b="1" dirty="0">
              <a:latin typeface="Segoe UI" panose="020B0502040204020203" pitchFamily="34" charset="0"/>
              <a:cs typeface="Segoe UI" panose="020B0502040204020203" pitchFamily="34" charset="0"/>
            </a:endParaRPr>
          </a:p>
        </p:txBody>
      </p:sp>
      <p:pic>
        <p:nvPicPr>
          <p:cNvPr id="5" name="Content Placeholder 4">
            <a:extLst>
              <a:ext uri="{FF2B5EF4-FFF2-40B4-BE49-F238E27FC236}">
                <a16:creationId xmlns="" xmlns:a16="http://schemas.microsoft.com/office/drawing/2014/main" id="{5D09C05E-83E1-4EA1-BAB9-988B7EF916E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038987" y="2483690"/>
            <a:ext cx="5066026" cy="2748405"/>
          </a:xfrm>
          <a:prstGeom prst="rect">
            <a:avLst/>
          </a:prstGeom>
          <a:ln>
            <a:noFill/>
          </a:ln>
          <a:extLst>
            <a:ext uri="{53640926-AAD7-44D8-BBD7-CCE9431645EC}">
              <a14:shadowObscured xmlns:a14="http://schemas.microsoft.com/office/drawing/2010/main"/>
            </a:ext>
          </a:extLst>
        </p:spPr>
      </p:pic>
      <p:pic>
        <p:nvPicPr>
          <p:cNvPr id="6" name="Content Placeholder 4">
            <a:extLst>
              <a:ext uri="{FF2B5EF4-FFF2-40B4-BE49-F238E27FC236}">
                <a16:creationId xmlns="" xmlns:a16="http://schemas.microsoft.com/office/drawing/2014/main" id="{6C621A78-9C25-4A61-86A6-216E3D2DD2E8}"/>
              </a:ext>
            </a:extLst>
          </p:cNvPr>
          <p:cNvPicPr>
            <a:picLocks/>
          </p:cNvPicPr>
          <p:nvPr/>
        </p:nvPicPr>
        <p:blipFill rotWithShape="1">
          <a:blip r:embed="rId3"/>
          <a:srcRect b="14876"/>
          <a:stretch/>
        </p:blipFill>
        <p:spPr bwMode="auto">
          <a:xfrm>
            <a:off x="2059311" y="2506073"/>
            <a:ext cx="5315454" cy="280342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 xmlns:a16="http://schemas.microsoft.com/office/drawing/2014/main" id="{78AEAA83-D773-40C3-B1DF-8D4E0DAF1741}"/>
              </a:ext>
            </a:extLst>
          </p:cNvPr>
          <p:cNvPicPr/>
          <p:nvPr/>
        </p:nvPicPr>
        <p:blipFill>
          <a:blip r:embed="rId4"/>
          <a:stretch>
            <a:fillRect/>
          </a:stretch>
        </p:blipFill>
        <p:spPr>
          <a:xfrm>
            <a:off x="2059311" y="2511200"/>
            <a:ext cx="5315454" cy="2748405"/>
          </a:xfrm>
          <a:prstGeom prst="rect">
            <a:avLst/>
          </a:prstGeom>
        </p:spPr>
      </p:pic>
      <p:pic>
        <p:nvPicPr>
          <p:cNvPr id="8" name="Picture 7">
            <a:extLst>
              <a:ext uri="{FF2B5EF4-FFF2-40B4-BE49-F238E27FC236}">
                <a16:creationId xmlns="" xmlns:a16="http://schemas.microsoft.com/office/drawing/2014/main" id="{0E66B859-1198-44BE-BCEF-01C37C634015}"/>
              </a:ext>
            </a:extLst>
          </p:cNvPr>
          <p:cNvPicPr/>
          <p:nvPr/>
        </p:nvPicPr>
        <p:blipFill>
          <a:blip r:embed="rId5"/>
          <a:stretch>
            <a:fillRect/>
          </a:stretch>
        </p:blipFill>
        <p:spPr>
          <a:xfrm>
            <a:off x="2059311" y="2461306"/>
            <a:ext cx="5315454" cy="2848193"/>
          </a:xfrm>
          <a:prstGeom prst="rect">
            <a:avLst/>
          </a:prstGeom>
        </p:spPr>
      </p:pic>
      <p:sp>
        <p:nvSpPr>
          <p:cNvPr id="3" name="TextBox 2">
            <a:extLst>
              <a:ext uri="{FF2B5EF4-FFF2-40B4-BE49-F238E27FC236}">
                <a16:creationId xmlns="" xmlns:a16="http://schemas.microsoft.com/office/drawing/2014/main" id="{4663BBAD-7434-47C3-A5B5-CBF48849D3D2}"/>
              </a:ext>
            </a:extLst>
          </p:cNvPr>
          <p:cNvSpPr txBox="1"/>
          <p:nvPr/>
        </p:nvSpPr>
        <p:spPr>
          <a:xfrm>
            <a:off x="2347542" y="5522394"/>
            <a:ext cx="5003293" cy="400110"/>
          </a:xfrm>
          <a:prstGeom prst="rect">
            <a:avLst/>
          </a:prstGeom>
          <a:noFill/>
        </p:spPr>
        <p:txBody>
          <a:bodyPr wrap="none" rtlCol="0">
            <a:spAutoFit/>
          </a:bodyPr>
          <a:lstStyle/>
          <a:p>
            <a:r>
              <a:rPr lang="en-US" sz="2000">
                <a:latin typeface="Segoe UI" panose="020B0502040204020203" pitchFamily="34" charset="0"/>
                <a:cs typeface="Segoe UI" panose="020B0502040204020203" pitchFamily="34" charset="0"/>
              </a:rPr>
              <a:t>Giao diện scanning quét th</a:t>
            </a:r>
            <a:r>
              <a:rPr lang="vi-VN" sz="2000">
                <a:latin typeface="Segoe UI" panose="020B0502040204020203" pitchFamily="34" charset="0"/>
                <a:cs typeface="Segoe UI" panose="020B0502040204020203" pitchFamily="34" charset="0"/>
              </a:rPr>
              <a:t>ư</a:t>
            </a:r>
            <a:r>
              <a:rPr lang="en-US" sz="2000">
                <a:latin typeface="Segoe UI" panose="020B0502040204020203" pitchFamily="34" charset="0"/>
                <a:cs typeface="Segoe UI" panose="020B0502040204020203" pitchFamily="34" charset="0"/>
              </a:rPr>
              <a:t> mục tùy chọn</a:t>
            </a:r>
          </a:p>
        </p:txBody>
      </p:sp>
      <p:sp>
        <p:nvSpPr>
          <p:cNvPr id="4" name="TextBox 3">
            <a:extLst>
              <a:ext uri="{FF2B5EF4-FFF2-40B4-BE49-F238E27FC236}">
                <a16:creationId xmlns="" xmlns:a16="http://schemas.microsoft.com/office/drawing/2014/main" id="{DDC925E2-0FF1-4E9E-A51E-3B7FE0019F52}"/>
              </a:ext>
            </a:extLst>
          </p:cNvPr>
          <p:cNvSpPr txBox="1"/>
          <p:nvPr/>
        </p:nvSpPr>
        <p:spPr>
          <a:xfrm>
            <a:off x="3285299" y="5534316"/>
            <a:ext cx="2502608" cy="400110"/>
          </a:xfrm>
          <a:prstGeom prst="rect">
            <a:avLst/>
          </a:prstGeom>
          <a:noFill/>
        </p:spPr>
        <p:txBody>
          <a:bodyPr wrap="none" rtlCol="0">
            <a:spAutoFit/>
          </a:bodyPr>
          <a:lstStyle/>
          <a:p>
            <a:r>
              <a:rPr lang="en-US" sz="2000">
                <a:latin typeface="Segoe UI" panose="020B0502040204020203" pitchFamily="34" charset="0"/>
                <a:cs typeface="Segoe UI" panose="020B0502040204020203" pitchFamily="34" charset="0"/>
              </a:rPr>
              <a:t>Kết quả sau khi quét</a:t>
            </a:r>
          </a:p>
        </p:txBody>
      </p:sp>
      <p:sp>
        <p:nvSpPr>
          <p:cNvPr id="10" name="TextBox 9">
            <a:extLst>
              <a:ext uri="{FF2B5EF4-FFF2-40B4-BE49-F238E27FC236}">
                <a16:creationId xmlns="" xmlns:a16="http://schemas.microsoft.com/office/drawing/2014/main" id="{771A6014-EF69-42C4-B916-922B7F6D83AE}"/>
              </a:ext>
            </a:extLst>
          </p:cNvPr>
          <p:cNvSpPr txBox="1"/>
          <p:nvPr/>
        </p:nvSpPr>
        <p:spPr>
          <a:xfrm>
            <a:off x="2521519" y="5516433"/>
            <a:ext cx="4041205" cy="400110"/>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Phát hiện mã độc thời gian thực</a:t>
            </a:r>
          </a:p>
        </p:txBody>
      </p:sp>
      <p:sp>
        <p:nvSpPr>
          <p:cNvPr id="11" name="TextBox 10">
            <a:extLst>
              <a:ext uri="{FF2B5EF4-FFF2-40B4-BE49-F238E27FC236}">
                <a16:creationId xmlns="" xmlns:a16="http://schemas.microsoft.com/office/drawing/2014/main" id="{E585E62F-5CA3-40AE-89BE-EAE0E85F75A9}"/>
              </a:ext>
            </a:extLst>
          </p:cNvPr>
          <p:cNvSpPr txBox="1"/>
          <p:nvPr/>
        </p:nvSpPr>
        <p:spPr>
          <a:xfrm>
            <a:off x="2596336" y="5543548"/>
            <a:ext cx="4339842" cy="400110"/>
          </a:xfrm>
          <a:prstGeom prst="rect">
            <a:avLst/>
          </a:prstGeom>
          <a:noFill/>
        </p:spPr>
        <p:txBody>
          <a:bodyPr wrap="none" rtlCol="0">
            <a:spAutoFit/>
          </a:bodyPr>
          <a:lstStyle/>
          <a:p>
            <a:r>
              <a:rPr lang="en-US" sz="2000">
                <a:latin typeface="Segoe UI" panose="020B0502040204020203" pitchFamily="34" charset="0"/>
                <a:cs typeface="Segoe UI" panose="020B0502040204020203" pitchFamily="34" charset="0"/>
              </a:rPr>
              <a:t>Phát hiện và quét USB thời gian thực</a:t>
            </a:r>
          </a:p>
        </p:txBody>
      </p:sp>
      <p:pic>
        <p:nvPicPr>
          <p:cNvPr id="12" name="Picture 2">
            <a:extLst>
              <a:ext uri="{FF2B5EF4-FFF2-40B4-BE49-F238E27FC236}">
                <a16:creationId xmlns="" xmlns:a16="http://schemas.microsoft.com/office/drawing/2014/main" id="{6D19753B-67D5-4A56-9C69-DD3D716F15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3689" y="2483690"/>
            <a:ext cx="4636620" cy="289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 xmlns:a16="http://schemas.microsoft.com/office/drawing/2014/main" id="{50EF14F7-7E44-423B-9056-9327128F2B49}"/>
              </a:ext>
            </a:extLst>
          </p:cNvPr>
          <p:cNvSpPr txBox="1"/>
          <p:nvPr/>
        </p:nvSpPr>
        <p:spPr>
          <a:xfrm>
            <a:off x="3223984" y="5498205"/>
            <a:ext cx="2666114" cy="400110"/>
          </a:xfrm>
          <a:prstGeom prst="rect">
            <a:avLst/>
          </a:prstGeom>
          <a:noFill/>
        </p:spPr>
        <p:txBody>
          <a:bodyPr wrap="none" rtlCol="0">
            <a:spAutoFit/>
          </a:bodyPr>
          <a:lstStyle/>
          <a:p>
            <a:r>
              <a:rPr lang="en-US" sz="2000" dirty="0">
                <a:latin typeface="Segoe UI" panose="020B0502040204020203" pitchFamily="34" charset="0"/>
                <a:cs typeface="Segoe UI" panose="020B0502040204020203" pitchFamily="34" charset="0"/>
              </a:rPr>
              <a:t>Giao diện ng</a:t>
            </a:r>
            <a:r>
              <a:rPr lang="vi-VN" sz="2000" dirty="0">
                <a:latin typeface="Segoe UI" panose="020B0502040204020203" pitchFamily="34" charset="0"/>
                <a:cs typeface="Segoe UI" panose="020B0502040204020203" pitchFamily="34" charset="0"/>
              </a:rPr>
              <a:t>ư</a:t>
            </a:r>
            <a:r>
              <a:rPr lang="en-US" sz="2000" dirty="0">
                <a:latin typeface="Segoe UI" panose="020B0502040204020203" pitchFamily="34" charset="0"/>
                <a:cs typeface="Segoe UI" panose="020B0502040204020203" pitchFamily="34" charset="0"/>
              </a:rPr>
              <a:t>ời dùng</a:t>
            </a:r>
          </a:p>
        </p:txBody>
      </p:sp>
      <p:sp>
        <p:nvSpPr>
          <p:cNvPr id="13" name="Slide Number Placeholder 12"/>
          <p:cNvSpPr>
            <a:spLocks noGrp="1"/>
          </p:cNvSpPr>
          <p:nvPr>
            <p:ph type="sldNum" sz="quarter" idx="12"/>
          </p:nvPr>
        </p:nvSpPr>
        <p:spPr/>
        <p:txBody>
          <a:bodyPr/>
          <a:lstStyle/>
          <a:p>
            <a:fld id="{E66E05A6-56D3-4230-8083-1715A388535A}" type="slidenum">
              <a:rPr lang="en-US" smtClean="0"/>
              <a:t>11</a:t>
            </a:fld>
            <a:endParaRPr lang="en-US"/>
          </a:p>
        </p:txBody>
      </p:sp>
    </p:spTree>
    <p:extLst>
      <p:ext uri="{BB962C8B-B14F-4D97-AF65-F5344CB8AC3E}">
        <p14:creationId xmlns:p14="http://schemas.microsoft.com/office/powerpoint/2010/main" val="32394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7"/>
                                        </p:tgtEl>
                                      </p:cBhvr>
                                    </p:animEffect>
                                    <p:set>
                                      <p:cBhvr>
                                        <p:cTn id="66" dur="1" fill="hold">
                                          <p:stCondLst>
                                            <p:cond delay="499"/>
                                          </p:stCondLst>
                                        </p:cTn>
                                        <p:tgtEl>
                                          <p:spTgt spid="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11"/>
                                        </p:tgtEl>
                                      </p:cBhvr>
                                    </p:animEffect>
                                    <p:set>
                                      <p:cBhvr>
                                        <p:cTn id="8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10" grpId="0"/>
      <p:bldP spid="10" grpId="1"/>
      <p:bldP spid="11" grpId="0"/>
      <p:bldP spid="11" grpId="1"/>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9ADD4-89A5-4DED-8380-9D4997B89706}"/>
              </a:ext>
            </a:extLst>
          </p:cNvPr>
          <p:cNvSpPr>
            <a:spLocks noGrp="1"/>
          </p:cNvSpPr>
          <p:nvPr>
            <p:ph type="title"/>
          </p:nvPr>
        </p:nvSpPr>
        <p:spPr/>
        <p:txBody>
          <a:bodyPr/>
          <a:lstStyle/>
          <a:p>
            <a:r>
              <a:rPr lang="en-US" b="1" dirty="0">
                <a:latin typeface="Segoe UI" pitchFamily="34" charset="0"/>
                <a:cs typeface="Segoe UI" panose="020B0502040204020203" pitchFamily="34" charset="0"/>
              </a:rPr>
              <a:t>Đánh giá hiệu </a:t>
            </a:r>
            <a:r>
              <a:rPr lang="en-US" b="1" dirty="0" err="1">
                <a:latin typeface="Segoe UI" panose="020B0502040204020203" pitchFamily="34" charset="0"/>
                <a:cs typeface="Segoe UI" panose="020B0502040204020203" pitchFamily="34" charset="0"/>
              </a:rPr>
              <a:t>suất</a:t>
            </a:r>
            <a:r>
              <a:rPr lang="en-US" b="1" dirty="0">
                <a:latin typeface="Segoe UI" panose="020B0502040204020203" pitchFamily="34" charset="0"/>
                <a:cs typeface="Segoe UI" panose="020B0502040204020203" pitchFamily="34" charset="0"/>
              </a:rPr>
              <a:t> </a:t>
            </a:r>
            <a:r>
              <a:rPr lang="en-US" b="1" dirty="0" err="1" smtClean="0">
                <a:latin typeface="Segoe UI" panose="020B0502040204020203" pitchFamily="34" charset="0"/>
                <a:cs typeface="Segoe UI" panose="020B0502040204020203" pitchFamily="34" charset="0"/>
              </a:rPr>
              <a:t>tổng</a:t>
            </a:r>
            <a:r>
              <a:rPr lang="en-US" b="1" dirty="0" smtClean="0">
                <a:latin typeface="Segoe UI" panose="020B0502040204020203" pitchFamily="34" charset="0"/>
                <a:cs typeface="Segoe UI" panose="020B0502040204020203" pitchFamily="34" charset="0"/>
              </a:rPr>
              <a:t> </a:t>
            </a:r>
            <a:r>
              <a:rPr lang="en-US" b="1" dirty="0" err="1" smtClean="0">
                <a:latin typeface="Segoe UI" panose="020B0502040204020203" pitchFamily="34" charset="0"/>
                <a:cs typeface="Segoe UI" panose="020B0502040204020203" pitchFamily="34" charset="0"/>
              </a:rPr>
              <a:t>quát</a:t>
            </a:r>
            <a:endParaRPr lang="en-US" dirty="0">
              <a:latin typeface="Segoe UI" panose="020B0502040204020203" pitchFamily="34" charset="0"/>
              <a:cs typeface="Segoe UI" panose="020B0502040204020203" pitchFamily="34" charset="0"/>
            </a:endParaRPr>
          </a:p>
        </p:txBody>
      </p:sp>
      <p:graphicFrame>
        <p:nvGraphicFramePr>
          <p:cNvPr id="6" name="Table 5">
            <a:extLst>
              <a:ext uri="{FF2B5EF4-FFF2-40B4-BE49-F238E27FC236}">
                <a16:creationId xmlns="" xmlns:a16="http://schemas.microsoft.com/office/drawing/2014/main" id="{EAFEFB34-E38E-460D-B65A-F0ACE179CFA6}"/>
              </a:ext>
            </a:extLst>
          </p:cNvPr>
          <p:cNvGraphicFramePr>
            <a:graphicFrameLocks noGrp="1"/>
          </p:cNvGraphicFramePr>
          <p:nvPr>
            <p:extLst>
              <p:ext uri="{D42A27DB-BD31-4B8C-83A1-F6EECF244321}">
                <p14:modId xmlns:p14="http://schemas.microsoft.com/office/powerpoint/2010/main" val="3260724810"/>
              </p:ext>
            </p:extLst>
          </p:nvPr>
        </p:nvGraphicFramePr>
        <p:xfrm>
          <a:off x="1266879" y="2303140"/>
          <a:ext cx="6807288" cy="3670709"/>
        </p:xfrm>
        <a:graphic>
          <a:graphicData uri="http://schemas.openxmlformats.org/drawingml/2006/table">
            <a:tbl>
              <a:tblPr firstRow="1" firstCol="1" bandRow="1">
                <a:tableStyleId>{5C22544A-7EE6-4342-B048-85BDC9FD1C3A}</a:tableStyleId>
              </a:tblPr>
              <a:tblGrid>
                <a:gridCol w="2683350">
                  <a:extLst>
                    <a:ext uri="{9D8B030D-6E8A-4147-A177-3AD203B41FA5}">
                      <a16:colId xmlns="" xmlns:a16="http://schemas.microsoft.com/office/drawing/2014/main" val="3727322257"/>
                    </a:ext>
                  </a:extLst>
                </a:gridCol>
                <a:gridCol w="1402254">
                  <a:extLst>
                    <a:ext uri="{9D8B030D-6E8A-4147-A177-3AD203B41FA5}">
                      <a16:colId xmlns="" xmlns:a16="http://schemas.microsoft.com/office/drawing/2014/main" val="824159023"/>
                    </a:ext>
                  </a:extLst>
                </a:gridCol>
                <a:gridCol w="1536869">
                  <a:extLst>
                    <a:ext uri="{9D8B030D-6E8A-4147-A177-3AD203B41FA5}">
                      <a16:colId xmlns="" xmlns:a16="http://schemas.microsoft.com/office/drawing/2014/main" val="2909213359"/>
                    </a:ext>
                  </a:extLst>
                </a:gridCol>
                <a:gridCol w="1184815">
                  <a:extLst>
                    <a:ext uri="{9D8B030D-6E8A-4147-A177-3AD203B41FA5}">
                      <a16:colId xmlns="" xmlns:a16="http://schemas.microsoft.com/office/drawing/2014/main" val="3233959510"/>
                    </a:ext>
                  </a:extLst>
                </a:gridCol>
              </a:tblGrid>
              <a:tr h="516029">
                <a:tc>
                  <a:txBody>
                    <a:bodyPr/>
                    <a:lstStyle/>
                    <a:p>
                      <a:pPr marL="0" marR="0">
                        <a:lnSpc>
                          <a:spcPct val="150000"/>
                        </a:lnSpc>
                        <a:spcBef>
                          <a:spcPts val="0"/>
                        </a:spcBef>
                        <a:spcAft>
                          <a:spcPts val="600"/>
                        </a:spcAft>
                      </a:pPr>
                      <a:r>
                        <a:rPr lang="en-US" sz="2300" dirty="0">
                          <a:effectLst/>
                          <a:latin typeface="+mj-lt"/>
                        </a:rPr>
                        <a:t> </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a:effectLst/>
                          <a:latin typeface="+mj-lt"/>
                        </a:rPr>
                        <a:t>CPU</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a:effectLst/>
                          <a:latin typeface="+mj-lt"/>
                        </a:rPr>
                        <a:t>RAM</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a:effectLst/>
                          <a:latin typeface="+mj-lt"/>
                        </a:rPr>
                        <a:t>DISK</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extLst>
                  <a:ext uri="{0D108BD9-81ED-4DB2-BD59-A6C34878D82A}">
                    <a16:rowId xmlns="" xmlns:a16="http://schemas.microsoft.com/office/drawing/2014/main" val="608721171"/>
                  </a:ext>
                </a:extLst>
              </a:tr>
              <a:tr h="516029">
                <a:tc>
                  <a:txBody>
                    <a:bodyPr/>
                    <a:lstStyle/>
                    <a:p>
                      <a:pPr marL="0" marR="0">
                        <a:lnSpc>
                          <a:spcPct val="150000"/>
                        </a:lnSpc>
                        <a:spcBef>
                          <a:spcPts val="0"/>
                        </a:spcBef>
                        <a:spcAft>
                          <a:spcPts val="600"/>
                        </a:spcAft>
                      </a:pPr>
                      <a:r>
                        <a:rPr lang="en-US" sz="2300" dirty="0" err="1">
                          <a:effectLst/>
                          <a:latin typeface="+mj-lt"/>
                        </a:rPr>
                        <a:t>Minispy</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a:effectLst/>
                          <a:latin typeface="+mj-lt"/>
                        </a:rPr>
                        <a:t>0%</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a:effectLst/>
                          <a:latin typeface="+mj-lt"/>
                        </a:rPr>
                        <a:t>0.5 MB</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a:effectLst/>
                          <a:latin typeface="+mj-lt"/>
                        </a:rPr>
                        <a:t>0 MB/s</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extLst>
                  <a:ext uri="{0D108BD9-81ED-4DB2-BD59-A6C34878D82A}">
                    <a16:rowId xmlns="" xmlns:a16="http://schemas.microsoft.com/office/drawing/2014/main" val="1635021795"/>
                  </a:ext>
                </a:extLst>
              </a:tr>
              <a:tr h="516029">
                <a:tc>
                  <a:txBody>
                    <a:bodyPr/>
                    <a:lstStyle/>
                    <a:p>
                      <a:pPr marL="0" marR="0">
                        <a:lnSpc>
                          <a:spcPct val="150000"/>
                        </a:lnSpc>
                        <a:spcBef>
                          <a:spcPts val="0"/>
                        </a:spcBef>
                        <a:spcAft>
                          <a:spcPts val="600"/>
                        </a:spcAft>
                      </a:pPr>
                      <a:r>
                        <a:rPr lang="en-US" sz="2300" dirty="0" smtClean="0">
                          <a:effectLst/>
                          <a:latin typeface="+mj-lt"/>
                          <a:ea typeface="Calibri" panose="020F0502020204030204" pitchFamily="34" charset="0"/>
                          <a:cs typeface="Times New Roman" panose="02020603050405020304" pitchFamily="18" charset="0"/>
                        </a:rPr>
                        <a:t>Scanning</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smtClean="0">
                          <a:effectLst/>
                          <a:latin typeface="+mj-lt"/>
                          <a:ea typeface="Calibri" panose="020F0502020204030204" pitchFamily="34" charset="0"/>
                          <a:cs typeface="Times New Roman" panose="02020603050405020304" pitchFamily="18" charset="0"/>
                        </a:rPr>
                        <a:t>0%</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smtClean="0">
                          <a:effectLst/>
                          <a:latin typeface="+mj-lt"/>
                          <a:ea typeface="Calibri" panose="020F0502020204030204" pitchFamily="34" charset="0"/>
                          <a:cs typeface="Times New Roman" panose="02020603050405020304" pitchFamily="18" charset="0"/>
                        </a:rPr>
                        <a:t>0.7MB</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smtClean="0">
                          <a:effectLst/>
                          <a:latin typeface="+mj-lt"/>
                          <a:ea typeface="Calibri" panose="020F0502020204030204" pitchFamily="34" charset="0"/>
                          <a:cs typeface="Times New Roman" panose="02020603050405020304" pitchFamily="18" charset="0"/>
                        </a:rPr>
                        <a:t>0</a:t>
                      </a:r>
                      <a:r>
                        <a:rPr lang="en-US" sz="2300" baseline="0" dirty="0" smtClean="0">
                          <a:effectLst/>
                          <a:latin typeface="+mj-lt"/>
                          <a:ea typeface="Calibri" panose="020F0502020204030204" pitchFamily="34" charset="0"/>
                          <a:cs typeface="Times New Roman" panose="02020603050405020304" pitchFamily="18" charset="0"/>
                        </a:rPr>
                        <a:t> MB/s</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r>
              <a:tr h="516029">
                <a:tc>
                  <a:txBody>
                    <a:bodyPr/>
                    <a:lstStyle/>
                    <a:p>
                      <a:pPr marL="0" marR="0">
                        <a:lnSpc>
                          <a:spcPct val="150000"/>
                        </a:lnSpc>
                        <a:spcBef>
                          <a:spcPts val="0"/>
                        </a:spcBef>
                        <a:spcAft>
                          <a:spcPts val="600"/>
                        </a:spcAft>
                      </a:pPr>
                      <a:r>
                        <a:rPr lang="en-US" sz="2300" dirty="0" err="1">
                          <a:effectLst/>
                          <a:latin typeface="+mj-lt"/>
                        </a:rPr>
                        <a:t>WebProxy</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a:effectLst/>
                          <a:latin typeface="+mj-lt"/>
                        </a:rPr>
                        <a:t>0%</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a:effectLst/>
                          <a:latin typeface="+mj-lt"/>
                        </a:rPr>
                        <a:t>3.8 MB</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a:effectLst/>
                          <a:latin typeface="+mj-lt"/>
                        </a:rPr>
                        <a:t>0 MB/s</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extLst>
                  <a:ext uri="{0D108BD9-81ED-4DB2-BD59-A6C34878D82A}">
                    <a16:rowId xmlns="" xmlns:a16="http://schemas.microsoft.com/office/drawing/2014/main" val="586694804"/>
                  </a:ext>
                </a:extLst>
              </a:tr>
              <a:tr h="516029">
                <a:tc>
                  <a:txBody>
                    <a:bodyPr/>
                    <a:lstStyle/>
                    <a:p>
                      <a:pPr marL="0" marR="0">
                        <a:lnSpc>
                          <a:spcPct val="150000"/>
                        </a:lnSpc>
                        <a:spcBef>
                          <a:spcPts val="0"/>
                        </a:spcBef>
                        <a:spcAft>
                          <a:spcPts val="600"/>
                        </a:spcAft>
                      </a:pPr>
                      <a:r>
                        <a:rPr lang="en-US" sz="2300" dirty="0">
                          <a:effectLst/>
                          <a:latin typeface="+mj-lt"/>
                        </a:rPr>
                        <a:t>USB scan</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a:effectLst/>
                          <a:latin typeface="+mj-lt"/>
                        </a:rPr>
                        <a:t>0%</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a:effectLst/>
                          <a:latin typeface="+mj-lt"/>
                        </a:rPr>
                        <a:t>0.8 MB</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a:effectLst/>
                          <a:latin typeface="+mj-lt"/>
                        </a:rPr>
                        <a:t>0 MB/s</a:t>
                      </a:r>
                      <a:endParaRPr lang="en-US" sz="2300">
                        <a:effectLst/>
                        <a:latin typeface="+mj-lt"/>
                        <a:ea typeface="Calibri" panose="020F0502020204030204" pitchFamily="34" charset="0"/>
                        <a:cs typeface="Times New Roman" panose="02020603050405020304" pitchFamily="18" charset="0"/>
                      </a:endParaRPr>
                    </a:p>
                  </a:txBody>
                  <a:tcPr marL="77404" marR="77404" marT="0" marB="0"/>
                </a:tc>
                <a:extLst>
                  <a:ext uri="{0D108BD9-81ED-4DB2-BD59-A6C34878D82A}">
                    <a16:rowId xmlns="" xmlns:a16="http://schemas.microsoft.com/office/drawing/2014/main" val="2999648131"/>
                  </a:ext>
                </a:extLst>
              </a:tr>
              <a:tr h="516029">
                <a:tc>
                  <a:txBody>
                    <a:bodyPr/>
                    <a:lstStyle/>
                    <a:p>
                      <a:pPr marL="0" marR="0">
                        <a:lnSpc>
                          <a:spcPct val="150000"/>
                        </a:lnSpc>
                        <a:spcBef>
                          <a:spcPts val="0"/>
                        </a:spcBef>
                        <a:spcAft>
                          <a:spcPts val="600"/>
                        </a:spcAft>
                      </a:pPr>
                      <a:r>
                        <a:rPr lang="en-US" sz="2300">
                          <a:effectLst/>
                          <a:latin typeface="+mj-lt"/>
                        </a:rPr>
                        <a:t>GUI</a:t>
                      </a:r>
                      <a:endParaRPr lang="en-US" sz="230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a:effectLst/>
                          <a:latin typeface="+mj-lt"/>
                        </a:rPr>
                        <a:t>1.8%</a:t>
                      </a:r>
                      <a:endParaRPr lang="en-US" sz="230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a:effectLst/>
                          <a:latin typeface="+mj-lt"/>
                        </a:rPr>
                        <a:t>39.5 MB</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tc>
                  <a:txBody>
                    <a:bodyPr/>
                    <a:lstStyle/>
                    <a:p>
                      <a:pPr marL="0" marR="0">
                        <a:lnSpc>
                          <a:spcPct val="150000"/>
                        </a:lnSpc>
                        <a:spcBef>
                          <a:spcPts val="0"/>
                        </a:spcBef>
                        <a:spcAft>
                          <a:spcPts val="600"/>
                        </a:spcAft>
                      </a:pPr>
                      <a:r>
                        <a:rPr lang="en-US" sz="2300" dirty="0">
                          <a:effectLst/>
                          <a:latin typeface="+mj-lt"/>
                        </a:rPr>
                        <a:t>0 MB/s</a:t>
                      </a:r>
                      <a:endParaRPr lang="en-US" sz="2300" dirty="0">
                        <a:effectLst/>
                        <a:latin typeface="+mj-lt"/>
                        <a:ea typeface="Calibri" panose="020F0502020204030204" pitchFamily="34" charset="0"/>
                        <a:cs typeface="Times New Roman" panose="02020603050405020304" pitchFamily="18" charset="0"/>
                      </a:endParaRPr>
                    </a:p>
                  </a:txBody>
                  <a:tcPr marL="77404" marR="77404" marT="0" marB="0"/>
                </a:tc>
                <a:extLst>
                  <a:ext uri="{0D108BD9-81ED-4DB2-BD59-A6C34878D82A}">
                    <a16:rowId xmlns="" xmlns:a16="http://schemas.microsoft.com/office/drawing/2014/main" val="134256419"/>
                  </a:ext>
                </a:extLst>
              </a:tr>
              <a:tr h="516029">
                <a:tc>
                  <a:txBody>
                    <a:bodyPr/>
                    <a:lstStyle/>
                    <a:p>
                      <a:pPr marL="0" marR="0">
                        <a:lnSpc>
                          <a:spcPct val="150000"/>
                        </a:lnSpc>
                        <a:spcBef>
                          <a:spcPts val="0"/>
                        </a:spcBef>
                        <a:spcAft>
                          <a:spcPts val="600"/>
                        </a:spcAft>
                      </a:pPr>
                      <a:r>
                        <a:rPr lang="en-US" sz="2300" dirty="0">
                          <a:effectLst/>
                          <a:latin typeface="+mj-lt"/>
                          <a:ea typeface="Calibri" panose="020F0502020204030204" pitchFamily="34" charset="0"/>
                          <a:cs typeface="Times New Roman" panose="02020603050405020304" pitchFamily="18" charset="0"/>
                        </a:rPr>
                        <a:t>Windows Service</a:t>
                      </a:r>
                    </a:p>
                  </a:txBody>
                  <a:tcPr marL="77404" marR="77404" marT="0" marB="0"/>
                </a:tc>
                <a:tc>
                  <a:txBody>
                    <a:bodyPr/>
                    <a:lstStyle/>
                    <a:p>
                      <a:pPr marL="0" marR="0">
                        <a:lnSpc>
                          <a:spcPct val="150000"/>
                        </a:lnSpc>
                        <a:spcBef>
                          <a:spcPts val="0"/>
                        </a:spcBef>
                        <a:spcAft>
                          <a:spcPts val="600"/>
                        </a:spcAft>
                      </a:pPr>
                      <a:r>
                        <a:rPr lang="en-US" sz="2300">
                          <a:effectLst/>
                          <a:latin typeface="+mj-lt"/>
                          <a:ea typeface="Calibri" panose="020F0502020204030204" pitchFamily="34" charset="0"/>
                          <a:cs typeface="Times New Roman" panose="02020603050405020304" pitchFamily="18" charset="0"/>
                        </a:rPr>
                        <a:t>47%</a:t>
                      </a:r>
                    </a:p>
                  </a:txBody>
                  <a:tcPr marL="77404" marR="77404" marT="0" marB="0"/>
                </a:tc>
                <a:tc>
                  <a:txBody>
                    <a:bodyPr/>
                    <a:lstStyle/>
                    <a:p>
                      <a:pPr marL="0" marR="0">
                        <a:lnSpc>
                          <a:spcPct val="150000"/>
                        </a:lnSpc>
                        <a:spcBef>
                          <a:spcPts val="0"/>
                        </a:spcBef>
                        <a:spcAft>
                          <a:spcPts val="600"/>
                        </a:spcAft>
                      </a:pPr>
                      <a:r>
                        <a:rPr lang="en-US" sz="2300" dirty="0">
                          <a:effectLst/>
                          <a:latin typeface="+mj-lt"/>
                          <a:ea typeface="Calibri" panose="020F0502020204030204" pitchFamily="34" charset="0"/>
                          <a:cs typeface="Times New Roman" panose="02020603050405020304" pitchFamily="18" charset="0"/>
                        </a:rPr>
                        <a:t>333.9MB</a:t>
                      </a:r>
                    </a:p>
                  </a:txBody>
                  <a:tcPr marL="77404" marR="77404" marT="0" marB="0"/>
                </a:tc>
                <a:tc>
                  <a:txBody>
                    <a:bodyPr/>
                    <a:lstStyle/>
                    <a:p>
                      <a:pPr marL="0" marR="0">
                        <a:lnSpc>
                          <a:spcPct val="150000"/>
                        </a:lnSpc>
                        <a:spcBef>
                          <a:spcPts val="0"/>
                        </a:spcBef>
                        <a:spcAft>
                          <a:spcPts val="600"/>
                        </a:spcAft>
                      </a:pPr>
                      <a:r>
                        <a:rPr lang="en-US" sz="2300" dirty="0">
                          <a:effectLst/>
                          <a:latin typeface="+mj-lt"/>
                          <a:ea typeface="Calibri" panose="020F0502020204030204" pitchFamily="34" charset="0"/>
                          <a:cs typeface="Times New Roman" panose="02020603050405020304" pitchFamily="18" charset="0"/>
                        </a:rPr>
                        <a:t>0 MB/s</a:t>
                      </a:r>
                    </a:p>
                  </a:txBody>
                  <a:tcPr marL="77404" marR="77404" marT="0" marB="0"/>
                </a:tc>
                <a:extLst>
                  <a:ext uri="{0D108BD9-81ED-4DB2-BD59-A6C34878D82A}">
                    <a16:rowId xmlns="" xmlns:a16="http://schemas.microsoft.com/office/drawing/2014/main" val="2944860112"/>
                  </a:ext>
                </a:extLst>
              </a:tr>
            </a:tbl>
          </a:graphicData>
        </a:graphic>
      </p:graphicFrame>
      <p:sp>
        <p:nvSpPr>
          <p:cNvPr id="10" name="TextBox 9"/>
          <p:cNvSpPr txBox="1"/>
          <p:nvPr/>
        </p:nvSpPr>
        <p:spPr>
          <a:xfrm>
            <a:off x="1484592" y="6214041"/>
            <a:ext cx="6417141" cy="400110"/>
          </a:xfrm>
          <a:prstGeom prst="rect">
            <a:avLst/>
          </a:prstGeom>
          <a:noFill/>
        </p:spPr>
        <p:txBody>
          <a:bodyPr wrap="none" rtlCol="0">
            <a:spAutoFit/>
          </a:bodyPr>
          <a:lstStyle/>
          <a:p>
            <a:r>
              <a:rPr lang="vi-VN" sz="2000" dirty="0">
                <a:latin typeface="Segoe UI" panose="020B0502040204020203" pitchFamily="34" charset="0"/>
                <a:cs typeface="Segoe UI" panose="020B0502040204020203" pitchFamily="34" charset="0"/>
              </a:rPr>
              <a:t>Bảng hiệu suất các chức năng</a:t>
            </a:r>
            <a:r>
              <a:rPr lang="en-US" sz="2000" dirty="0">
                <a:latin typeface="Segoe UI" panose="020B0502040204020203" pitchFamily="34" charset="0"/>
                <a:cs typeface="Segoe UI" panose="020B0502040204020203" pitchFamily="34" charset="0"/>
              </a:rPr>
              <a:t> </a:t>
            </a:r>
            <a:r>
              <a:rPr lang="vi-VN" sz="2000" dirty="0" smtClean="0">
                <a:latin typeface="Segoe UI" panose="020B0502040204020203" pitchFamily="34" charset="0"/>
                <a:cs typeface="Segoe UI" panose="020B0502040204020203" pitchFamily="34" charset="0"/>
              </a:rPr>
              <a:t>ở </a:t>
            </a:r>
            <a:r>
              <a:rPr lang="vi-VN" sz="2000" dirty="0">
                <a:latin typeface="Segoe UI" panose="020B0502040204020203" pitchFamily="34" charset="0"/>
                <a:cs typeface="Segoe UI" panose="020B0502040204020203" pitchFamily="34" charset="0"/>
              </a:rPr>
              <a:t>trạng thái bình thường</a:t>
            </a:r>
            <a:endParaRPr lang="en-US" sz="20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E66E05A6-56D3-4230-8083-1715A388535A}" type="slidenum">
              <a:rPr lang="en-US" smtClean="0"/>
              <a:t>12</a:t>
            </a:fld>
            <a:endParaRPr lang="en-US"/>
          </a:p>
        </p:txBody>
      </p:sp>
    </p:spTree>
    <p:extLst>
      <p:ext uri="{BB962C8B-B14F-4D97-AF65-F5344CB8AC3E}">
        <p14:creationId xmlns:p14="http://schemas.microsoft.com/office/powerpoint/2010/main" val="325998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9ADD4-89A5-4DED-8380-9D4997B89706}"/>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Đánh giá hiệu suất cHức năng scanning</a:t>
            </a:r>
            <a:endParaRPr lang="en-US" dirty="0">
              <a:latin typeface="Segoe UI" panose="020B0502040204020203" pitchFamily="34" charset="0"/>
              <a:cs typeface="Segoe UI" panose="020B0502040204020203" pitchFamily="34" charset="0"/>
            </a:endParaRPr>
          </a:p>
        </p:txBody>
      </p:sp>
      <p:graphicFrame>
        <p:nvGraphicFramePr>
          <p:cNvPr id="9" name="Table 8">
            <a:extLst>
              <a:ext uri="{FF2B5EF4-FFF2-40B4-BE49-F238E27FC236}">
                <a16:creationId xmlns="" xmlns:a16="http://schemas.microsoft.com/office/drawing/2014/main" id="{FAB65587-EC63-45D7-941A-01AB0BD0700A}"/>
              </a:ext>
            </a:extLst>
          </p:cNvPr>
          <p:cNvGraphicFramePr>
            <a:graphicFrameLocks noGrp="1"/>
          </p:cNvGraphicFramePr>
          <p:nvPr>
            <p:extLst>
              <p:ext uri="{D42A27DB-BD31-4B8C-83A1-F6EECF244321}">
                <p14:modId xmlns:p14="http://schemas.microsoft.com/office/powerpoint/2010/main" val="279918315"/>
              </p:ext>
            </p:extLst>
          </p:nvPr>
        </p:nvGraphicFramePr>
        <p:xfrm>
          <a:off x="848546" y="2390047"/>
          <a:ext cx="7454002" cy="2790512"/>
        </p:xfrm>
        <a:graphic>
          <a:graphicData uri="http://schemas.openxmlformats.org/drawingml/2006/table">
            <a:tbl>
              <a:tblPr firstRow="1" firstCol="1" bandRow="1">
                <a:tableStyleId>{5C22544A-7EE6-4342-B048-85BDC9FD1C3A}</a:tableStyleId>
              </a:tblPr>
              <a:tblGrid>
                <a:gridCol w="1334940">
                  <a:extLst>
                    <a:ext uri="{9D8B030D-6E8A-4147-A177-3AD203B41FA5}">
                      <a16:colId xmlns="" xmlns:a16="http://schemas.microsoft.com/office/drawing/2014/main" val="4167041807"/>
                    </a:ext>
                  </a:extLst>
                </a:gridCol>
                <a:gridCol w="1088938">
                  <a:extLst>
                    <a:ext uri="{9D8B030D-6E8A-4147-A177-3AD203B41FA5}">
                      <a16:colId xmlns="" xmlns:a16="http://schemas.microsoft.com/office/drawing/2014/main" val="915427323"/>
                    </a:ext>
                  </a:extLst>
                </a:gridCol>
                <a:gridCol w="1487927">
                  <a:extLst>
                    <a:ext uri="{9D8B030D-6E8A-4147-A177-3AD203B41FA5}">
                      <a16:colId xmlns="" xmlns:a16="http://schemas.microsoft.com/office/drawing/2014/main" val="4026215185"/>
                    </a:ext>
                  </a:extLst>
                </a:gridCol>
                <a:gridCol w="1650837">
                  <a:extLst>
                    <a:ext uri="{9D8B030D-6E8A-4147-A177-3AD203B41FA5}">
                      <a16:colId xmlns="" xmlns:a16="http://schemas.microsoft.com/office/drawing/2014/main" val="627634332"/>
                    </a:ext>
                  </a:extLst>
                </a:gridCol>
                <a:gridCol w="1891360">
                  <a:extLst>
                    <a:ext uri="{9D8B030D-6E8A-4147-A177-3AD203B41FA5}">
                      <a16:colId xmlns="" xmlns:a16="http://schemas.microsoft.com/office/drawing/2014/main" val="2184848610"/>
                    </a:ext>
                  </a:extLst>
                </a:gridCol>
              </a:tblGrid>
              <a:tr h="1179815">
                <a:tc>
                  <a:txBody>
                    <a:bodyPr/>
                    <a:lstStyle/>
                    <a:p>
                      <a:pPr marL="0" marR="0">
                        <a:lnSpc>
                          <a:spcPct val="150000"/>
                        </a:lnSpc>
                        <a:spcBef>
                          <a:spcPts val="0"/>
                        </a:spcBef>
                        <a:spcAft>
                          <a:spcPts val="600"/>
                        </a:spcAft>
                      </a:pPr>
                      <a:endParaRPr lang="en-US" sz="1700" dirty="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dirty="0" err="1">
                          <a:effectLst/>
                          <a:latin typeface="Segoe UI" pitchFamily="34" charset="0"/>
                          <a:cs typeface="Segoe UI" pitchFamily="34" charset="0"/>
                        </a:rPr>
                        <a:t>Tổng</a:t>
                      </a:r>
                      <a:r>
                        <a:rPr lang="en-US" sz="1700" dirty="0">
                          <a:effectLst/>
                          <a:latin typeface="Segoe UI" pitchFamily="34" charset="0"/>
                          <a:cs typeface="Segoe UI" pitchFamily="34" charset="0"/>
                        </a:rPr>
                        <a:t> </a:t>
                      </a:r>
                      <a:r>
                        <a:rPr lang="en-US" sz="1700" dirty="0" err="1">
                          <a:effectLst/>
                          <a:latin typeface="Segoe UI" pitchFamily="34" charset="0"/>
                          <a:cs typeface="Segoe UI" pitchFamily="34" charset="0"/>
                        </a:rPr>
                        <a:t>số</a:t>
                      </a:r>
                      <a:r>
                        <a:rPr lang="en-US" sz="1700" dirty="0">
                          <a:effectLst/>
                          <a:latin typeface="Segoe UI" pitchFamily="34" charset="0"/>
                          <a:cs typeface="Segoe UI" pitchFamily="34" charset="0"/>
                        </a:rPr>
                        <a:t> </a:t>
                      </a:r>
                      <a:r>
                        <a:rPr lang="en-US" sz="1700" dirty="0" err="1">
                          <a:effectLst/>
                          <a:latin typeface="Segoe UI" pitchFamily="34" charset="0"/>
                          <a:cs typeface="Segoe UI" pitchFamily="34" charset="0"/>
                        </a:rPr>
                        <a:t>tệp</a:t>
                      </a:r>
                      <a:r>
                        <a:rPr lang="en-US" sz="1700" dirty="0">
                          <a:effectLst/>
                          <a:latin typeface="Segoe UI" pitchFamily="34" charset="0"/>
                          <a:cs typeface="Segoe UI" pitchFamily="34" charset="0"/>
                        </a:rPr>
                        <a:t> tin</a:t>
                      </a:r>
                      <a:endParaRPr lang="en-US" sz="1700" dirty="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dirty="0" err="1">
                          <a:effectLst/>
                          <a:latin typeface="Segoe UI" pitchFamily="34" charset="0"/>
                          <a:cs typeface="Segoe UI" pitchFamily="34" charset="0"/>
                        </a:rPr>
                        <a:t>Tổng</a:t>
                      </a:r>
                      <a:r>
                        <a:rPr lang="en-US" sz="1700" dirty="0">
                          <a:effectLst/>
                          <a:latin typeface="Segoe UI" pitchFamily="34" charset="0"/>
                          <a:cs typeface="Segoe UI" pitchFamily="34" charset="0"/>
                        </a:rPr>
                        <a:t> </a:t>
                      </a:r>
                      <a:r>
                        <a:rPr lang="en-US" sz="1700" dirty="0" err="1">
                          <a:effectLst/>
                          <a:latin typeface="Segoe UI" pitchFamily="34" charset="0"/>
                          <a:cs typeface="Segoe UI" pitchFamily="34" charset="0"/>
                        </a:rPr>
                        <a:t>số</a:t>
                      </a:r>
                      <a:r>
                        <a:rPr lang="en-US" sz="1700" dirty="0">
                          <a:effectLst/>
                          <a:latin typeface="Segoe UI" pitchFamily="34" charset="0"/>
                          <a:cs typeface="Segoe UI" pitchFamily="34" charset="0"/>
                        </a:rPr>
                        <a:t> </a:t>
                      </a:r>
                      <a:r>
                        <a:rPr lang="en-US" sz="1700" dirty="0" err="1">
                          <a:effectLst/>
                          <a:latin typeface="Segoe UI" pitchFamily="34" charset="0"/>
                          <a:cs typeface="Segoe UI" pitchFamily="34" charset="0"/>
                        </a:rPr>
                        <a:t>tệp</a:t>
                      </a:r>
                      <a:r>
                        <a:rPr lang="en-US" sz="1700" dirty="0">
                          <a:effectLst/>
                          <a:latin typeface="Segoe UI" pitchFamily="34" charset="0"/>
                          <a:cs typeface="Segoe UI" pitchFamily="34" charset="0"/>
                        </a:rPr>
                        <a:t> tin </a:t>
                      </a:r>
                      <a:r>
                        <a:rPr lang="en-US" sz="1700" dirty="0" err="1">
                          <a:effectLst/>
                          <a:latin typeface="Segoe UI" pitchFamily="34" charset="0"/>
                          <a:cs typeface="Segoe UI" pitchFamily="34" charset="0"/>
                        </a:rPr>
                        <a:t>có</a:t>
                      </a:r>
                      <a:r>
                        <a:rPr lang="en-US" sz="1700" dirty="0">
                          <a:effectLst/>
                          <a:latin typeface="Segoe UI" pitchFamily="34" charset="0"/>
                          <a:cs typeface="Segoe UI" pitchFamily="34" charset="0"/>
                        </a:rPr>
                        <a:t> </a:t>
                      </a:r>
                      <a:r>
                        <a:rPr lang="en-US" sz="1700" dirty="0" err="1">
                          <a:effectLst/>
                          <a:latin typeface="Segoe UI" pitchFamily="34" charset="0"/>
                          <a:cs typeface="Segoe UI" pitchFamily="34" charset="0"/>
                        </a:rPr>
                        <a:t>hại</a:t>
                      </a:r>
                      <a:endParaRPr lang="en-US" sz="1700" dirty="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dirty="0" err="1">
                          <a:effectLst/>
                          <a:latin typeface="Segoe UI" pitchFamily="34" charset="0"/>
                          <a:cs typeface="Segoe UI" pitchFamily="34" charset="0"/>
                        </a:rPr>
                        <a:t>Tổng</a:t>
                      </a:r>
                      <a:r>
                        <a:rPr lang="en-US" sz="1700" dirty="0">
                          <a:effectLst/>
                          <a:latin typeface="Segoe UI" pitchFamily="34" charset="0"/>
                          <a:cs typeface="Segoe UI" pitchFamily="34" charset="0"/>
                        </a:rPr>
                        <a:t> </a:t>
                      </a:r>
                      <a:r>
                        <a:rPr lang="en-US" sz="1700" dirty="0" err="1">
                          <a:effectLst/>
                          <a:latin typeface="Segoe UI" pitchFamily="34" charset="0"/>
                          <a:cs typeface="Segoe UI" pitchFamily="34" charset="0"/>
                        </a:rPr>
                        <a:t>số</a:t>
                      </a:r>
                      <a:r>
                        <a:rPr lang="en-US" sz="1700" dirty="0">
                          <a:effectLst/>
                          <a:latin typeface="Segoe UI" pitchFamily="34" charset="0"/>
                          <a:cs typeface="Segoe UI" pitchFamily="34" charset="0"/>
                        </a:rPr>
                        <a:t> </a:t>
                      </a:r>
                      <a:r>
                        <a:rPr lang="en-US" sz="1700" dirty="0" err="1">
                          <a:effectLst/>
                          <a:latin typeface="Segoe UI" pitchFamily="34" charset="0"/>
                          <a:cs typeface="Segoe UI" pitchFamily="34" charset="0"/>
                        </a:rPr>
                        <a:t>tệp</a:t>
                      </a:r>
                      <a:r>
                        <a:rPr lang="en-US" sz="1700" dirty="0">
                          <a:effectLst/>
                          <a:latin typeface="Segoe UI" pitchFamily="34" charset="0"/>
                          <a:cs typeface="Segoe UI" pitchFamily="34" charset="0"/>
                        </a:rPr>
                        <a:t> tin </a:t>
                      </a:r>
                      <a:r>
                        <a:rPr lang="en-US" sz="1700" dirty="0" err="1">
                          <a:effectLst/>
                          <a:latin typeface="Segoe UI" pitchFamily="34" charset="0"/>
                          <a:cs typeface="Segoe UI" pitchFamily="34" charset="0"/>
                        </a:rPr>
                        <a:t>vô</a:t>
                      </a:r>
                      <a:r>
                        <a:rPr lang="en-US" sz="1700" dirty="0">
                          <a:effectLst/>
                          <a:latin typeface="Segoe UI" pitchFamily="34" charset="0"/>
                          <a:cs typeface="Segoe UI" pitchFamily="34" charset="0"/>
                        </a:rPr>
                        <a:t> </a:t>
                      </a:r>
                      <a:r>
                        <a:rPr lang="en-US" sz="1700" dirty="0" err="1">
                          <a:effectLst/>
                          <a:latin typeface="Segoe UI" pitchFamily="34" charset="0"/>
                          <a:cs typeface="Segoe UI" pitchFamily="34" charset="0"/>
                        </a:rPr>
                        <a:t>hại</a:t>
                      </a:r>
                      <a:endParaRPr lang="en-US" sz="1700" dirty="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dirty="0" err="1">
                          <a:effectLst/>
                          <a:latin typeface="Segoe UI" pitchFamily="34" charset="0"/>
                          <a:cs typeface="Segoe UI" pitchFamily="34" charset="0"/>
                        </a:rPr>
                        <a:t>Thời</a:t>
                      </a:r>
                      <a:r>
                        <a:rPr lang="en-US" sz="1700" dirty="0">
                          <a:effectLst/>
                          <a:latin typeface="Segoe UI" pitchFamily="34" charset="0"/>
                          <a:cs typeface="Segoe UI" pitchFamily="34" charset="0"/>
                        </a:rPr>
                        <a:t> </a:t>
                      </a:r>
                      <a:r>
                        <a:rPr lang="en-US" sz="1700" dirty="0" err="1">
                          <a:effectLst/>
                          <a:latin typeface="Segoe UI" pitchFamily="34" charset="0"/>
                          <a:cs typeface="Segoe UI" pitchFamily="34" charset="0"/>
                        </a:rPr>
                        <a:t>gian</a:t>
                      </a:r>
                      <a:r>
                        <a:rPr lang="en-US" sz="1700" dirty="0">
                          <a:effectLst/>
                          <a:latin typeface="Segoe UI" pitchFamily="34" charset="0"/>
                          <a:cs typeface="Segoe UI" pitchFamily="34" charset="0"/>
                        </a:rPr>
                        <a:t> </a:t>
                      </a:r>
                      <a:r>
                        <a:rPr lang="en-US" sz="1700" dirty="0" err="1">
                          <a:effectLst/>
                          <a:latin typeface="Segoe UI" pitchFamily="34" charset="0"/>
                          <a:cs typeface="Segoe UI" pitchFamily="34" charset="0"/>
                        </a:rPr>
                        <a:t>hoàn</a:t>
                      </a:r>
                      <a:r>
                        <a:rPr lang="en-US" sz="1700" dirty="0">
                          <a:effectLst/>
                          <a:latin typeface="Segoe UI" pitchFamily="34" charset="0"/>
                          <a:cs typeface="Segoe UI" pitchFamily="34" charset="0"/>
                        </a:rPr>
                        <a:t> </a:t>
                      </a:r>
                      <a:r>
                        <a:rPr lang="en-US" sz="1700" dirty="0" err="1">
                          <a:effectLst/>
                          <a:latin typeface="Segoe UI" pitchFamily="34" charset="0"/>
                          <a:cs typeface="Segoe UI" pitchFamily="34" charset="0"/>
                        </a:rPr>
                        <a:t>thành</a:t>
                      </a:r>
                      <a:endParaRPr lang="en-US" sz="1700" dirty="0">
                        <a:effectLst/>
                        <a:latin typeface="Segoe UI" pitchFamily="34" charset="0"/>
                        <a:ea typeface="Calibri" panose="020F0502020204030204" pitchFamily="34" charset="0"/>
                        <a:cs typeface="Segoe UI" pitchFamily="34" charset="0"/>
                      </a:endParaRPr>
                    </a:p>
                  </a:txBody>
                  <a:tcPr marL="59942" marR="59942" marT="0" marB="0"/>
                </a:tc>
                <a:extLst>
                  <a:ext uri="{0D108BD9-81ED-4DB2-BD59-A6C34878D82A}">
                    <a16:rowId xmlns="" xmlns:a16="http://schemas.microsoft.com/office/drawing/2014/main" val="4068483771"/>
                  </a:ext>
                </a:extLst>
              </a:tr>
              <a:tr h="411852">
                <a:tc>
                  <a:txBody>
                    <a:bodyPr/>
                    <a:lstStyle/>
                    <a:p>
                      <a:pPr marL="0" marR="0">
                        <a:lnSpc>
                          <a:spcPct val="150000"/>
                        </a:lnSpc>
                        <a:spcBef>
                          <a:spcPts val="0"/>
                        </a:spcBef>
                        <a:spcAft>
                          <a:spcPts val="600"/>
                        </a:spcAft>
                      </a:pPr>
                      <a:r>
                        <a:rPr lang="en-US" sz="1700">
                          <a:effectLst/>
                          <a:latin typeface="Segoe UI" pitchFamily="34" charset="0"/>
                          <a:cs typeface="Segoe UI" pitchFamily="34" charset="0"/>
                        </a:rPr>
                        <a:t>Full scan</a:t>
                      </a:r>
                      <a:endParaRPr lang="en-US" sz="170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dirty="0">
                          <a:effectLst/>
                          <a:latin typeface="Segoe UI" pitchFamily="34" charset="0"/>
                          <a:cs typeface="Segoe UI" pitchFamily="34" charset="0"/>
                        </a:rPr>
                        <a:t>163093</a:t>
                      </a:r>
                      <a:endParaRPr lang="en-US" sz="1700" dirty="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dirty="0">
                          <a:effectLst/>
                          <a:latin typeface="Segoe UI" pitchFamily="34" charset="0"/>
                          <a:ea typeface="+mn-ea"/>
                          <a:cs typeface="Segoe UI" pitchFamily="34" charset="0"/>
                        </a:rPr>
                        <a:t>7</a:t>
                      </a:r>
                      <a:endParaRPr lang="en-US" sz="1700" dirty="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dirty="0">
                          <a:effectLst/>
                          <a:latin typeface="Segoe UI" pitchFamily="34" charset="0"/>
                          <a:ea typeface="+mn-ea"/>
                          <a:cs typeface="Segoe UI" pitchFamily="34" charset="0"/>
                        </a:rPr>
                        <a:t>163086</a:t>
                      </a:r>
                      <a:endParaRPr lang="en-US" sz="1700" dirty="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dirty="0">
                          <a:effectLst/>
                          <a:latin typeface="Segoe UI" pitchFamily="34" charset="0"/>
                          <a:cs typeface="Segoe UI" pitchFamily="34" charset="0"/>
                        </a:rPr>
                        <a:t>10:15:46 (s)</a:t>
                      </a:r>
                      <a:endParaRPr lang="en-US" sz="1700" dirty="0">
                        <a:effectLst/>
                        <a:latin typeface="Segoe UI" pitchFamily="34" charset="0"/>
                        <a:ea typeface="Calibri" panose="020F0502020204030204" pitchFamily="34" charset="0"/>
                        <a:cs typeface="Segoe UI" pitchFamily="34" charset="0"/>
                      </a:endParaRPr>
                    </a:p>
                  </a:txBody>
                  <a:tcPr marL="59942" marR="59942" marT="0" marB="0"/>
                </a:tc>
                <a:extLst>
                  <a:ext uri="{0D108BD9-81ED-4DB2-BD59-A6C34878D82A}">
                    <a16:rowId xmlns="" xmlns:a16="http://schemas.microsoft.com/office/drawing/2014/main" val="140987976"/>
                  </a:ext>
                </a:extLst>
              </a:tr>
              <a:tr h="799230">
                <a:tc>
                  <a:txBody>
                    <a:bodyPr/>
                    <a:lstStyle/>
                    <a:p>
                      <a:pPr marL="0" marR="0">
                        <a:lnSpc>
                          <a:spcPct val="150000"/>
                        </a:lnSpc>
                        <a:spcBef>
                          <a:spcPts val="0"/>
                        </a:spcBef>
                        <a:spcAft>
                          <a:spcPts val="600"/>
                        </a:spcAft>
                      </a:pPr>
                      <a:r>
                        <a:rPr lang="en-US" sz="1700">
                          <a:effectLst/>
                          <a:latin typeface="Segoe UI" pitchFamily="34" charset="0"/>
                          <a:cs typeface="Segoe UI" pitchFamily="34" charset="0"/>
                        </a:rPr>
                        <a:t>Custom scan</a:t>
                      </a:r>
                      <a:endParaRPr lang="en-US" sz="170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a:effectLst/>
                          <a:latin typeface="Segoe UI" pitchFamily="34" charset="0"/>
                          <a:cs typeface="Segoe UI" pitchFamily="34" charset="0"/>
                        </a:rPr>
                        <a:t>569</a:t>
                      </a:r>
                      <a:endParaRPr lang="en-US" sz="170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a:effectLst/>
                          <a:latin typeface="Segoe UI" pitchFamily="34" charset="0"/>
                          <a:cs typeface="Segoe UI" pitchFamily="34" charset="0"/>
                        </a:rPr>
                        <a:t>13</a:t>
                      </a:r>
                      <a:endParaRPr lang="en-US" sz="170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dirty="0">
                          <a:effectLst/>
                          <a:latin typeface="Segoe UI" pitchFamily="34" charset="0"/>
                          <a:cs typeface="Segoe UI" pitchFamily="34" charset="0"/>
                        </a:rPr>
                        <a:t>556</a:t>
                      </a:r>
                      <a:endParaRPr lang="en-US" sz="1700" dirty="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a:effectLst/>
                          <a:latin typeface="Segoe UI" pitchFamily="34" charset="0"/>
                          <a:cs typeface="Segoe UI" pitchFamily="34" charset="0"/>
                        </a:rPr>
                        <a:t>2:54 (s)</a:t>
                      </a:r>
                      <a:endParaRPr lang="en-US" sz="1700">
                        <a:effectLst/>
                        <a:latin typeface="Segoe UI" pitchFamily="34" charset="0"/>
                        <a:ea typeface="Calibri" panose="020F0502020204030204" pitchFamily="34" charset="0"/>
                        <a:cs typeface="Segoe UI" pitchFamily="34" charset="0"/>
                      </a:endParaRPr>
                    </a:p>
                  </a:txBody>
                  <a:tcPr marL="59942" marR="59942" marT="0" marB="0"/>
                </a:tc>
                <a:extLst>
                  <a:ext uri="{0D108BD9-81ED-4DB2-BD59-A6C34878D82A}">
                    <a16:rowId xmlns="" xmlns:a16="http://schemas.microsoft.com/office/drawing/2014/main" val="2671805689"/>
                  </a:ext>
                </a:extLst>
              </a:tr>
              <a:tr h="399615">
                <a:tc>
                  <a:txBody>
                    <a:bodyPr/>
                    <a:lstStyle/>
                    <a:p>
                      <a:pPr marL="0" marR="0">
                        <a:lnSpc>
                          <a:spcPct val="150000"/>
                        </a:lnSpc>
                        <a:spcBef>
                          <a:spcPts val="0"/>
                        </a:spcBef>
                        <a:spcAft>
                          <a:spcPts val="600"/>
                        </a:spcAft>
                      </a:pPr>
                      <a:r>
                        <a:rPr lang="en-US" sz="1700">
                          <a:effectLst/>
                          <a:latin typeface="Segoe UI" pitchFamily="34" charset="0"/>
                          <a:cs typeface="Segoe UI" pitchFamily="34" charset="0"/>
                        </a:rPr>
                        <a:t>Usb scan</a:t>
                      </a:r>
                      <a:endParaRPr lang="en-US" sz="170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a:effectLst/>
                          <a:latin typeface="Segoe UI" pitchFamily="34" charset="0"/>
                          <a:cs typeface="Segoe UI" pitchFamily="34" charset="0"/>
                        </a:rPr>
                        <a:t>604</a:t>
                      </a:r>
                      <a:endParaRPr lang="en-US" sz="170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a:effectLst/>
                          <a:latin typeface="Segoe UI" pitchFamily="34" charset="0"/>
                          <a:cs typeface="Segoe UI" pitchFamily="34" charset="0"/>
                        </a:rPr>
                        <a:t>4</a:t>
                      </a:r>
                      <a:endParaRPr lang="en-US" sz="170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a:effectLst/>
                          <a:latin typeface="Segoe UI" pitchFamily="34" charset="0"/>
                          <a:cs typeface="Segoe UI" pitchFamily="34" charset="0"/>
                        </a:rPr>
                        <a:t>600</a:t>
                      </a:r>
                      <a:endParaRPr lang="en-US" sz="1700">
                        <a:effectLst/>
                        <a:latin typeface="Segoe UI" pitchFamily="34" charset="0"/>
                        <a:ea typeface="Calibri" panose="020F0502020204030204" pitchFamily="34" charset="0"/>
                        <a:cs typeface="Segoe UI" pitchFamily="34" charset="0"/>
                      </a:endParaRPr>
                    </a:p>
                  </a:txBody>
                  <a:tcPr marL="59942" marR="59942" marT="0" marB="0"/>
                </a:tc>
                <a:tc>
                  <a:txBody>
                    <a:bodyPr/>
                    <a:lstStyle/>
                    <a:p>
                      <a:pPr marL="0" marR="0">
                        <a:lnSpc>
                          <a:spcPct val="150000"/>
                        </a:lnSpc>
                        <a:spcBef>
                          <a:spcPts val="0"/>
                        </a:spcBef>
                        <a:spcAft>
                          <a:spcPts val="600"/>
                        </a:spcAft>
                      </a:pPr>
                      <a:r>
                        <a:rPr lang="en-US" sz="1700" dirty="0">
                          <a:effectLst/>
                          <a:latin typeface="Segoe UI" pitchFamily="34" charset="0"/>
                          <a:cs typeface="Segoe UI" pitchFamily="34" charset="0"/>
                        </a:rPr>
                        <a:t>1:07 (s)</a:t>
                      </a:r>
                      <a:endParaRPr lang="en-US" sz="1700" dirty="0">
                        <a:effectLst/>
                        <a:latin typeface="Segoe UI" pitchFamily="34" charset="0"/>
                        <a:ea typeface="Calibri" panose="020F0502020204030204" pitchFamily="34" charset="0"/>
                        <a:cs typeface="Segoe UI" pitchFamily="34" charset="0"/>
                      </a:endParaRPr>
                    </a:p>
                  </a:txBody>
                  <a:tcPr marL="59942" marR="59942" marT="0" marB="0"/>
                </a:tc>
                <a:extLst>
                  <a:ext uri="{0D108BD9-81ED-4DB2-BD59-A6C34878D82A}">
                    <a16:rowId xmlns="" xmlns:a16="http://schemas.microsoft.com/office/drawing/2014/main" val="921246719"/>
                  </a:ext>
                </a:extLst>
              </a:tr>
            </a:tbl>
          </a:graphicData>
        </a:graphic>
      </p:graphicFrame>
      <p:sp>
        <p:nvSpPr>
          <p:cNvPr id="13" name="TextBox 12"/>
          <p:cNvSpPr txBox="1"/>
          <p:nvPr/>
        </p:nvSpPr>
        <p:spPr>
          <a:xfrm>
            <a:off x="2465499" y="5431340"/>
            <a:ext cx="4967835" cy="400110"/>
          </a:xfrm>
          <a:prstGeom prst="rect">
            <a:avLst/>
          </a:prstGeom>
          <a:noFill/>
        </p:spPr>
        <p:txBody>
          <a:bodyPr wrap="none" rtlCol="0">
            <a:spAutoFit/>
          </a:bodyPr>
          <a:lstStyle/>
          <a:p>
            <a:r>
              <a:rPr lang="en-US" sz="2000" dirty="0" err="1">
                <a:latin typeface="Segoe UI" panose="020B0502040204020203" pitchFamily="34" charset="0"/>
                <a:cs typeface="Segoe UI" panose="020B0502040204020203" pitchFamily="34" charset="0"/>
              </a:rPr>
              <a:t>Bảng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kết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quả</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các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tùy</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chọn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trong</a:t>
            </a:r>
            <a:r>
              <a:rPr lang="en-US" sz="2000" dirty="0">
                <a:latin typeface="Segoe UI" panose="020B0502040204020203" pitchFamily="34" charset="0"/>
                <a:cs typeface="Segoe UI" panose="020B0502040204020203" pitchFamily="34" charset="0"/>
              </a:rPr>
              <a:t> Scanning</a:t>
            </a:r>
          </a:p>
        </p:txBody>
      </p:sp>
      <p:graphicFrame>
        <p:nvGraphicFramePr>
          <p:cNvPr id="7" name="Chart 6">
            <a:extLst>
              <a:ext uri="{FF2B5EF4-FFF2-40B4-BE49-F238E27FC236}">
                <a16:creationId xmlns="" xmlns:a16="http://schemas.microsoft.com/office/drawing/2014/main" id="{08791FFF-0EED-44DD-8AC0-56B98C994AE6}"/>
              </a:ext>
            </a:extLst>
          </p:cNvPr>
          <p:cNvGraphicFramePr/>
          <p:nvPr>
            <p:extLst>
              <p:ext uri="{D42A27DB-BD31-4B8C-83A1-F6EECF244321}">
                <p14:modId xmlns:p14="http://schemas.microsoft.com/office/powerpoint/2010/main" val="741979978"/>
              </p:ext>
            </p:extLst>
          </p:nvPr>
        </p:nvGraphicFramePr>
        <p:xfrm>
          <a:off x="758732" y="2148116"/>
          <a:ext cx="7604585" cy="4383314"/>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E66E05A6-56D3-4230-8083-1715A388535A}" type="slidenum">
              <a:rPr lang="en-US" smtClean="0"/>
              <a:t>13</a:t>
            </a:fld>
            <a:endParaRPr lang="en-US"/>
          </a:p>
        </p:txBody>
      </p:sp>
    </p:spTree>
    <p:extLst>
      <p:ext uri="{BB962C8B-B14F-4D97-AF65-F5344CB8AC3E}">
        <p14:creationId xmlns:p14="http://schemas.microsoft.com/office/powerpoint/2010/main" val="213597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Graphic spid="7" grpId="0">
        <p:bldAsOne/>
      </p:bldGraphic>
      <p:bldGraphic spid="7" grpId="1">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9ADD4-89A5-4DED-8380-9D4997B89706}"/>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Đánh giá hiệu suất chức năng realtime</a:t>
            </a:r>
            <a:endParaRPr lang="en-US" dirty="0">
              <a:latin typeface="Segoe UI" panose="020B0502040204020203" pitchFamily="34" charset="0"/>
              <a:cs typeface="Segoe UI"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56309857"/>
              </p:ext>
            </p:extLst>
          </p:nvPr>
        </p:nvGraphicFramePr>
        <p:xfrm>
          <a:off x="1506141" y="2737390"/>
          <a:ext cx="6461523" cy="2243856"/>
        </p:xfrm>
        <a:graphic>
          <a:graphicData uri="http://schemas.openxmlformats.org/drawingml/2006/table">
            <a:tbl>
              <a:tblPr firstRow="1" firstCol="1" bandRow="1">
                <a:tableStyleId>{5C22544A-7EE6-4342-B048-85BDC9FD1C3A}</a:tableStyleId>
              </a:tblPr>
              <a:tblGrid>
                <a:gridCol w="3897265">
                  <a:extLst>
                    <a:ext uri="{9D8B030D-6E8A-4147-A177-3AD203B41FA5}">
                      <a16:colId xmlns="" xmlns:a16="http://schemas.microsoft.com/office/drawing/2014/main" val="20000"/>
                    </a:ext>
                  </a:extLst>
                </a:gridCol>
                <a:gridCol w="2564258">
                  <a:extLst>
                    <a:ext uri="{9D8B030D-6E8A-4147-A177-3AD203B41FA5}">
                      <a16:colId xmlns="" xmlns:a16="http://schemas.microsoft.com/office/drawing/2014/main" val="20001"/>
                    </a:ext>
                  </a:extLst>
                </a:gridCol>
              </a:tblGrid>
              <a:tr h="373976">
                <a:tc>
                  <a:txBody>
                    <a:bodyPr/>
                    <a:lstStyle/>
                    <a:p>
                      <a:pPr algn="ctr">
                        <a:lnSpc>
                          <a:spcPct val="150000"/>
                        </a:lnSpc>
                        <a:spcAft>
                          <a:spcPts val="600"/>
                        </a:spcAft>
                      </a:pPr>
                      <a:r>
                        <a:rPr lang="en-US" sz="1500" dirty="0" err="1">
                          <a:effectLst/>
                        </a:rPr>
                        <a:t>Tên</a:t>
                      </a:r>
                      <a:r>
                        <a:rPr lang="en-US" sz="1500" dirty="0">
                          <a:effectLst/>
                        </a:rPr>
                        <a:t> </a:t>
                      </a:r>
                      <a:r>
                        <a:rPr lang="en-US" sz="1500" dirty="0" err="1">
                          <a:effectLst/>
                        </a:rPr>
                        <a:t>tệp</a:t>
                      </a:r>
                      <a:r>
                        <a:rPr lang="en-US" sz="1500" dirty="0">
                          <a:effectLst/>
                        </a:rPr>
                        <a:t> </a:t>
                      </a:r>
                      <a:r>
                        <a:rPr lang="en-US" sz="1500" dirty="0" err="1">
                          <a:effectLst/>
                        </a:rPr>
                        <a:t>có</a:t>
                      </a:r>
                      <a:r>
                        <a:rPr lang="en-US" sz="1500" dirty="0">
                          <a:effectLst/>
                        </a:rPr>
                        <a:t> </a:t>
                      </a:r>
                      <a:r>
                        <a:rPr lang="en-US" sz="1500" dirty="0" err="1">
                          <a:effectLst/>
                        </a:rPr>
                        <a:t>hại</a:t>
                      </a:r>
                      <a:endParaRPr lang="en-US" sz="1500" dirty="0">
                        <a:effectLst/>
                        <a:latin typeface="Times New Roman"/>
                        <a:ea typeface="Calibri"/>
                        <a:cs typeface="Times New Roman"/>
                      </a:endParaRPr>
                    </a:p>
                  </a:txBody>
                  <a:tcPr marL="79819" marR="79819" marT="0" marB="0"/>
                </a:tc>
                <a:tc>
                  <a:txBody>
                    <a:bodyPr/>
                    <a:lstStyle/>
                    <a:p>
                      <a:pPr algn="ctr">
                        <a:lnSpc>
                          <a:spcPct val="150000"/>
                        </a:lnSpc>
                        <a:spcAft>
                          <a:spcPts val="600"/>
                        </a:spcAft>
                      </a:pPr>
                      <a:r>
                        <a:rPr lang="en-US" sz="1500">
                          <a:effectLst/>
                        </a:rPr>
                        <a:t>Thời gian phát hiện (s)</a:t>
                      </a:r>
                      <a:endParaRPr lang="en-US" sz="1500">
                        <a:effectLst/>
                        <a:latin typeface="Times New Roman"/>
                        <a:ea typeface="Calibri"/>
                        <a:cs typeface="Times New Roman"/>
                      </a:endParaRPr>
                    </a:p>
                  </a:txBody>
                  <a:tcPr marL="79819" marR="79819" marT="0" marB="0"/>
                </a:tc>
                <a:extLst>
                  <a:ext uri="{0D108BD9-81ED-4DB2-BD59-A6C34878D82A}">
                    <a16:rowId xmlns="" xmlns:a16="http://schemas.microsoft.com/office/drawing/2014/main" val="10000"/>
                  </a:ext>
                </a:extLst>
              </a:tr>
              <a:tr h="373976">
                <a:tc>
                  <a:txBody>
                    <a:bodyPr/>
                    <a:lstStyle/>
                    <a:p>
                      <a:pPr>
                        <a:lnSpc>
                          <a:spcPct val="150000"/>
                        </a:lnSpc>
                        <a:spcAft>
                          <a:spcPts val="600"/>
                        </a:spcAft>
                      </a:pPr>
                      <a:r>
                        <a:rPr lang="en-US" sz="1500">
                          <a:effectLst/>
                        </a:rPr>
                        <a:t>Win32.Polip.a_infected.exe</a:t>
                      </a:r>
                      <a:endParaRPr lang="en-US" sz="1500">
                        <a:effectLst/>
                        <a:latin typeface="Times New Roman"/>
                        <a:ea typeface="Calibri"/>
                        <a:cs typeface="Times New Roman"/>
                      </a:endParaRPr>
                    </a:p>
                  </a:txBody>
                  <a:tcPr marL="79819" marR="79819" marT="0" marB="0"/>
                </a:tc>
                <a:tc>
                  <a:txBody>
                    <a:bodyPr/>
                    <a:lstStyle/>
                    <a:p>
                      <a:pPr algn="ctr">
                        <a:lnSpc>
                          <a:spcPct val="150000"/>
                        </a:lnSpc>
                        <a:spcAft>
                          <a:spcPts val="600"/>
                        </a:spcAft>
                      </a:pPr>
                      <a:r>
                        <a:rPr lang="en-US" sz="1500">
                          <a:effectLst/>
                        </a:rPr>
                        <a:t>1:43</a:t>
                      </a:r>
                      <a:endParaRPr lang="en-US" sz="1500">
                        <a:effectLst/>
                        <a:latin typeface="Times New Roman"/>
                        <a:ea typeface="Calibri"/>
                        <a:cs typeface="Times New Roman"/>
                      </a:endParaRPr>
                    </a:p>
                  </a:txBody>
                  <a:tcPr marL="79819" marR="79819" marT="0" marB="0"/>
                </a:tc>
                <a:extLst>
                  <a:ext uri="{0D108BD9-81ED-4DB2-BD59-A6C34878D82A}">
                    <a16:rowId xmlns="" xmlns:a16="http://schemas.microsoft.com/office/drawing/2014/main" val="10001"/>
                  </a:ext>
                </a:extLst>
              </a:tr>
              <a:tr h="373976">
                <a:tc>
                  <a:txBody>
                    <a:bodyPr/>
                    <a:lstStyle/>
                    <a:p>
                      <a:pPr>
                        <a:lnSpc>
                          <a:spcPct val="150000"/>
                        </a:lnSpc>
                        <a:spcAft>
                          <a:spcPts val="600"/>
                        </a:spcAft>
                      </a:pPr>
                      <a:r>
                        <a:rPr lang="en-US" sz="1500" dirty="0">
                          <a:effectLst/>
                        </a:rPr>
                        <a:t>scanslam.exe</a:t>
                      </a:r>
                      <a:endParaRPr lang="en-US" sz="1500" dirty="0">
                        <a:effectLst/>
                        <a:latin typeface="Times New Roman"/>
                        <a:ea typeface="Calibri"/>
                        <a:cs typeface="Times New Roman"/>
                      </a:endParaRPr>
                    </a:p>
                  </a:txBody>
                  <a:tcPr marL="79819" marR="79819" marT="0" marB="0"/>
                </a:tc>
                <a:tc>
                  <a:txBody>
                    <a:bodyPr/>
                    <a:lstStyle/>
                    <a:p>
                      <a:pPr algn="ctr">
                        <a:lnSpc>
                          <a:spcPct val="150000"/>
                        </a:lnSpc>
                        <a:spcAft>
                          <a:spcPts val="600"/>
                        </a:spcAft>
                      </a:pPr>
                      <a:r>
                        <a:rPr lang="en-US" sz="1500">
                          <a:effectLst/>
                        </a:rPr>
                        <a:t>2:11</a:t>
                      </a:r>
                      <a:endParaRPr lang="en-US" sz="1500">
                        <a:effectLst/>
                        <a:latin typeface="Times New Roman"/>
                        <a:ea typeface="Calibri"/>
                        <a:cs typeface="Times New Roman"/>
                      </a:endParaRPr>
                    </a:p>
                  </a:txBody>
                  <a:tcPr marL="79819" marR="79819" marT="0" marB="0"/>
                </a:tc>
                <a:extLst>
                  <a:ext uri="{0D108BD9-81ED-4DB2-BD59-A6C34878D82A}">
                    <a16:rowId xmlns="" xmlns:a16="http://schemas.microsoft.com/office/drawing/2014/main" val="10002"/>
                  </a:ext>
                </a:extLst>
              </a:tr>
              <a:tr h="373976">
                <a:tc>
                  <a:txBody>
                    <a:bodyPr/>
                    <a:lstStyle/>
                    <a:p>
                      <a:pPr>
                        <a:lnSpc>
                          <a:spcPct val="150000"/>
                        </a:lnSpc>
                        <a:spcAft>
                          <a:spcPts val="600"/>
                        </a:spcAft>
                      </a:pPr>
                      <a:r>
                        <a:rPr lang="en-US" sz="1500">
                          <a:effectLst/>
                        </a:rPr>
                        <a:t>Win32.DarkTequila.exe</a:t>
                      </a:r>
                      <a:endParaRPr lang="en-US" sz="1500">
                        <a:effectLst/>
                        <a:latin typeface="Times New Roman"/>
                        <a:ea typeface="Calibri"/>
                        <a:cs typeface="Times New Roman"/>
                      </a:endParaRPr>
                    </a:p>
                  </a:txBody>
                  <a:tcPr marL="79819" marR="79819" marT="0" marB="0"/>
                </a:tc>
                <a:tc>
                  <a:txBody>
                    <a:bodyPr/>
                    <a:lstStyle/>
                    <a:p>
                      <a:pPr algn="ctr">
                        <a:lnSpc>
                          <a:spcPct val="150000"/>
                        </a:lnSpc>
                        <a:spcAft>
                          <a:spcPts val="600"/>
                        </a:spcAft>
                      </a:pPr>
                      <a:r>
                        <a:rPr lang="en-US" sz="1500">
                          <a:effectLst/>
                        </a:rPr>
                        <a:t>1:15</a:t>
                      </a:r>
                      <a:endParaRPr lang="en-US" sz="1500">
                        <a:effectLst/>
                        <a:latin typeface="Times New Roman"/>
                        <a:ea typeface="Calibri"/>
                        <a:cs typeface="Times New Roman"/>
                      </a:endParaRPr>
                    </a:p>
                  </a:txBody>
                  <a:tcPr marL="79819" marR="79819" marT="0" marB="0"/>
                </a:tc>
                <a:extLst>
                  <a:ext uri="{0D108BD9-81ED-4DB2-BD59-A6C34878D82A}">
                    <a16:rowId xmlns="" xmlns:a16="http://schemas.microsoft.com/office/drawing/2014/main" val="10003"/>
                  </a:ext>
                </a:extLst>
              </a:tr>
              <a:tr h="373976">
                <a:tc>
                  <a:txBody>
                    <a:bodyPr/>
                    <a:lstStyle/>
                    <a:p>
                      <a:pPr>
                        <a:lnSpc>
                          <a:spcPct val="150000"/>
                        </a:lnSpc>
                        <a:spcAft>
                          <a:spcPts val="600"/>
                        </a:spcAft>
                      </a:pPr>
                      <a:r>
                        <a:rPr lang="en-US" sz="1500" dirty="0">
                          <a:effectLst/>
                        </a:rPr>
                        <a:t>Win32.GravityRAT.exe</a:t>
                      </a:r>
                      <a:endParaRPr lang="en-US" sz="1500" dirty="0">
                        <a:effectLst/>
                        <a:latin typeface="Times New Roman"/>
                        <a:ea typeface="Calibri"/>
                        <a:cs typeface="Times New Roman"/>
                      </a:endParaRPr>
                    </a:p>
                  </a:txBody>
                  <a:tcPr marL="79819" marR="79819" marT="0" marB="0"/>
                </a:tc>
                <a:tc>
                  <a:txBody>
                    <a:bodyPr/>
                    <a:lstStyle/>
                    <a:p>
                      <a:pPr algn="ctr">
                        <a:lnSpc>
                          <a:spcPct val="150000"/>
                        </a:lnSpc>
                        <a:spcAft>
                          <a:spcPts val="600"/>
                        </a:spcAft>
                      </a:pPr>
                      <a:r>
                        <a:rPr lang="en-US" sz="1500">
                          <a:effectLst/>
                        </a:rPr>
                        <a:t>1:04</a:t>
                      </a:r>
                      <a:endParaRPr lang="en-US" sz="1500">
                        <a:effectLst/>
                        <a:latin typeface="Times New Roman"/>
                        <a:ea typeface="Calibri"/>
                        <a:cs typeface="Times New Roman"/>
                      </a:endParaRPr>
                    </a:p>
                  </a:txBody>
                  <a:tcPr marL="79819" marR="79819" marT="0" marB="0"/>
                </a:tc>
                <a:extLst>
                  <a:ext uri="{0D108BD9-81ED-4DB2-BD59-A6C34878D82A}">
                    <a16:rowId xmlns="" xmlns:a16="http://schemas.microsoft.com/office/drawing/2014/main" val="10004"/>
                  </a:ext>
                </a:extLst>
              </a:tr>
              <a:tr h="373976">
                <a:tc>
                  <a:txBody>
                    <a:bodyPr/>
                    <a:lstStyle/>
                    <a:p>
                      <a:pPr>
                        <a:lnSpc>
                          <a:spcPct val="150000"/>
                        </a:lnSpc>
                        <a:spcAft>
                          <a:spcPts val="600"/>
                        </a:spcAft>
                      </a:pPr>
                      <a:r>
                        <a:rPr lang="en-US" sz="1500">
                          <a:effectLst/>
                        </a:rPr>
                        <a:t>Win32.SofacyCarberp.exe</a:t>
                      </a:r>
                      <a:endParaRPr lang="en-US" sz="1500">
                        <a:effectLst/>
                        <a:latin typeface="Times New Roman"/>
                        <a:ea typeface="Calibri"/>
                        <a:cs typeface="Times New Roman"/>
                      </a:endParaRPr>
                    </a:p>
                  </a:txBody>
                  <a:tcPr marL="79819" marR="79819" marT="0" marB="0"/>
                </a:tc>
                <a:tc>
                  <a:txBody>
                    <a:bodyPr/>
                    <a:lstStyle/>
                    <a:p>
                      <a:pPr algn="ctr">
                        <a:lnSpc>
                          <a:spcPct val="150000"/>
                        </a:lnSpc>
                        <a:spcAft>
                          <a:spcPts val="600"/>
                        </a:spcAft>
                      </a:pPr>
                      <a:r>
                        <a:rPr lang="en-US" sz="1500" dirty="0">
                          <a:effectLst/>
                        </a:rPr>
                        <a:t>1:02</a:t>
                      </a:r>
                      <a:endParaRPr lang="en-US" sz="1500" dirty="0">
                        <a:effectLst/>
                        <a:latin typeface="Times New Roman"/>
                        <a:ea typeface="Calibri"/>
                        <a:cs typeface="Times New Roman"/>
                      </a:endParaRPr>
                    </a:p>
                  </a:txBody>
                  <a:tcPr marL="79819" marR="79819" marT="0" marB="0"/>
                </a:tc>
                <a:extLst>
                  <a:ext uri="{0D108BD9-81ED-4DB2-BD59-A6C34878D82A}">
                    <a16:rowId xmlns="" xmlns:a16="http://schemas.microsoft.com/office/drawing/2014/main" val="10005"/>
                  </a:ext>
                </a:extLst>
              </a:tr>
            </a:tbl>
          </a:graphicData>
        </a:graphic>
      </p:graphicFrame>
      <p:sp>
        <p:nvSpPr>
          <p:cNvPr id="12" name="TextBox 11"/>
          <p:cNvSpPr txBox="1"/>
          <p:nvPr/>
        </p:nvSpPr>
        <p:spPr>
          <a:xfrm>
            <a:off x="3071983" y="5033584"/>
            <a:ext cx="4156202" cy="400110"/>
          </a:xfrm>
          <a:prstGeom prst="rect">
            <a:avLst/>
          </a:prstGeom>
          <a:noFill/>
        </p:spPr>
        <p:txBody>
          <a:bodyPr wrap="none" rtlCol="0">
            <a:spAutoFit/>
          </a:bodyPr>
          <a:lstStyle/>
          <a:p>
            <a:r>
              <a:rPr lang="en-US" sz="2000" dirty="0" err="1">
                <a:latin typeface="Segoe UI" panose="020B0502040204020203" pitchFamily="34" charset="0"/>
                <a:cs typeface="Segoe UI" panose="020B0502040204020203" pitchFamily="34" charset="0"/>
              </a:rPr>
              <a:t>Bảng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hiệu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suất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chức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năng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Realtime</a:t>
            </a:r>
            <a:endParaRPr lang="en-US" sz="2000" dirty="0">
              <a:latin typeface="Segoe UI" panose="020B0502040204020203" pitchFamily="34" charset="0"/>
              <a:cs typeface="Segoe UI" panose="020B0502040204020203" pitchFamily="34" charset="0"/>
            </a:endParaRPr>
          </a:p>
        </p:txBody>
      </p:sp>
      <p:graphicFrame>
        <p:nvGraphicFramePr>
          <p:cNvPr id="13" name="Chart 12">
            <a:extLst>
              <a:ext uri="{FF2B5EF4-FFF2-40B4-BE49-F238E27FC236}">
                <a16:creationId xmlns="" xmlns:a16="http://schemas.microsoft.com/office/drawing/2014/main" id="{7F84D9B1-9E6B-4528-B63C-9A3F5C7B2A51}"/>
              </a:ext>
            </a:extLst>
          </p:cNvPr>
          <p:cNvGraphicFramePr/>
          <p:nvPr>
            <p:extLst>
              <p:ext uri="{D42A27DB-BD31-4B8C-83A1-F6EECF244321}">
                <p14:modId xmlns:p14="http://schemas.microsoft.com/office/powerpoint/2010/main" val="3316997604"/>
              </p:ext>
            </p:extLst>
          </p:nvPr>
        </p:nvGraphicFramePr>
        <p:xfrm>
          <a:off x="623572" y="2163154"/>
          <a:ext cx="8063134" cy="4283139"/>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fld id="{E66E05A6-56D3-4230-8083-1715A388535A}" type="slidenum">
              <a:rPr lang="en-US" smtClean="0"/>
              <a:t>14</a:t>
            </a:fld>
            <a:endParaRPr lang="en-US"/>
          </a:p>
        </p:txBody>
      </p:sp>
    </p:spTree>
    <p:extLst>
      <p:ext uri="{BB962C8B-B14F-4D97-AF65-F5344CB8AC3E}">
        <p14:creationId xmlns:p14="http://schemas.microsoft.com/office/powerpoint/2010/main" val="271846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Graphic spid="13" grpId="0">
        <p:bldAsOne/>
      </p:bldGraphic>
      <p:bldGraphic spid="13" grpId="1">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9ADD4-89A5-4DED-8380-9D4997B89706}"/>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Đánh giá hiệu suất chức năng chặn URL</a:t>
            </a:r>
            <a:endParaRPr lang="en-US" dirty="0">
              <a:latin typeface="Segoe UI" panose="020B0502040204020203" pitchFamily="34" charset="0"/>
              <a:cs typeface="Segoe UI"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17898567"/>
              </p:ext>
            </p:extLst>
          </p:nvPr>
        </p:nvGraphicFramePr>
        <p:xfrm>
          <a:off x="1843851" y="2435307"/>
          <a:ext cx="6058257" cy="3086100"/>
        </p:xfrm>
        <a:graphic>
          <a:graphicData uri="http://schemas.openxmlformats.org/drawingml/2006/table">
            <a:tbl>
              <a:tblPr firstRow="1" firstCol="1" bandRow="1">
                <a:tableStyleId>{5C22544A-7EE6-4342-B048-85BDC9FD1C3A}</a:tableStyleId>
              </a:tblPr>
              <a:tblGrid>
                <a:gridCol w="2019419">
                  <a:extLst>
                    <a:ext uri="{9D8B030D-6E8A-4147-A177-3AD203B41FA5}">
                      <a16:colId xmlns="" xmlns:a16="http://schemas.microsoft.com/office/drawing/2014/main" val="20000"/>
                    </a:ext>
                  </a:extLst>
                </a:gridCol>
                <a:gridCol w="2019419">
                  <a:extLst>
                    <a:ext uri="{9D8B030D-6E8A-4147-A177-3AD203B41FA5}">
                      <a16:colId xmlns="" xmlns:a16="http://schemas.microsoft.com/office/drawing/2014/main" val="20001"/>
                    </a:ext>
                  </a:extLst>
                </a:gridCol>
                <a:gridCol w="2019419">
                  <a:extLst>
                    <a:ext uri="{9D8B030D-6E8A-4147-A177-3AD203B41FA5}">
                      <a16:colId xmlns="" xmlns:a16="http://schemas.microsoft.com/office/drawing/2014/main" val="20002"/>
                    </a:ext>
                  </a:extLst>
                </a:gridCol>
              </a:tblGrid>
              <a:tr h="685800">
                <a:tc>
                  <a:txBody>
                    <a:bodyPr/>
                    <a:lstStyle/>
                    <a:p>
                      <a:pPr algn="ctr">
                        <a:lnSpc>
                          <a:spcPct val="150000"/>
                        </a:lnSpc>
                        <a:spcAft>
                          <a:spcPts val="600"/>
                        </a:spcAft>
                      </a:pPr>
                      <a:r>
                        <a:rPr lang="en-US" sz="1500" dirty="0" err="1">
                          <a:effectLst/>
                        </a:rPr>
                        <a:t>Tên</a:t>
                      </a:r>
                      <a:r>
                        <a:rPr lang="en-US" sz="1500" dirty="0">
                          <a:effectLst/>
                        </a:rPr>
                        <a:t> URL</a:t>
                      </a:r>
                      <a:endParaRPr lang="en-US" sz="1500" dirty="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dirty="0" err="1">
                          <a:effectLst/>
                        </a:rPr>
                        <a:t>Kết</a:t>
                      </a:r>
                      <a:r>
                        <a:rPr lang="en-US" sz="1500" dirty="0">
                          <a:effectLst/>
                        </a:rPr>
                        <a:t> </a:t>
                      </a:r>
                      <a:r>
                        <a:rPr lang="en-US" sz="1500" dirty="0" err="1">
                          <a:effectLst/>
                        </a:rPr>
                        <a:t>quả</a:t>
                      </a:r>
                      <a:endParaRPr lang="en-US" sz="1500" dirty="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Thời gian hoàn thành (s)</a:t>
                      </a:r>
                      <a:endParaRPr lang="en-US" sz="1500">
                        <a:effectLst/>
                        <a:latin typeface="Times New Roman"/>
                        <a:ea typeface="Calibri"/>
                        <a:cs typeface="Times New Roman"/>
                      </a:endParaRPr>
                    </a:p>
                  </a:txBody>
                  <a:tcPr marL="51435" marR="51435" marT="0" marB="0" anchor="ctr"/>
                </a:tc>
                <a:extLst>
                  <a:ext uri="{0D108BD9-81ED-4DB2-BD59-A6C34878D82A}">
                    <a16:rowId xmlns="" xmlns:a16="http://schemas.microsoft.com/office/drawing/2014/main" val="10000"/>
                  </a:ext>
                </a:extLst>
              </a:tr>
              <a:tr h="342900">
                <a:tc>
                  <a:txBody>
                    <a:bodyPr/>
                    <a:lstStyle/>
                    <a:p>
                      <a:pPr algn="ctr">
                        <a:lnSpc>
                          <a:spcPct val="150000"/>
                        </a:lnSpc>
                        <a:spcAft>
                          <a:spcPts val="600"/>
                        </a:spcAft>
                      </a:pPr>
                      <a:r>
                        <a:rPr lang="en-US" sz="1500">
                          <a:effectLst/>
                        </a:rPr>
                        <a:t>dantri.com.vn</a:t>
                      </a:r>
                      <a:endParaRPr lang="en-US" sz="150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Blocked</a:t>
                      </a:r>
                      <a:endParaRPr lang="en-US" sz="150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15</a:t>
                      </a:r>
                      <a:endParaRPr lang="en-US" sz="1500">
                        <a:effectLst/>
                        <a:latin typeface="Times New Roman"/>
                        <a:ea typeface="Calibri"/>
                        <a:cs typeface="Times New Roman"/>
                      </a:endParaRPr>
                    </a:p>
                  </a:txBody>
                  <a:tcPr marL="51435" marR="51435" marT="0" marB="0" anchor="ctr"/>
                </a:tc>
                <a:extLst>
                  <a:ext uri="{0D108BD9-81ED-4DB2-BD59-A6C34878D82A}">
                    <a16:rowId xmlns="" xmlns:a16="http://schemas.microsoft.com/office/drawing/2014/main" val="10001"/>
                  </a:ext>
                </a:extLst>
              </a:tr>
              <a:tr h="342900">
                <a:tc>
                  <a:txBody>
                    <a:bodyPr/>
                    <a:lstStyle/>
                    <a:p>
                      <a:pPr algn="ctr">
                        <a:lnSpc>
                          <a:spcPct val="150000"/>
                        </a:lnSpc>
                        <a:spcAft>
                          <a:spcPts val="600"/>
                        </a:spcAft>
                      </a:pPr>
                      <a:r>
                        <a:rPr lang="en-US" sz="1500">
                          <a:effectLst/>
                        </a:rPr>
                        <a:t>baomoi.com</a:t>
                      </a:r>
                      <a:endParaRPr lang="en-US" sz="150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Blocked</a:t>
                      </a:r>
                      <a:endParaRPr lang="en-US" sz="150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17</a:t>
                      </a:r>
                      <a:endParaRPr lang="en-US" sz="1500">
                        <a:effectLst/>
                        <a:latin typeface="Times New Roman"/>
                        <a:ea typeface="Calibri"/>
                        <a:cs typeface="Times New Roman"/>
                      </a:endParaRPr>
                    </a:p>
                  </a:txBody>
                  <a:tcPr marL="51435" marR="51435" marT="0" marB="0" anchor="ctr"/>
                </a:tc>
                <a:extLst>
                  <a:ext uri="{0D108BD9-81ED-4DB2-BD59-A6C34878D82A}">
                    <a16:rowId xmlns="" xmlns:a16="http://schemas.microsoft.com/office/drawing/2014/main" val="10002"/>
                  </a:ext>
                </a:extLst>
              </a:tr>
              <a:tr h="342900">
                <a:tc>
                  <a:txBody>
                    <a:bodyPr/>
                    <a:lstStyle/>
                    <a:p>
                      <a:pPr algn="ctr">
                        <a:lnSpc>
                          <a:spcPct val="150000"/>
                        </a:lnSpc>
                        <a:spcAft>
                          <a:spcPts val="600"/>
                        </a:spcAft>
                      </a:pPr>
                      <a:r>
                        <a:rPr lang="en-US" sz="1500">
                          <a:effectLst/>
                        </a:rPr>
                        <a:t>baomoi.com</a:t>
                      </a:r>
                      <a:endParaRPr lang="en-US" sz="150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Blocked</a:t>
                      </a:r>
                      <a:endParaRPr lang="en-US" sz="1500" dirty="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13</a:t>
                      </a:r>
                      <a:endParaRPr lang="en-US" sz="1500">
                        <a:effectLst/>
                        <a:latin typeface="Times New Roman"/>
                        <a:ea typeface="Calibri"/>
                        <a:cs typeface="Times New Roman"/>
                      </a:endParaRPr>
                    </a:p>
                  </a:txBody>
                  <a:tcPr marL="51435" marR="51435" marT="0" marB="0" anchor="ctr"/>
                </a:tc>
                <a:extLst>
                  <a:ext uri="{0D108BD9-81ED-4DB2-BD59-A6C34878D82A}">
                    <a16:rowId xmlns="" xmlns:a16="http://schemas.microsoft.com/office/drawing/2014/main" val="10003"/>
                  </a:ext>
                </a:extLst>
              </a:tr>
              <a:tr h="342900">
                <a:tc>
                  <a:txBody>
                    <a:bodyPr/>
                    <a:lstStyle/>
                    <a:p>
                      <a:pPr algn="ctr">
                        <a:lnSpc>
                          <a:spcPct val="150000"/>
                        </a:lnSpc>
                        <a:spcAft>
                          <a:spcPts val="600"/>
                        </a:spcAft>
                      </a:pPr>
                      <a:r>
                        <a:rPr lang="en-US" sz="1500">
                          <a:effectLst/>
                        </a:rPr>
                        <a:t>tintuconline.com.vn</a:t>
                      </a:r>
                      <a:endParaRPr lang="en-US" sz="150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Blocked</a:t>
                      </a:r>
                      <a:endParaRPr lang="en-US" sz="150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14</a:t>
                      </a:r>
                      <a:endParaRPr lang="en-US" sz="1500">
                        <a:effectLst/>
                        <a:latin typeface="Times New Roman"/>
                        <a:ea typeface="Calibri"/>
                        <a:cs typeface="Times New Roman"/>
                      </a:endParaRPr>
                    </a:p>
                  </a:txBody>
                  <a:tcPr marL="51435" marR="51435" marT="0" marB="0" anchor="ctr"/>
                </a:tc>
                <a:extLst>
                  <a:ext uri="{0D108BD9-81ED-4DB2-BD59-A6C34878D82A}">
                    <a16:rowId xmlns="" xmlns:a16="http://schemas.microsoft.com/office/drawing/2014/main" val="10004"/>
                  </a:ext>
                </a:extLst>
              </a:tr>
              <a:tr h="342900">
                <a:tc>
                  <a:txBody>
                    <a:bodyPr/>
                    <a:lstStyle/>
                    <a:p>
                      <a:pPr algn="ctr">
                        <a:lnSpc>
                          <a:spcPct val="150000"/>
                        </a:lnSpc>
                        <a:spcAft>
                          <a:spcPts val="600"/>
                        </a:spcAft>
                      </a:pPr>
                      <a:r>
                        <a:rPr lang="en-US" sz="1500">
                          <a:effectLst/>
                        </a:rPr>
                        <a:t>news.zing.vn</a:t>
                      </a:r>
                      <a:endParaRPr lang="en-US" sz="150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Blocked</a:t>
                      </a:r>
                      <a:endParaRPr lang="en-US" sz="150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12</a:t>
                      </a:r>
                      <a:endParaRPr lang="en-US" sz="1500">
                        <a:effectLst/>
                        <a:latin typeface="Times New Roman"/>
                        <a:ea typeface="Calibri"/>
                        <a:cs typeface="Times New Roman"/>
                      </a:endParaRPr>
                    </a:p>
                  </a:txBody>
                  <a:tcPr marL="51435" marR="51435" marT="0" marB="0" anchor="ctr"/>
                </a:tc>
                <a:extLst>
                  <a:ext uri="{0D108BD9-81ED-4DB2-BD59-A6C34878D82A}">
                    <a16:rowId xmlns="" xmlns:a16="http://schemas.microsoft.com/office/drawing/2014/main" val="10005"/>
                  </a:ext>
                </a:extLst>
              </a:tr>
              <a:tr h="342900">
                <a:tc>
                  <a:txBody>
                    <a:bodyPr/>
                    <a:lstStyle/>
                    <a:p>
                      <a:pPr algn="ctr">
                        <a:lnSpc>
                          <a:spcPct val="150000"/>
                        </a:lnSpc>
                        <a:spcAft>
                          <a:spcPts val="600"/>
                        </a:spcAft>
                      </a:pPr>
                      <a:r>
                        <a:rPr lang="vi-VN" sz="1500">
                          <a:effectLst/>
                        </a:rPr>
                        <a:t>soha.vn</a:t>
                      </a:r>
                      <a:endParaRPr lang="en-US" sz="150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Blocked</a:t>
                      </a:r>
                      <a:endParaRPr lang="en-US" sz="150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11</a:t>
                      </a:r>
                      <a:endParaRPr lang="en-US" sz="1500">
                        <a:effectLst/>
                        <a:latin typeface="Times New Roman"/>
                        <a:ea typeface="Calibri"/>
                        <a:cs typeface="Times New Roman"/>
                      </a:endParaRPr>
                    </a:p>
                  </a:txBody>
                  <a:tcPr marL="51435" marR="51435" marT="0" marB="0" anchor="ctr"/>
                </a:tc>
                <a:extLst>
                  <a:ext uri="{0D108BD9-81ED-4DB2-BD59-A6C34878D82A}">
                    <a16:rowId xmlns="" xmlns:a16="http://schemas.microsoft.com/office/drawing/2014/main" val="10006"/>
                  </a:ext>
                </a:extLst>
              </a:tr>
              <a:tr h="342900">
                <a:tc>
                  <a:txBody>
                    <a:bodyPr/>
                    <a:lstStyle/>
                    <a:p>
                      <a:pPr algn="ctr">
                        <a:lnSpc>
                          <a:spcPct val="150000"/>
                        </a:lnSpc>
                        <a:spcAft>
                          <a:spcPts val="600"/>
                        </a:spcAft>
                      </a:pPr>
                      <a:r>
                        <a:rPr lang="en-US" sz="1500">
                          <a:effectLst/>
                        </a:rPr>
                        <a:t>d</a:t>
                      </a:r>
                      <a:r>
                        <a:rPr lang="vi-VN" sz="1500">
                          <a:effectLst/>
                        </a:rPr>
                        <a:t>anviet.vn</a:t>
                      </a:r>
                      <a:endParaRPr lang="en-US" sz="150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a:effectLst/>
                        </a:rPr>
                        <a:t>Blocked</a:t>
                      </a:r>
                      <a:endParaRPr lang="en-US" sz="1500">
                        <a:effectLst/>
                        <a:latin typeface="Times New Roman"/>
                        <a:ea typeface="Calibri"/>
                        <a:cs typeface="Times New Roman"/>
                      </a:endParaRPr>
                    </a:p>
                  </a:txBody>
                  <a:tcPr marL="51435" marR="51435" marT="0" marB="0" anchor="ctr"/>
                </a:tc>
                <a:tc>
                  <a:txBody>
                    <a:bodyPr/>
                    <a:lstStyle/>
                    <a:p>
                      <a:pPr algn="ctr">
                        <a:lnSpc>
                          <a:spcPct val="150000"/>
                        </a:lnSpc>
                        <a:spcAft>
                          <a:spcPts val="600"/>
                        </a:spcAft>
                      </a:pPr>
                      <a:r>
                        <a:rPr lang="en-US" sz="1500" dirty="0">
                          <a:effectLst/>
                        </a:rPr>
                        <a:t>14</a:t>
                      </a:r>
                      <a:endParaRPr lang="en-US" sz="1500" dirty="0">
                        <a:effectLst/>
                        <a:latin typeface="Times New Roman"/>
                        <a:ea typeface="Calibri"/>
                        <a:cs typeface="Times New Roman"/>
                      </a:endParaRPr>
                    </a:p>
                  </a:txBody>
                  <a:tcPr marL="51435" marR="51435" marT="0" marB="0" anchor="ctr"/>
                </a:tc>
                <a:extLst>
                  <a:ext uri="{0D108BD9-81ED-4DB2-BD59-A6C34878D82A}">
                    <a16:rowId xmlns="" xmlns:a16="http://schemas.microsoft.com/office/drawing/2014/main" val="10007"/>
                  </a:ext>
                </a:extLst>
              </a:tr>
            </a:tbl>
          </a:graphicData>
        </a:graphic>
      </p:graphicFrame>
      <p:sp>
        <p:nvSpPr>
          <p:cNvPr id="7" name="TextBox 6"/>
          <p:cNvSpPr txBox="1"/>
          <p:nvPr/>
        </p:nvSpPr>
        <p:spPr>
          <a:xfrm>
            <a:off x="2237446" y="5620233"/>
            <a:ext cx="5249963" cy="400110"/>
          </a:xfrm>
          <a:prstGeom prst="rect">
            <a:avLst/>
          </a:prstGeom>
          <a:noFill/>
        </p:spPr>
        <p:txBody>
          <a:bodyPr wrap="none" rtlCol="0">
            <a:spAutoFit/>
          </a:bodyPr>
          <a:lstStyle/>
          <a:p>
            <a:r>
              <a:rPr lang="vi-VN" sz="2000" dirty="0">
                <a:latin typeface="Segoe UI" panose="020B0502040204020203" pitchFamily="34" charset="0"/>
                <a:cs typeface="Segoe UI" panose="020B0502040204020203" pitchFamily="34" charset="0"/>
              </a:rPr>
              <a:t>Bảng kết quả thời gian hoàn thành chặn URL</a:t>
            </a:r>
            <a:endParaRPr lang="en-US" sz="2000" dirty="0">
              <a:latin typeface="Segoe UI" panose="020B0502040204020203" pitchFamily="34" charset="0"/>
              <a:cs typeface="Segoe UI" panose="020B0502040204020203" pitchFamily="34" charset="0"/>
            </a:endParaRPr>
          </a:p>
        </p:txBody>
      </p:sp>
      <p:graphicFrame>
        <p:nvGraphicFramePr>
          <p:cNvPr id="9" name="Chart 8">
            <a:extLst>
              <a:ext uri="{FF2B5EF4-FFF2-40B4-BE49-F238E27FC236}">
                <a16:creationId xmlns="" xmlns:a16="http://schemas.microsoft.com/office/drawing/2014/main" id="{7E512280-141C-41A0-B7EC-4F20B815274A}"/>
              </a:ext>
            </a:extLst>
          </p:cNvPr>
          <p:cNvGraphicFramePr/>
          <p:nvPr>
            <p:extLst>
              <p:ext uri="{D42A27DB-BD31-4B8C-83A1-F6EECF244321}">
                <p14:modId xmlns:p14="http://schemas.microsoft.com/office/powerpoint/2010/main" val="3569693362"/>
              </p:ext>
            </p:extLst>
          </p:nvPr>
        </p:nvGraphicFramePr>
        <p:xfrm>
          <a:off x="369378" y="1741714"/>
          <a:ext cx="8266458" cy="4920343"/>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E66E05A6-56D3-4230-8083-1715A388535A}" type="slidenum">
              <a:rPr lang="en-US" smtClean="0"/>
              <a:t>15</a:t>
            </a:fld>
            <a:endParaRPr lang="en-US"/>
          </a:p>
        </p:txBody>
      </p:sp>
    </p:spTree>
    <p:extLst>
      <p:ext uri="{BB962C8B-B14F-4D97-AF65-F5344CB8AC3E}">
        <p14:creationId xmlns:p14="http://schemas.microsoft.com/office/powerpoint/2010/main" val="244416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Graphic spid="9" grpId="0">
        <p:bldAsOne/>
      </p:bldGraphic>
      <p:bldGraphic spid="9" grpId="1">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6A2A6E-199D-42CA-8066-F6146CF77389}"/>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Kết luận</a:t>
            </a:r>
          </a:p>
        </p:txBody>
      </p:sp>
      <p:sp>
        <p:nvSpPr>
          <p:cNvPr id="3" name="Content Placeholder 2">
            <a:extLst>
              <a:ext uri="{FF2B5EF4-FFF2-40B4-BE49-F238E27FC236}">
                <a16:creationId xmlns="" xmlns:a16="http://schemas.microsoft.com/office/drawing/2014/main" id="{19B9C45A-BCFF-4F24-B5C9-0E5233611A23}"/>
              </a:ext>
            </a:extLst>
          </p:cNvPr>
          <p:cNvSpPr>
            <a:spLocks noGrp="1"/>
          </p:cNvSpPr>
          <p:nvPr>
            <p:ph idx="1"/>
          </p:nvPr>
        </p:nvSpPr>
        <p:spPr>
          <a:xfrm>
            <a:off x="581192" y="2561378"/>
            <a:ext cx="7989752" cy="3630795"/>
          </a:xfrm>
        </p:spPr>
        <p:txBody>
          <a:bodyPr>
            <a:noAutofit/>
          </a:bodyPr>
          <a:lstStyle/>
          <a:p>
            <a:pPr>
              <a:buFont typeface="Wingdings" pitchFamily="2" charset="2"/>
              <a:buChar char="v"/>
            </a:pPr>
            <a:r>
              <a:rPr lang="en-US" sz="2000" dirty="0" err="1">
                <a:latin typeface="Segoe UI" panose="020B0502040204020203" pitchFamily="34" charset="0"/>
                <a:cs typeface="Segoe UI" panose="020B0502040204020203" pitchFamily="34" charset="0"/>
              </a:rPr>
              <a:t>Trong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phiên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bản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lần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này</a:t>
            </a:r>
            <a:r>
              <a:rPr lang="en-US" sz="2000" dirty="0">
                <a:latin typeface="Segoe UI" panose="020B0502040204020203" pitchFamily="34" charset="0"/>
                <a:cs typeface="Segoe UI" panose="020B0502040204020203" pitchFamily="34" charset="0"/>
              </a:rPr>
              <a:t>, UIT </a:t>
            </a:r>
            <a:r>
              <a:rPr lang="en-US" sz="2000" dirty="0" err="1">
                <a:latin typeface="Segoe UI" panose="020B0502040204020203" pitchFamily="34" charset="0"/>
                <a:cs typeface="Segoe UI" panose="020B0502040204020203" pitchFamily="34" charset="0"/>
              </a:rPr>
              <a:t>Avos</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có</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khả</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năng</a:t>
            </a:r>
            <a:r>
              <a:rPr lang="en-US" sz="2000" dirty="0">
                <a:latin typeface="Segoe UI" panose="020B0502040204020203" pitchFamily="34" charset="0"/>
                <a:cs typeface="Segoe UI" panose="020B0502040204020203" pitchFamily="34" charset="0"/>
              </a:rPr>
              <a:t>:</a:t>
            </a:r>
          </a:p>
          <a:p>
            <a:pPr lvl="1">
              <a:buFont typeface="Wingdings" pitchFamily="2" charset="2"/>
              <a:buChar char="q"/>
            </a:pPr>
            <a:r>
              <a:rPr lang="en-US" sz="2000" dirty="0" err="1">
                <a:latin typeface="Segoe UI" panose="020B0502040204020203" pitchFamily="34" charset="0"/>
                <a:cs typeface="Segoe UI" panose="020B0502040204020203" pitchFamily="34" charset="0"/>
              </a:rPr>
              <a:t>Phát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hiện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mã</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độc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theo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thời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gian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thực</a:t>
            </a:r>
            <a:endParaRPr lang="en-US" sz="2000" dirty="0">
              <a:latin typeface="Segoe UI" panose="020B0502040204020203" pitchFamily="34" charset="0"/>
              <a:cs typeface="Segoe UI" panose="020B0502040204020203" pitchFamily="34" charset="0"/>
            </a:endParaRPr>
          </a:p>
          <a:p>
            <a:pPr lvl="1">
              <a:buFont typeface="Wingdings" pitchFamily="2" charset="2"/>
              <a:buChar char="q"/>
            </a:pPr>
            <a:r>
              <a:rPr lang="en-US" sz="2000" dirty="0" err="1">
                <a:latin typeface="Segoe UI" panose="020B0502040204020203" pitchFamily="34" charset="0"/>
                <a:cs typeface="Segoe UI" panose="020B0502040204020203" pitchFamily="34" charset="0"/>
              </a:rPr>
              <a:t>Quét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toàn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bộ</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một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thư</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mục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chỉ</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định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và</a:t>
            </a:r>
            <a:r>
              <a:rPr lang="en-US" sz="2000" dirty="0">
                <a:latin typeface="Segoe UI" panose="020B0502040204020203" pitchFamily="34" charset="0"/>
                <a:cs typeface="Segoe UI" panose="020B0502040204020203" pitchFamily="34" charset="0"/>
              </a:rPr>
              <a:t> memory</a:t>
            </a:r>
          </a:p>
          <a:p>
            <a:pPr lvl="1">
              <a:buFont typeface="Wingdings" pitchFamily="2" charset="2"/>
              <a:buChar char="q"/>
            </a:pPr>
            <a:r>
              <a:rPr lang="en-US" sz="2000" dirty="0" err="1">
                <a:latin typeface="Segoe UI" panose="020B0502040204020203" pitchFamily="34" charset="0"/>
                <a:cs typeface="Segoe UI" panose="020B0502040204020203" pitchFamily="34" charset="0"/>
              </a:rPr>
              <a:t>Tất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cả</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mã</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độc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khi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phát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hiện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sẽ</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được</a:t>
            </a:r>
            <a:r>
              <a:rPr lang="en-US" sz="2000" dirty="0">
                <a:latin typeface="Segoe UI" panose="020B0502040204020203" pitchFamily="34" charset="0"/>
                <a:cs typeface="Segoe UI" panose="020B0502040204020203" pitchFamily="34" charset="0"/>
              </a:rPr>
              <a:t> di </a:t>
            </a:r>
            <a:r>
              <a:rPr lang="en-US" sz="2000" dirty="0" err="1">
                <a:latin typeface="Segoe UI" panose="020B0502040204020203" pitchFamily="34" charset="0"/>
                <a:cs typeface="Segoe UI" panose="020B0502040204020203" pitchFamily="34" charset="0"/>
              </a:rPr>
              <a:t>chuyển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vào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vùng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cách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ly</a:t>
            </a:r>
            <a:endParaRPr lang="en-US" sz="2000" dirty="0">
              <a:latin typeface="Segoe UI" panose="020B0502040204020203" pitchFamily="34" charset="0"/>
              <a:cs typeface="Segoe UI" panose="020B0502040204020203" pitchFamily="34" charset="0"/>
            </a:endParaRPr>
          </a:p>
          <a:p>
            <a:pPr lvl="1">
              <a:buFont typeface="Wingdings" pitchFamily="2" charset="2"/>
              <a:buChar char="q"/>
            </a:pPr>
            <a:r>
              <a:rPr lang="en-US" sz="2000" dirty="0" err="1">
                <a:latin typeface="Segoe UI" panose="020B0502040204020203" pitchFamily="34" charset="0"/>
                <a:cs typeface="Segoe UI" panose="020B0502040204020203" pitchFamily="34" charset="0"/>
              </a:rPr>
              <a:t>Có</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khả</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năng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xuất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báo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cáo</a:t>
            </a:r>
            <a:endParaRPr lang="en-US" sz="2000" dirty="0">
              <a:latin typeface="Segoe UI" panose="020B0502040204020203" pitchFamily="34" charset="0"/>
              <a:cs typeface="Segoe UI" panose="020B0502040204020203" pitchFamily="34" charset="0"/>
            </a:endParaRPr>
          </a:p>
          <a:p>
            <a:pPr lvl="1">
              <a:buFont typeface="Wingdings" pitchFamily="2" charset="2"/>
              <a:buChar char="q"/>
            </a:pPr>
            <a:r>
              <a:rPr lang="en-US" sz="2000" dirty="0" err="1">
                <a:latin typeface="Segoe UI" panose="020B0502040204020203" pitchFamily="34" charset="0"/>
                <a:cs typeface="Segoe UI" panose="020B0502040204020203" pitchFamily="34" charset="0"/>
              </a:rPr>
              <a:t>Chặn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các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nội</a:t>
            </a:r>
            <a:r>
              <a:rPr lang="en-US" sz="2000" dirty="0">
                <a:latin typeface="Segoe UI" panose="020B0502040204020203" pitchFamily="34" charset="0"/>
                <a:cs typeface="Segoe UI" panose="020B0502040204020203" pitchFamily="34" charset="0"/>
              </a:rPr>
              <a:t> dung </a:t>
            </a:r>
            <a:r>
              <a:rPr lang="en-US" sz="2000" dirty="0" err="1">
                <a:latin typeface="Segoe UI" panose="020B0502040204020203" pitchFamily="34" charset="0"/>
                <a:cs typeface="Segoe UI" panose="020B0502040204020203" pitchFamily="34" charset="0"/>
              </a:rPr>
              <a:t>không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mong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muốn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địa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chỉ</a:t>
            </a:r>
            <a:r>
              <a:rPr lang="en-US" sz="2000" dirty="0">
                <a:latin typeface="Segoe UI" panose="020B0502040204020203" pitchFamily="34" charset="0"/>
                <a:cs typeface="Segoe UI" panose="020B0502040204020203" pitchFamily="34" charset="0"/>
              </a:rPr>
              <a:t> web, </a:t>
            </a:r>
            <a:r>
              <a:rPr lang="en-US" sz="2000" dirty="0" err="1">
                <a:latin typeface="Segoe UI" panose="020B0502040204020203" pitchFamily="34" charset="0"/>
                <a:cs typeface="Segoe UI" panose="020B0502040204020203" pitchFamily="34" charset="0"/>
              </a:rPr>
              <a:t>từ</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khóa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lướt</a:t>
            </a:r>
            <a:r>
              <a:rPr lang="en-US" sz="2000" dirty="0">
                <a:latin typeface="Segoe UI" panose="020B0502040204020203" pitchFamily="34" charset="0"/>
                <a:cs typeface="Segoe UI" panose="020B0502040204020203" pitchFamily="34" charset="0"/>
              </a:rPr>
              <a:t> web, </a:t>
            </a:r>
            <a:r>
              <a:rPr lang="en-US" sz="2000" dirty="0" err="1">
                <a:latin typeface="Segoe UI" panose="020B0502040204020203" pitchFamily="34" charset="0"/>
                <a:cs typeface="Segoe UI" panose="020B0502040204020203" pitchFamily="34" charset="0"/>
              </a:rPr>
              <a:t>chương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trình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thực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thi</a:t>
            </a:r>
            <a:endParaRPr lang="en-US" sz="2000" dirty="0">
              <a:latin typeface="Segoe UI" panose="020B0502040204020203" pitchFamily="34" charset="0"/>
              <a:cs typeface="Segoe UI" panose="020B0502040204020203" pitchFamily="34" charset="0"/>
            </a:endParaRPr>
          </a:p>
          <a:p>
            <a:pPr lvl="1">
              <a:buFont typeface="Wingdings" pitchFamily="2" charset="2"/>
              <a:buChar char="q"/>
            </a:pPr>
            <a:r>
              <a:rPr lang="en-US" sz="2000" dirty="0" err="1">
                <a:latin typeface="Segoe UI" panose="020B0502040204020203" pitchFamily="34" charset="0"/>
                <a:cs typeface="Segoe UI" panose="020B0502040204020203" pitchFamily="34" charset="0"/>
              </a:rPr>
              <a:t>Phát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hiện</a:t>
            </a:r>
            <a:r>
              <a:rPr lang="en-US" sz="2000" dirty="0">
                <a:latin typeface="Segoe UI" panose="020B0502040204020203" pitchFamily="34" charset="0"/>
                <a:cs typeface="Segoe UI" panose="020B0502040204020203" pitchFamily="34" charset="0"/>
              </a:rPr>
              <a:t> USB </a:t>
            </a:r>
            <a:r>
              <a:rPr lang="en-US" sz="2000" dirty="0" err="1">
                <a:latin typeface="Segoe UI" panose="020B0502040204020203" pitchFamily="34" charset="0"/>
                <a:cs typeface="Segoe UI" panose="020B0502040204020203" pitchFamily="34" charset="0"/>
              </a:rPr>
              <a:t>được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cắm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vào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máy</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tính</a:t>
            </a:r>
            <a:endParaRPr lang="en-US" sz="2000" dirty="0">
              <a:latin typeface="Segoe UI" panose="020B0502040204020203" pitchFamily="34" charset="0"/>
              <a:cs typeface="Segoe UI" panose="020B0502040204020203" pitchFamily="34" charset="0"/>
            </a:endParaRPr>
          </a:p>
          <a:p>
            <a:pPr>
              <a:buFont typeface="Wingdings" pitchFamily="2" charset="2"/>
              <a:buChar char="v"/>
            </a:pPr>
            <a:r>
              <a:rPr lang="en-US" sz="2000" dirty="0" err="1">
                <a:latin typeface="Segoe UI" panose="020B0502040204020203" pitchFamily="34" charset="0"/>
                <a:cs typeface="Segoe UI" panose="020B0502040204020203" pitchFamily="34" charset="0"/>
              </a:rPr>
              <a:t>Tuy</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nhiên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Avos</a:t>
            </a:r>
            <a:r>
              <a:rPr lang="en-US" sz="2000" dirty="0">
                <a:latin typeface="Segoe UI" panose="020B0502040204020203" pitchFamily="34" charset="0"/>
                <a:cs typeface="Segoe UI" panose="020B0502040204020203" pitchFamily="34" charset="0"/>
              </a:rPr>
              <a:t> UIT </a:t>
            </a:r>
            <a:r>
              <a:rPr lang="en-US" sz="2000" dirty="0" err="1">
                <a:latin typeface="Segoe UI" panose="020B0502040204020203" pitchFamily="34" charset="0"/>
                <a:cs typeface="Segoe UI" panose="020B0502040204020203" pitchFamily="34" charset="0"/>
              </a:rPr>
              <a:t>vẫn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còn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tồn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đọng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một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số</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hạn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chế</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sau</a:t>
            </a:r>
            <a:r>
              <a:rPr lang="en-US" sz="2000" dirty="0">
                <a:latin typeface="Segoe UI" panose="020B0502040204020203" pitchFamily="34" charset="0"/>
                <a:cs typeface="Segoe UI" panose="020B0502040204020203" pitchFamily="34" charset="0"/>
              </a:rPr>
              <a:t>:</a:t>
            </a:r>
          </a:p>
          <a:p>
            <a:pPr lvl="1">
              <a:buFont typeface="Wingdings" pitchFamily="2" charset="2"/>
              <a:buChar char="q"/>
            </a:pPr>
            <a:r>
              <a:rPr lang="en-US" sz="2000" dirty="0" err="1">
                <a:latin typeface="Segoe UI" panose="020B0502040204020203" pitchFamily="34" charset="0"/>
                <a:cs typeface="Segoe UI" panose="020B0502040204020203" pitchFamily="34" charset="0"/>
              </a:rPr>
              <a:t>Hiệu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năng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và</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tốc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độ</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nhận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diện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vẫn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còn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thấp</a:t>
            </a:r>
            <a:endParaRPr lang="en-US" sz="2000" dirty="0">
              <a:latin typeface="Segoe UI" panose="020B0502040204020203" pitchFamily="34" charset="0"/>
              <a:cs typeface="Segoe UI" panose="020B0502040204020203" pitchFamily="34" charset="0"/>
            </a:endParaRPr>
          </a:p>
          <a:p>
            <a:pPr lvl="1">
              <a:buFont typeface="Wingdings" pitchFamily="2" charset="2"/>
              <a:buChar char="q"/>
            </a:pPr>
            <a:r>
              <a:rPr lang="en-US" sz="2000" dirty="0" err="1">
                <a:latin typeface="Segoe UI" panose="020B0502040204020203" pitchFamily="34" charset="0"/>
                <a:cs typeface="Segoe UI" panose="020B0502040204020203" pitchFamily="34" charset="0"/>
              </a:rPr>
              <a:t>Trải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nghiệm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truy</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cập</a:t>
            </a:r>
            <a:r>
              <a:rPr lang="en-US" sz="2000" dirty="0">
                <a:latin typeface="Segoe UI" panose="020B0502040204020203" pitchFamily="34" charset="0"/>
                <a:cs typeface="Segoe UI" panose="020B0502040204020203" pitchFamily="34" charset="0"/>
              </a:rPr>
              <a:t> web </a:t>
            </a:r>
            <a:r>
              <a:rPr lang="en-US" sz="2000" dirty="0" err="1">
                <a:latin typeface="Segoe UI" panose="020B0502040204020203" pitchFamily="34" charset="0"/>
                <a:cs typeface="Segoe UI" panose="020B0502040204020203" pitchFamily="34" charset="0"/>
              </a:rPr>
              <a:t>khi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bật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tính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năng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chặn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nội</a:t>
            </a:r>
            <a:r>
              <a:rPr lang="en-US" sz="2000" dirty="0">
                <a:latin typeface="Segoe UI" panose="020B0502040204020203" pitchFamily="34" charset="0"/>
                <a:cs typeface="Segoe UI" panose="020B0502040204020203" pitchFamily="34" charset="0"/>
              </a:rPr>
              <a:t> dung </a:t>
            </a:r>
            <a:r>
              <a:rPr lang="en-US" sz="2000" dirty="0" err="1">
                <a:latin typeface="Segoe UI" panose="020B0502040204020203" pitchFamily="34" charset="0"/>
                <a:cs typeface="Segoe UI" panose="020B0502040204020203" pitchFamily="34" charset="0"/>
              </a:rPr>
              <a:t>không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mong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muốn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vẫn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còn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chậm</a:t>
            </a:r>
            <a:r>
              <a:rPr lang="en-US" sz="2000" dirty="0">
                <a:latin typeface="Segoe UI" panose="020B0502040204020203" pitchFamily="34" charset="0"/>
                <a:cs typeface="Segoe UI" panose="020B0502040204020203" pitchFamily="34" charset="0"/>
              </a:rPr>
              <a:t>.</a:t>
            </a:r>
          </a:p>
        </p:txBody>
      </p:sp>
      <p:sp>
        <p:nvSpPr>
          <p:cNvPr id="4" name="Slide Number Placeholder 3"/>
          <p:cNvSpPr>
            <a:spLocks noGrp="1"/>
          </p:cNvSpPr>
          <p:nvPr>
            <p:ph type="sldNum" sz="quarter" idx="12"/>
          </p:nvPr>
        </p:nvSpPr>
        <p:spPr/>
        <p:txBody>
          <a:bodyPr/>
          <a:lstStyle/>
          <a:p>
            <a:fld id="{E66E05A6-56D3-4230-8083-1715A388535A}" type="slidenum">
              <a:rPr lang="en-US" smtClean="0"/>
              <a:t>16</a:t>
            </a:fld>
            <a:endParaRPr lang="en-US"/>
          </a:p>
        </p:txBody>
      </p:sp>
    </p:spTree>
    <p:extLst>
      <p:ext uri="{BB962C8B-B14F-4D97-AF65-F5344CB8AC3E}">
        <p14:creationId xmlns:p14="http://schemas.microsoft.com/office/powerpoint/2010/main" val="3937706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B7903A-6821-416A-8728-30184957C547}"/>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demo</a:t>
            </a:r>
          </a:p>
        </p:txBody>
      </p:sp>
      <p:pic>
        <p:nvPicPr>
          <p:cNvPr id="5" name="Picture 4">
            <a:extLst>
              <a:ext uri="{FF2B5EF4-FFF2-40B4-BE49-F238E27FC236}">
                <a16:creationId xmlns="" xmlns:a16="http://schemas.microsoft.com/office/drawing/2014/main" id="{2AA4B913-2C2F-4B86-917A-CAF31597A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2647950"/>
            <a:ext cx="3314700" cy="2651760"/>
          </a:xfrm>
          <a:prstGeom prst="rect">
            <a:avLst/>
          </a:prstGeom>
        </p:spPr>
      </p:pic>
      <p:sp>
        <p:nvSpPr>
          <p:cNvPr id="3" name="Slide Number Placeholder 2"/>
          <p:cNvSpPr>
            <a:spLocks noGrp="1"/>
          </p:cNvSpPr>
          <p:nvPr>
            <p:ph type="sldNum" sz="quarter" idx="12"/>
          </p:nvPr>
        </p:nvSpPr>
        <p:spPr/>
        <p:txBody>
          <a:bodyPr/>
          <a:lstStyle/>
          <a:p>
            <a:fld id="{E66E05A6-56D3-4230-8083-1715A388535A}" type="slidenum">
              <a:rPr lang="en-US" smtClean="0"/>
              <a:t>17</a:t>
            </a:fld>
            <a:endParaRPr lang="en-US"/>
          </a:p>
        </p:txBody>
      </p:sp>
    </p:spTree>
    <p:extLst>
      <p:ext uri="{BB962C8B-B14F-4D97-AF65-F5344CB8AC3E}">
        <p14:creationId xmlns:p14="http://schemas.microsoft.com/office/powerpoint/2010/main" val="3316612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D1F2C6-F9A4-4A89-A5FA-8C2B13E08CED}"/>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Hỏi đáp</a:t>
            </a:r>
          </a:p>
        </p:txBody>
      </p:sp>
      <p:pic>
        <p:nvPicPr>
          <p:cNvPr id="7" name="Picture 6">
            <a:extLst>
              <a:ext uri="{FF2B5EF4-FFF2-40B4-BE49-F238E27FC236}">
                <a16:creationId xmlns="" xmlns:a16="http://schemas.microsoft.com/office/drawing/2014/main" id="{E55848C9-A09A-450E-8CC9-9186CC69BB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7488" y="2063306"/>
            <a:ext cx="3948112" cy="4263961"/>
          </a:xfrm>
          <a:prstGeom prst="rect">
            <a:avLst/>
          </a:prstGeom>
        </p:spPr>
      </p:pic>
      <p:sp>
        <p:nvSpPr>
          <p:cNvPr id="3" name="Rectangle 2"/>
          <p:cNvSpPr/>
          <p:nvPr/>
        </p:nvSpPr>
        <p:spPr>
          <a:xfrm>
            <a:off x="2307771" y="5486400"/>
            <a:ext cx="4804229" cy="1204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E66E05A6-56D3-4230-8083-1715A388535A}" type="slidenum">
              <a:rPr lang="en-US" smtClean="0"/>
              <a:t>18</a:t>
            </a:fld>
            <a:endParaRPr lang="en-US"/>
          </a:p>
        </p:txBody>
      </p:sp>
    </p:spTree>
    <p:extLst>
      <p:ext uri="{BB962C8B-B14F-4D97-AF65-F5344CB8AC3E}">
        <p14:creationId xmlns:p14="http://schemas.microsoft.com/office/powerpoint/2010/main" val="3294861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81EE7A-13BE-4A86-848D-8F718294A965}"/>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Thank you</a:t>
            </a:r>
          </a:p>
        </p:txBody>
      </p:sp>
      <p:sp>
        <p:nvSpPr>
          <p:cNvPr id="3" name="Slide Number Placeholder 2"/>
          <p:cNvSpPr>
            <a:spLocks noGrp="1"/>
          </p:cNvSpPr>
          <p:nvPr>
            <p:ph type="sldNum" sz="quarter" idx="12"/>
          </p:nvPr>
        </p:nvSpPr>
        <p:spPr/>
        <p:txBody>
          <a:bodyPr/>
          <a:lstStyle/>
          <a:p>
            <a:fld id="{E66E05A6-56D3-4230-8083-1715A388535A}" type="slidenum">
              <a:rPr lang="en-US" smtClean="0"/>
              <a:t>19</a:t>
            </a:fld>
            <a:endParaRPr lang="en-US"/>
          </a:p>
        </p:txBody>
      </p:sp>
    </p:spTree>
    <p:extLst>
      <p:ext uri="{BB962C8B-B14F-4D97-AF65-F5344CB8AC3E}">
        <p14:creationId xmlns:p14="http://schemas.microsoft.com/office/powerpoint/2010/main" val="2366020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ACF8D3-6528-4B5B-A70E-14E4C74B2EF7}"/>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NỘI DUNG</a:t>
            </a:r>
          </a:p>
        </p:txBody>
      </p:sp>
      <p:sp>
        <p:nvSpPr>
          <p:cNvPr id="101" name="Arrow: Chevron 100">
            <a:extLst>
              <a:ext uri="{FF2B5EF4-FFF2-40B4-BE49-F238E27FC236}">
                <a16:creationId xmlns="" xmlns:a16="http://schemas.microsoft.com/office/drawing/2014/main" id="{53FB8E79-0787-4EE5-885F-DBFC9EFD9ED9}"/>
              </a:ext>
            </a:extLst>
          </p:cNvPr>
          <p:cNvSpPr/>
          <p:nvPr/>
        </p:nvSpPr>
        <p:spPr>
          <a:xfrm>
            <a:off x="609756" y="2230672"/>
            <a:ext cx="2333551" cy="900750"/>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Freeform: Shape 101">
            <a:extLst>
              <a:ext uri="{FF2B5EF4-FFF2-40B4-BE49-F238E27FC236}">
                <a16:creationId xmlns="" xmlns:a16="http://schemas.microsoft.com/office/drawing/2014/main" id="{AA51E9CA-79A4-4CCB-96FC-24F5FD521D81}"/>
              </a:ext>
            </a:extLst>
          </p:cNvPr>
          <p:cNvSpPr/>
          <p:nvPr/>
        </p:nvSpPr>
        <p:spPr>
          <a:xfrm>
            <a:off x="1126525" y="2417677"/>
            <a:ext cx="1970554" cy="900750"/>
          </a:xfrm>
          <a:custGeom>
            <a:avLst/>
            <a:gdLst>
              <a:gd name="connsiteX0" fmla="*/ 0 w 2181910"/>
              <a:gd name="connsiteY0" fmla="*/ 99736 h 997362"/>
              <a:gd name="connsiteX1" fmla="*/ 99736 w 2181910"/>
              <a:gd name="connsiteY1" fmla="*/ 0 h 997362"/>
              <a:gd name="connsiteX2" fmla="*/ 2082174 w 2181910"/>
              <a:gd name="connsiteY2" fmla="*/ 0 h 997362"/>
              <a:gd name="connsiteX3" fmla="*/ 2181910 w 2181910"/>
              <a:gd name="connsiteY3" fmla="*/ 99736 h 997362"/>
              <a:gd name="connsiteX4" fmla="*/ 2181910 w 2181910"/>
              <a:gd name="connsiteY4" fmla="*/ 897626 h 997362"/>
              <a:gd name="connsiteX5" fmla="*/ 2082174 w 2181910"/>
              <a:gd name="connsiteY5" fmla="*/ 997362 h 997362"/>
              <a:gd name="connsiteX6" fmla="*/ 99736 w 2181910"/>
              <a:gd name="connsiteY6" fmla="*/ 997362 h 997362"/>
              <a:gd name="connsiteX7" fmla="*/ 0 w 2181910"/>
              <a:gd name="connsiteY7" fmla="*/ 897626 h 997362"/>
              <a:gd name="connsiteX8" fmla="*/ 0 w 2181910"/>
              <a:gd name="connsiteY8" fmla="*/ 99736 h 99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910" h="997362">
                <a:moveTo>
                  <a:pt x="0" y="99736"/>
                </a:moveTo>
                <a:cubicBezTo>
                  <a:pt x="0" y="44653"/>
                  <a:pt x="44653" y="0"/>
                  <a:pt x="99736" y="0"/>
                </a:cubicBezTo>
                <a:lnTo>
                  <a:pt x="2082174" y="0"/>
                </a:lnTo>
                <a:cubicBezTo>
                  <a:pt x="2137257" y="0"/>
                  <a:pt x="2181910" y="44653"/>
                  <a:pt x="2181910" y="99736"/>
                </a:cubicBezTo>
                <a:lnTo>
                  <a:pt x="2181910" y="897626"/>
                </a:lnTo>
                <a:cubicBezTo>
                  <a:pt x="2181910" y="952709"/>
                  <a:pt x="2137257" y="997362"/>
                  <a:pt x="2082174" y="997362"/>
                </a:cubicBezTo>
                <a:lnTo>
                  <a:pt x="99736" y="997362"/>
                </a:lnTo>
                <a:cubicBezTo>
                  <a:pt x="44653" y="997362"/>
                  <a:pt x="0" y="952709"/>
                  <a:pt x="0" y="897626"/>
                </a:cubicBezTo>
                <a:lnTo>
                  <a:pt x="0" y="997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2587" tIns="112587" rIns="112587" bIns="112587" numCol="1" spcCol="1270" anchor="ctr" anchorCtr="0">
            <a:noAutofit/>
          </a:bodyPr>
          <a:lstStyle/>
          <a:p>
            <a:pPr algn="ctr" defTabSz="566738">
              <a:lnSpc>
                <a:spcPct val="90000"/>
              </a:lnSpc>
              <a:spcBef>
                <a:spcPct val="0"/>
              </a:spcBef>
              <a:spcAft>
                <a:spcPct val="35000"/>
              </a:spcAft>
            </a:pPr>
            <a:r>
              <a:rPr lang="vi-VN" sz="2000" dirty="0">
                <a:latin typeface="Segoe UI" panose="020B0502040204020203" pitchFamily="34" charset="0"/>
                <a:cs typeface="Segoe UI" panose="020B0502040204020203" pitchFamily="34" charset="0"/>
              </a:rPr>
              <a:t>Tổng quan tình hình</a:t>
            </a:r>
            <a:endParaRPr lang="en-US" sz="2000" dirty="0">
              <a:latin typeface="Segoe UI" panose="020B0502040204020203" pitchFamily="34" charset="0"/>
              <a:cs typeface="Segoe UI" panose="020B0502040204020203" pitchFamily="34" charset="0"/>
            </a:endParaRPr>
          </a:p>
        </p:txBody>
      </p:sp>
      <p:sp>
        <p:nvSpPr>
          <p:cNvPr id="103" name="Arrow: Chevron 102">
            <a:extLst>
              <a:ext uri="{FF2B5EF4-FFF2-40B4-BE49-F238E27FC236}">
                <a16:creationId xmlns="" xmlns:a16="http://schemas.microsoft.com/office/drawing/2014/main" id="{D1BD52AD-63F5-4CFE-80EF-E8AAD515896F}"/>
              </a:ext>
            </a:extLst>
          </p:cNvPr>
          <p:cNvSpPr/>
          <p:nvPr/>
        </p:nvSpPr>
        <p:spPr>
          <a:xfrm>
            <a:off x="3354383" y="2237168"/>
            <a:ext cx="2333551" cy="900750"/>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4" name="Freeform: Shape 103">
            <a:extLst>
              <a:ext uri="{FF2B5EF4-FFF2-40B4-BE49-F238E27FC236}">
                <a16:creationId xmlns="" xmlns:a16="http://schemas.microsoft.com/office/drawing/2014/main" id="{99475907-E6EE-4F65-ABB2-F321666A392A}"/>
              </a:ext>
            </a:extLst>
          </p:cNvPr>
          <p:cNvSpPr/>
          <p:nvPr/>
        </p:nvSpPr>
        <p:spPr>
          <a:xfrm>
            <a:off x="3871153" y="2424173"/>
            <a:ext cx="1970554" cy="900750"/>
          </a:xfrm>
          <a:custGeom>
            <a:avLst/>
            <a:gdLst>
              <a:gd name="connsiteX0" fmla="*/ 0 w 2181910"/>
              <a:gd name="connsiteY0" fmla="*/ 99736 h 997362"/>
              <a:gd name="connsiteX1" fmla="*/ 99736 w 2181910"/>
              <a:gd name="connsiteY1" fmla="*/ 0 h 997362"/>
              <a:gd name="connsiteX2" fmla="*/ 2082174 w 2181910"/>
              <a:gd name="connsiteY2" fmla="*/ 0 h 997362"/>
              <a:gd name="connsiteX3" fmla="*/ 2181910 w 2181910"/>
              <a:gd name="connsiteY3" fmla="*/ 99736 h 997362"/>
              <a:gd name="connsiteX4" fmla="*/ 2181910 w 2181910"/>
              <a:gd name="connsiteY4" fmla="*/ 897626 h 997362"/>
              <a:gd name="connsiteX5" fmla="*/ 2082174 w 2181910"/>
              <a:gd name="connsiteY5" fmla="*/ 997362 h 997362"/>
              <a:gd name="connsiteX6" fmla="*/ 99736 w 2181910"/>
              <a:gd name="connsiteY6" fmla="*/ 997362 h 997362"/>
              <a:gd name="connsiteX7" fmla="*/ 0 w 2181910"/>
              <a:gd name="connsiteY7" fmla="*/ 897626 h 997362"/>
              <a:gd name="connsiteX8" fmla="*/ 0 w 2181910"/>
              <a:gd name="connsiteY8" fmla="*/ 99736 h 99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910" h="997362">
                <a:moveTo>
                  <a:pt x="0" y="99736"/>
                </a:moveTo>
                <a:cubicBezTo>
                  <a:pt x="0" y="44653"/>
                  <a:pt x="44653" y="0"/>
                  <a:pt x="99736" y="0"/>
                </a:cubicBezTo>
                <a:lnTo>
                  <a:pt x="2082174" y="0"/>
                </a:lnTo>
                <a:cubicBezTo>
                  <a:pt x="2137257" y="0"/>
                  <a:pt x="2181910" y="44653"/>
                  <a:pt x="2181910" y="99736"/>
                </a:cubicBezTo>
                <a:lnTo>
                  <a:pt x="2181910" y="897626"/>
                </a:lnTo>
                <a:cubicBezTo>
                  <a:pt x="2181910" y="952709"/>
                  <a:pt x="2137257" y="997362"/>
                  <a:pt x="2082174" y="997362"/>
                </a:cubicBezTo>
                <a:lnTo>
                  <a:pt x="99736" y="997362"/>
                </a:lnTo>
                <a:cubicBezTo>
                  <a:pt x="44653" y="997362"/>
                  <a:pt x="0" y="952709"/>
                  <a:pt x="0" y="897626"/>
                </a:cubicBezTo>
                <a:lnTo>
                  <a:pt x="0" y="997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2587" tIns="112587" rIns="112587" bIns="112587" numCol="1" spcCol="1270" anchor="ctr" anchorCtr="0">
            <a:noAutofit/>
          </a:bodyPr>
          <a:lstStyle/>
          <a:p>
            <a:pPr algn="ctr" defTabSz="566738">
              <a:lnSpc>
                <a:spcPct val="90000"/>
              </a:lnSpc>
              <a:spcBef>
                <a:spcPct val="0"/>
              </a:spcBef>
              <a:spcAft>
                <a:spcPct val="35000"/>
              </a:spcAft>
            </a:pPr>
            <a:r>
              <a:rPr lang="vi-VN" sz="2000" dirty="0">
                <a:latin typeface="Segoe UI" panose="020B0502040204020203" pitchFamily="34" charset="0"/>
                <a:cs typeface="Segoe UI" panose="020B0502040204020203" pitchFamily="34" charset="0"/>
              </a:rPr>
              <a:t>Đối tượng và phạm vi nghiên cứu</a:t>
            </a:r>
            <a:endParaRPr lang="en-US" sz="2000" dirty="0">
              <a:latin typeface="Segoe UI" panose="020B0502040204020203" pitchFamily="34" charset="0"/>
              <a:cs typeface="Segoe UI" panose="020B0502040204020203" pitchFamily="34" charset="0"/>
            </a:endParaRPr>
          </a:p>
        </p:txBody>
      </p:sp>
      <p:sp>
        <p:nvSpPr>
          <p:cNvPr id="105" name="Arrow: Chevron 104">
            <a:extLst>
              <a:ext uri="{FF2B5EF4-FFF2-40B4-BE49-F238E27FC236}">
                <a16:creationId xmlns="" xmlns:a16="http://schemas.microsoft.com/office/drawing/2014/main" id="{9D26B970-31D2-4EB1-8270-A3938F9036D0}"/>
              </a:ext>
            </a:extLst>
          </p:cNvPr>
          <p:cNvSpPr/>
          <p:nvPr/>
        </p:nvSpPr>
        <p:spPr>
          <a:xfrm>
            <a:off x="6099011" y="2237168"/>
            <a:ext cx="2333551" cy="900750"/>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Freeform: Shape 105">
            <a:extLst>
              <a:ext uri="{FF2B5EF4-FFF2-40B4-BE49-F238E27FC236}">
                <a16:creationId xmlns="" xmlns:a16="http://schemas.microsoft.com/office/drawing/2014/main" id="{88075B11-9435-45DC-8F98-AC1EFC8FD80A}"/>
              </a:ext>
            </a:extLst>
          </p:cNvPr>
          <p:cNvSpPr/>
          <p:nvPr/>
        </p:nvSpPr>
        <p:spPr>
          <a:xfrm>
            <a:off x="6615781" y="2424173"/>
            <a:ext cx="1970554" cy="900750"/>
          </a:xfrm>
          <a:custGeom>
            <a:avLst/>
            <a:gdLst>
              <a:gd name="connsiteX0" fmla="*/ 0 w 2181910"/>
              <a:gd name="connsiteY0" fmla="*/ 99736 h 997362"/>
              <a:gd name="connsiteX1" fmla="*/ 99736 w 2181910"/>
              <a:gd name="connsiteY1" fmla="*/ 0 h 997362"/>
              <a:gd name="connsiteX2" fmla="*/ 2082174 w 2181910"/>
              <a:gd name="connsiteY2" fmla="*/ 0 h 997362"/>
              <a:gd name="connsiteX3" fmla="*/ 2181910 w 2181910"/>
              <a:gd name="connsiteY3" fmla="*/ 99736 h 997362"/>
              <a:gd name="connsiteX4" fmla="*/ 2181910 w 2181910"/>
              <a:gd name="connsiteY4" fmla="*/ 897626 h 997362"/>
              <a:gd name="connsiteX5" fmla="*/ 2082174 w 2181910"/>
              <a:gd name="connsiteY5" fmla="*/ 997362 h 997362"/>
              <a:gd name="connsiteX6" fmla="*/ 99736 w 2181910"/>
              <a:gd name="connsiteY6" fmla="*/ 997362 h 997362"/>
              <a:gd name="connsiteX7" fmla="*/ 0 w 2181910"/>
              <a:gd name="connsiteY7" fmla="*/ 897626 h 997362"/>
              <a:gd name="connsiteX8" fmla="*/ 0 w 2181910"/>
              <a:gd name="connsiteY8" fmla="*/ 99736 h 99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910" h="997362">
                <a:moveTo>
                  <a:pt x="0" y="99736"/>
                </a:moveTo>
                <a:cubicBezTo>
                  <a:pt x="0" y="44653"/>
                  <a:pt x="44653" y="0"/>
                  <a:pt x="99736" y="0"/>
                </a:cubicBezTo>
                <a:lnTo>
                  <a:pt x="2082174" y="0"/>
                </a:lnTo>
                <a:cubicBezTo>
                  <a:pt x="2137257" y="0"/>
                  <a:pt x="2181910" y="44653"/>
                  <a:pt x="2181910" y="99736"/>
                </a:cubicBezTo>
                <a:lnTo>
                  <a:pt x="2181910" y="897626"/>
                </a:lnTo>
                <a:cubicBezTo>
                  <a:pt x="2181910" y="952709"/>
                  <a:pt x="2137257" y="997362"/>
                  <a:pt x="2082174" y="997362"/>
                </a:cubicBezTo>
                <a:lnTo>
                  <a:pt x="99736" y="997362"/>
                </a:lnTo>
                <a:cubicBezTo>
                  <a:pt x="44653" y="997362"/>
                  <a:pt x="0" y="952709"/>
                  <a:pt x="0" y="897626"/>
                </a:cubicBezTo>
                <a:lnTo>
                  <a:pt x="0" y="997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2587" tIns="112587" rIns="112587" bIns="112587" numCol="1" spcCol="1270" anchor="ctr" anchorCtr="0">
            <a:noAutofit/>
          </a:bodyPr>
          <a:lstStyle/>
          <a:p>
            <a:pPr algn="ctr" defTabSz="566738">
              <a:lnSpc>
                <a:spcPct val="90000"/>
              </a:lnSpc>
              <a:spcBef>
                <a:spcPct val="0"/>
              </a:spcBef>
              <a:spcAft>
                <a:spcPct val="35000"/>
              </a:spcAft>
            </a:pPr>
            <a:r>
              <a:rPr lang="vi-VN" sz="2000">
                <a:latin typeface="Segoe UI" panose="020B0502040204020203" pitchFamily="34" charset="0"/>
                <a:cs typeface="Segoe UI" panose="020B0502040204020203" pitchFamily="34" charset="0"/>
              </a:rPr>
              <a:t>Các tính năng</a:t>
            </a:r>
            <a:r>
              <a:rPr lang="en-US" sz="2000">
                <a:latin typeface="Segoe UI" panose="020B0502040204020203" pitchFamily="34" charset="0"/>
                <a:cs typeface="Segoe UI" panose="020B0502040204020203" pitchFamily="34" charset="0"/>
              </a:rPr>
              <a:t> nổi bật</a:t>
            </a:r>
          </a:p>
        </p:txBody>
      </p:sp>
      <p:sp>
        <p:nvSpPr>
          <p:cNvPr id="107" name="Arrow: Chevron 106">
            <a:extLst>
              <a:ext uri="{FF2B5EF4-FFF2-40B4-BE49-F238E27FC236}">
                <a16:creationId xmlns="" xmlns:a16="http://schemas.microsoft.com/office/drawing/2014/main" id="{0F07BFE7-1E8B-4537-A8CC-CC2047A2E9CB}"/>
              </a:ext>
            </a:extLst>
          </p:cNvPr>
          <p:cNvSpPr/>
          <p:nvPr/>
        </p:nvSpPr>
        <p:spPr>
          <a:xfrm>
            <a:off x="609756" y="3832883"/>
            <a:ext cx="2333551" cy="900750"/>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8" name="Freeform: Shape 107">
            <a:extLst>
              <a:ext uri="{FF2B5EF4-FFF2-40B4-BE49-F238E27FC236}">
                <a16:creationId xmlns="" xmlns:a16="http://schemas.microsoft.com/office/drawing/2014/main" id="{D80E1FD6-B475-4008-A6A1-8A9DC0313AE0}"/>
              </a:ext>
            </a:extLst>
          </p:cNvPr>
          <p:cNvSpPr/>
          <p:nvPr/>
        </p:nvSpPr>
        <p:spPr>
          <a:xfrm>
            <a:off x="1126525" y="4019888"/>
            <a:ext cx="1970554" cy="900750"/>
          </a:xfrm>
          <a:custGeom>
            <a:avLst/>
            <a:gdLst>
              <a:gd name="connsiteX0" fmla="*/ 0 w 2181910"/>
              <a:gd name="connsiteY0" fmla="*/ 99736 h 997362"/>
              <a:gd name="connsiteX1" fmla="*/ 99736 w 2181910"/>
              <a:gd name="connsiteY1" fmla="*/ 0 h 997362"/>
              <a:gd name="connsiteX2" fmla="*/ 2082174 w 2181910"/>
              <a:gd name="connsiteY2" fmla="*/ 0 h 997362"/>
              <a:gd name="connsiteX3" fmla="*/ 2181910 w 2181910"/>
              <a:gd name="connsiteY3" fmla="*/ 99736 h 997362"/>
              <a:gd name="connsiteX4" fmla="*/ 2181910 w 2181910"/>
              <a:gd name="connsiteY4" fmla="*/ 897626 h 997362"/>
              <a:gd name="connsiteX5" fmla="*/ 2082174 w 2181910"/>
              <a:gd name="connsiteY5" fmla="*/ 997362 h 997362"/>
              <a:gd name="connsiteX6" fmla="*/ 99736 w 2181910"/>
              <a:gd name="connsiteY6" fmla="*/ 997362 h 997362"/>
              <a:gd name="connsiteX7" fmla="*/ 0 w 2181910"/>
              <a:gd name="connsiteY7" fmla="*/ 897626 h 997362"/>
              <a:gd name="connsiteX8" fmla="*/ 0 w 2181910"/>
              <a:gd name="connsiteY8" fmla="*/ 99736 h 99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910" h="997362">
                <a:moveTo>
                  <a:pt x="0" y="99736"/>
                </a:moveTo>
                <a:cubicBezTo>
                  <a:pt x="0" y="44653"/>
                  <a:pt x="44653" y="0"/>
                  <a:pt x="99736" y="0"/>
                </a:cubicBezTo>
                <a:lnTo>
                  <a:pt x="2082174" y="0"/>
                </a:lnTo>
                <a:cubicBezTo>
                  <a:pt x="2137257" y="0"/>
                  <a:pt x="2181910" y="44653"/>
                  <a:pt x="2181910" y="99736"/>
                </a:cubicBezTo>
                <a:lnTo>
                  <a:pt x="2181910" y="897626"/>
                </a:lnTo>
                <a:cubicBezTo>
                  <a:pt x="2181910" y="952709"/>
                  <a:pt x="2137257" y="997362"/>
                  <a:pt x="2082174" y="997362"/>
                </a:cubicBezTo>
                <a:lnTo>
                  <a:pt x="99736" y="997362"/>
                </a:lnTo>
                <a:cubicBezTo>
                  <a:pt x="44653" y="997362"/>
                  <a:pt x="0" y="952709"/>
                  <a:pt x="0" y="897626"/>
                </a:cubicBezTo>
                <a:lnTo>
                  <a:pt x="0" y="997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2587" tIns="112587" rIns="112587" bIns="112587" numCol="1" spcCol="1270" anchor="ctr" anchorCtr="0">
            <a:noAutofit/>
          </a:bodyPr>
          <a:lstStyle/>
          <a:p>
            <a:pPr algn="ctr" defTabSz="566738">
              <a:lnSpc>
                <a:spcPct val="90000"/>
              </a:lnSpc>
              <a:spcBef>
                <a:spcPct val="0"/>
              </a:spcBef>
              <a:spcAft>
                <a:spcPct val="35000"/>
              </a:spcAft>
            </a:pPr>
            <a:r>
              <a:rPr lang="vi-VN" sz="2000" dirty="0">
                <a:latin typeface="Segoe UI" panose="020B0502040204020203" pitchFamily="34" charset="0"/>
                <a:cs typeface="Segoe UI" panose="020B0502040204020203" pitchFamily="34" charset="0"/>
              </a:rPr>
              <a:t>Mô hình hệ thống</a:t>
            </a:r>
            <a:endParaRPr lang="en-US" sz="2000" dirty="0">
              <a:latin typeface="Segoe UI" panose="020B0502040204020203" pitchFamily="34" charset="0"/>
              <a:cs typeface="Segoe UI" panose="020B0502040204020203" pitchFamily="34" charset="0"/>
            </a:endParaRPr>
          </a:p>
        </p:txBody>
      </p:sp>
      <p:sp>
        <p:nvSpPr>
          <p:cNvPr id="109" name="Arrow: Chevron 108">
            <a:extLst>
              <a:ext uri="{FF2B5EF4-FFF2-40B4-BE49-F238E27FC236}">
                <a16:creationId xmlns="" xmlns:a16="http://schemas.microsoft.com/office/drawing/2014/main" id="{975040DF-30E7-4987-8492-1D26B85A67CD}"/>
              </a:ext>
            </a:extLst>
          </p:cNvPr>
          <p:cNvSpPr/>
          <p:nvPr/>
        </p:nvSpPr>
        <p:spPr>
          <a:xfrm>
            <a:off x="3354384" y="3832883"/>
            <a:ext cx="2333551" cy="900750"/>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Freeform: Shape 109">
            <a:extLst>
              <a:ext uri="{FF2B5EF4-FFF2-40B4-BE49-F238E27FC236}">
                <a16:creationId xmlns="" xmlns:a16="http://schemas.microsoft.com/office/drawing/2014/main" id="{3609B9CC-06FA-4C54-B273-24673D8F9CA5}"/>
              </a:ext>
            </a:extLst>
          </p:cNvPr>
          <p:cNvSpPr/>
          <p:nvPr/>
        </p:nvSpPr>
        <p:spPr>
          <a:xfrm>
            <a:off x="3871153" y="4019888"/>
            <a:ext cx="1970554" cy="900750"/>
          </a:xfrm>
          <a:custGeom>
            <a:avLst/>
            <a:gdLst>
              <a:gd name="connsiteX0" fmla="*/ 0 w 2181910"/>
              <a:gd name="connsiteY0" fmla="*/ 99736 h 997362"/>
              <a:gd name="connsiteX1" fmla="*/ 99736 w 2181910"/>
              <a:gd name="connsiteY1" fmla="*/ 0 h 997362"/>
              <a:gd name="connsiteX2" fmla="*/ 2082174 w 2181910"/>
              <a:gd name="connsiteY2" fmla="*/ 0 h 997362"/>
              <a:gd name="connsiteX3" fmla="*/ 2181910 w 2181910"/>
              <a:gd name="connsiteY3" fmla="*/ 99736 h 997362"/>
              <a:gd name="connsiteX4" fmla="*/ 2181910 w 2181910"/>
              <a:gd name="connsiteY4" fmla="*/ 897626 h 997362"/>
              <a:gd name="connsiteX5" fmla="*/ 2082174 w 2181910"/>
              <a:gd name="connsiteY5" fmla="*/ 997362 h 997362"/>
              <a:gd name="connsiteX6" fmla="*/ 99736 w 2181910"/>
              <a:gd name="connsiteY6" fmla="*/ 997362 h 997362"/>
              <a:gd name="connsiteX7" fmla="*/ 0 w 2181910"/>
              <a:gd name="connsiteY7" fmla="*/ 897626 h 997362"/>
              <a:gd name="connsiteX8" fmla="*/ 0 w 2181910"/>
              <a:gd name="connsiteY8" fmla="*/ 99736 h 99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910" h="997362">
                <a:moveTo>
                  <a:pt x="0" y="99736"/>
                </a:moveTo>
                <a:cubicBezTo>
                  <a:pt x="0" y="44653"/>
                  <a:pt x="44653" y="0"/>
                  <a:pt x="99736" y="0"/>
                </a:cubicBezTo>
                <a:lnTo>
                  <a:pt x="2082174" y="0"/>
                </a:lnTo>
                <a:cubicBezTo>
                  <a:pt x="2137257" y="0"/>
                  <a:pt x="2181910" y="44653"/>
                  <a:pt x="2181910" y="99736"/>
                </a:cubicBezTo>
                <a:lnTo>
                  <a:pt x="2181910" y="897626"/>
                </a:lnTo>
                <a:cubicBezTo>
                  <a:pt x="2181910" y="952709"/>
                  <a:pt x="2137257" y="997362"/>
                  <a:pt x="2082174" y="997362"/>
                </a:cubicBezTo>
                <a:lnTo>
                  <a:pt x="99736" y="997362"/>
                </a:lnTo>
                <a:cubicBezTo>
                  <a:pt x="44653" y="997362"/>
                  <a:pt x="0" y="952709"/>
                  <a:pt x="0" y="897626"/>
                </a:cubicBezTo>
                <a:lnTo>
                  <a:pt x="0" y="997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2587" tIns="112587" rIns="112587" bIns="112587" numCol="1" spcCol="1270" anchor="ctr" anchorCtr="0">
            <a:noAutofit/>
          </a:bodyPr>
          <a:lstStyle/>
          <a:p>
            <a:pPr algn="ctr" defTabSz="566738">
              <a:lnSpc>
                <a:spcPct val="90000"/>
              </a:lnSpc>
              <a:spcBef>
                <a:spcPct val="0"/>
              </a:spcBef>
              <a:spcAft>
                <a:spcPct val="35000"/>
              </a:spcAft>
            </a:pPr>
            <a:r>
              <a:rPr lang="vi-VN" sz="2000">
                <a:latin typeface="Segoe UI" panose="020B0502040204020203" pitchFamily="34" charset="0"/>
                <a:cs typeface="Segoe UI" panose="020B0502040204020203" pitchFamily="34" charset="0"/>
              </a:rPr>
              <a:t>Kết quả</a:t>
            </a:r>
            <a:endParaRPr lang="en-US" sz="2000">
              <a:latin typeface="Segoe UI" panose="020B0502040204020203" pitchFamily="34" charset="0"/>
              <a:cs typeface="Segoe UI" panose="020B0502040204020203" pitchFamily="34" charset="0"/>
            </a:endParaRPr>
          </a:p>
        </p:txBody>
      </p:sp>
      <p:sp>
        <p:nvSpPr>
          <p:cNvPr id="111" name="Arrow: Chevron 110">
            <a:extLst>
              <a:ext uri="{FF2B5EF4-FFF2-40B4-BE49-F238E27FC236}">
                <a16:creationId xmlns="" xmlns:a16="http://schemas.microsoft.com/office/drawing/2014/main" id="{D4815EEC-D4AA-4AA8-BCDE-A801717C7117}"/>
              </a:ext>
            </a:extLst>
          </p:cNvPr>
          <p:cNvSpPr/>
          <p:nvPr/>
        </p:nvSpPr>
        <p:spPr>
          <a:xfrm>
            <a:off x="6099013" y="3832883"/>
            <a:ext cx="2333551" cy="900750"/>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2" name="Freeform: Shape 111">
            <a:extLst>
              <a:ext uri="{FF2B5EF4-FFF2-40B4-BE49-F238E27FC236}">
                <a16:creationId xmlns="" xmlns:a16="http://schemas.microsoft.com/office/drawing/2014/main" id="{78419107-5B80-4643-9E56-D03C64F59EB7}"/>
              </a:ext>
            </a:extLst>
          </p:cNvPr>
          <p:cNvSpPr/>
          <p:nvPr/>
        </p:nvSpPr>
        <p:spPr>
          <a:xfrm>
            <a:off x="6615781" y="4019888"/>
            <a:ext cx="1970554" cy="900750"/>
          </a:xfrm>
          <a:custGeom>
            <a:avLst/>
            <a:gdLst>
              <a:gd name="connsiteX0" fmla="*/ 0 w 2181910"/>
              <a:gd name="connsiteY0" fmla="*/ 99736 h 997362"/>
              <a:gd name="connsiteX1" fmla="*/ 99736 w 2181910"/>
              <a:gd name="connsiteY1" fmla="*/ 0 h 997362"/>
              <a:gd name="connsiteX2" fmla="*/ 2082174 w 2181910"/>
              <a:gd name="connsiteY2" fmla="*/ 0 h 997362"/>
              <a:gd name="connsiteX3" fmla="*/ 2181910 w 2181910"/>
              <a:gd name="connsiteY3" fmla="*/ 99736 h 997362"/>
              <a:gd name="connsiteX4" fmla="*/ 2181910 w 2181910"/>
              <a:gd name="connsiteY4" fmla="*/ 897626 h 997362"/>
              <a:gd name="connsiteX5" fmla="*/ 2082174 w 2181910"/>
              <a:gd name="connsiteY5" fmla="*/ 997362 h 997362"/>
              <a:gd name="connsiteX6" fmla="*/ 99736 w 2181910"/>
              <a:gd name="connsiteY6" fmla="*/ 997362 h 997362"/>
              <a:gd name="connsiteX7" fmla="*/ 0 w 2181910"/>
              <a:gd name="connsiteY7" fmla="*/ 897626 h 997362"/>
              <a:gd name="connsiteX8" fmla="*/ 0 w 2181910"/>
              <a:gd name="connsiteY8" fmla="*/ 99736 h 99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910" h="997362">
                <a:moveTo>
                  <a:pt x="0" y="99736"/>
                </a:moveTo>
                <a:cubicBezTo>
                  <a:pt x="0" y="44653"/>
                  <a:pt x="44653" y="0"/>
                  <a:pt x="99736" y="0"/>
                </a:cubicBezTo>
                <a:lnTo>
                  <a:pt x="2082174" y="0"/>
                </a:lnTo>
                <a:cubicBezTo>
                  <a:pt x="2137257" y="0"/>
                  <a:pt x="2181910" y="44653"/>
                  <a:pt x="2181910" y="99736"/>
                </a:cubicBezTo>
                <a:lnTo>
                  <a:pt x="2181910" y="897626"/>
                </a:lnTo>
                <a:cubicBezTo>
                  <a:pt x="2181910" y="952709"/>
                  <a:pt x="2137257" y="997362"/>
                  <a:pt x="2082174" y="997362"/>
                </a:cubicBezTo>
                <a:lnTo>
                  <a:pt x="99736" y="997362"/>
                </a:lnTo>
                <a:cubicBezTo>
                  <a:pt x="44653" y="997362"/>
                  <a:pt x="0" y="952709"/>
                  <a:pt x="0" y="897626"/>
                </a:cubicBezTo>
                <a:lnTo>
                  <a:pt x="0" y="997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2587" tIns="112587" rIns="112587" bIns="112587" numCol="1" spcCol="1270" anchor="ctr" anchorCtr="0">
            <a:noAutofit/>
          </a:bodyPr>
          <a:lstStyle/>
          <a:p>
            <a:pPr algn="ctr" defTabSz="566738">
              <a:lnSpc>
                <a:spcPct val="90000"/>
              </a:lnSpc>
              <a:spcBef>
                <a:spcPct val="0"/>
              </a:spcBef>
              <a:spcAft>
                <a:spcPct val="35000"/>
              </a:spcAft>
            </a:pPr>
            <a:r>
              <a:rPr lang="vi-VN" sz="2000">
                <a:latin typeface="Segoe UI" panose="020B0502040204020203" pitchFamily="34" charset="0"/>
                <a:cs typeface="Segoe UI" panose="020B0502040204020203" pitchFamily="34" charset="0"/>
              </a:rPr>
              <a:t>Đánh giá hiệu suất công cụ.</a:t>
            </a:r>
            <a:endParaRPr lang="en-US" sz="2000">
              <a:latin typeface="Segoe UI" panose="020B0502040204020203" pitchFamily="34" charset="0"/>
              <a:cs typeface="Segoe UI" panose="020B0502040204020203" pitchFamily="34" charset="0"/>
            </a:endParaRPr>
          </a:p>
        </p:txBody>
      </p:sp>
      <p:sp>
        <p:nvSpPr>
          <p:cNvPr id="113" name="Arrow: Chevron 112">
            <a:extLst>
              <a:ext uri="{FF2B5EF4-FFF2-40B4-BE49-F238E27FC236}">
                <a16:creationId xmlns="" xmlns:a16="http://schemas.microsoft.com/office/drawing/2014/main" id="{5BBFF704-AC84-42EE-8E41-C59F430A0562}"/>
              </a:ext>
            </a:extLst>
          </p:cNvPr>
          <p:cNvSpPr/>
          <p:nvPr/>
        </p:nvSpPr>
        <p:spPr>
          <a:xfrm>
            <a:off x="3354384" y="5418101"/>
            <a:ext cx="2333551" cy="900750"/>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Freeform: Shape 113">
            <a:extLst>
              <a:ext uri="{FF2B5EF4-FFF2-40B4-BE49-F238E27FC236}">
                <a16:creationId xmlns="" xmlns:a16="http://schemas.microsoft.com/office/drawing/2014/main" id="{F534F47D-F83D-4895-9CC8-85349D44EBF3}"/>
              </a:ext>
            </a:extLst>
          </p:cNvPr>
          <p:cNvSpPr/>
          <p:nvPr/>
        </p:nvSpPr>
        <p:spPr>
          <a:xfrm>
            <a:off x="3871153" y="5605106"/>
            <a:ext cx="1970554" cy="900750"/>
          </a:xfrm>
          <a:custGeom>
            <a:avLst/>
            <a:gdLst>
              <a:gd name="connsiteX0" fmla="*/ 0 w 2181910"/>
              <a:gd name="connsiteY0" fmla="*/ 99736 h 997362"/>
              <a:gd name="connsiteX1" fmla="*/ 99736 w 2181910"/>
              <a:gd name="connsiteY1" fmla="*/ 0 h 997362"/>
              <a:gd name="connsiteX2" fmla="*/ 2082174 w 2181910"/>
              <a:gd name="connsiteY2" fmla="*/ 0 h 997362"/>
              <a:gd name="connsiteX3" fmla="*/ 2181910 w 2181910"/>
              <a:gd name="connsiteY3" fmla="*/ 99736 h 997362"/>
              <a:gd name="connsiteX4" fmla="*/ 2181910 w 2181910"/>
              <a:gd name="connsiteY4" fmla="*/ 897626 h 997362"/>
              <a:gd name="connsiteX5" fmla="*/ 2082174 w 2181910"/>
              <a:gd name="connsiteY5" fmla="*/ 997362 h 997362"/>
              <a:gd name="connsiteX6" fmla="*/ 99736 w 2181910"/>
              <a:gd name="connsiteY6" fmla="*/ 997362 h 997362"/>
              <a:gd name="connsiteX7" fmla="*/ 0 w 2181910"/>
              <a:gd name="connsiteY7" fmla="*/ 897626 h 997362"/>
              <a:gd name="connsiteX8" fmla="*/ 0 w 2181910"/>
              <a:gd name="connsiteY8" fmla="*/ 99736 h 997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910" h="997362">
                <a:moveTo>
                  <a:pt x="0" y="99736"/>
                </a:moveTo>
                <a:cubicBezTo>
                  <a:pt x="0" y="44653"/>
                  <a:pt x="44653" y="0"/>
                  <a:pt x="99736" y="0"/>
                </a:cubicBezTo>
                <a:lnTo>
                  <a:pt x="2082174" y="0"/>
                </a:lnTo>
                <a:cubicBezTo>
                  <a:pt x="2137257" y="0"/>
                  <a:pt x="2181910" y="44653"/>
                  <a:pt x="2181910" y="99736"/>
                </a:cubicBezTo>
                <a:lnTo>
                  <a:pt x="2181910" y="897626"/>
                </a:lnTo>
                <a:cubicBezTo>
                  <a:pt x="2181910" y="952709"/>
                  <a:pt x="2137257" y="997362"/>
                  <a:pt x="2082174" y="997362"/>
                </a:cubicBezTo>
                <a:lnTo>
                  <a:pt x="99736" y="997362"/>
                </a:lnTo>
                <a:cubicBezTo>
                  <a:pt x="44653" y="997362"/>
                  <a:pt x="0" y="952709"/>
                  <a:pt x="0" y="897626"/>
                </a:cubicBezTo>
                <a:lnTo>
                  <a:pt x="0" y="997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2587" tIns="112587" rIns="112587" bIns="112587" numCol="1" spcCol="1270" anchor="ctr" anchorCtr="0">
            <a:noAutofit/>
          </a:bodyPr>
          <a:lstStyle/>
          <a:p>
            <a:pPr algn="ctr" defTabSz="566738">
              <a:lnSpc>
                <a:spcPct val="90000"/>
              </a:lnSpc>
              <a:spcBef>
                <a:spcPct val="0"/>
              </a:spcBef>
              <a:spcAft>
                <a:spcPct val="35000"/>
              </a:spcAft>
            </a:pPr>
            <a:r>
              <a:rPr lang="vi-VN" sz="2000">
                <a:latin typeface="Segoe UI" panose="020B0502040204020203" pitchFamily="34" charset="0"/>
                <a:cs typeface="Segoe UI" panose="020B0502040204020203" pitchFamily="34" charset="0"/>
              </a:rPr>
              <a:t>Kết luận</a:t>
            </a:r>
            <a:endParaRPr lang="en-US" sz="2000">
              <a:latin typeface="Segoe UI" panose="020B0502040204020203" pitchFamily="34" charset="0"/>
              <a:cs typeface="Segoe UI" panose="020B0502040204020203" pitchFamily="34" charset="0"/>
            </a:endParaRPr>
          </a:p>
        </p:txBody>
      </p:sp>
      <p:sp>
        <p:nvSpPr>
          <p:cNvPr id="3" name="Slide Number Placeholder 2"/>
          <p:cNvSpPr>
            <a:spLocks noGrp="1"/>
          </p:cNvSpPr>
          <p:nvPr>
            <p:ph type="sldNum" sz="quarter" idx="12"/>
          </p:nvPr>
        </p:nvSpPr>
        <p:spPr/>
        <p:txBody>
          <a:bodyPr/>
          <a:lstStyle/>
          <a:p>
            <a:fld id="{E66E05A6-56D3-4230-8083-1715A388535A}" type="slidenum">
              <a:rPr lang="en-US" smtClean="0"/>
              <a:t>2</a:t>
            </a:fld>
            <a:endParaRPr lang="en-US"/>
          </a:p>
        </p:txBody>
      </p:sp>
    </p:spTree>
    <p:extLst>
      <p:ext uri="{BB962C8B-B14F-4D97-AF65-F5344CB8AC3E}">
        <p14:creationId xmlns:p14="http://schemas.microsoft.com/office/powerpoint/2010/main" val="3018207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AB77CA-7FB2-4265-999D-75371FE148D0}"/>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Tổng quan tình hình</a:t>
            </a:r>
            <a:endParaRPr lang="vi-VN"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9DEFA4EB-EFD1-4C2A-AD90-3FD1F46DC7C6}"/>
              </a:ext>
            </a:extLst>
          </p:cNvPr>
          <p:cNvSpPr>
            <a:spLocks noGrp="1"/>
          </p:cNvSpPr>
          <p:nvPr>
            <p:ph idx="1"/>
          </p:nvPr>
        </p:nvSpPr>
        <p:spPr>
          <a:xfrm>
            <a:off x="435895" y="2492622"/>
            <a:ext cx="8272211" cy="1648918"/>
          </a:xfrm>
        </p:spPr>
        <p:txBody>
          <a:bodyPr>
            <a:noAutofit/>
          </a:bodyPr>
          <a:lstStyle/>
          <a:p>
            <a:pPr>
              <a:buFont typeface="Wingdings" panose="05000000000000000000" pitchFamily="2" charset="2"/>
              <a:buChar char="v"/>
            </a:pPr>
            <a:r>
              <a:rPr lang="en-US" sz="2000">
                <a:latin typeface="Segoe UI" panose="020B0502040204020203" pitchFamily="34" charset="0"/>
                <a:cs typeface="Segoe UI" panose="020B0502040204020203" pitchFamily="34" charset="0"/>
              </a:rPr>
              <a:t>Số l</a:t>
            </a:r>
            <a:r>
              <a:rPr lang="vi-VN" sz="2000">
                <a:latin typeface="Segoe UI" panose="020B0502040204020203" pitchFamily="34" charset="0"/>
                <a:cs typeface="Segoe UI" panose="020B0502040204020203" pitchFamily="34" charset="0"/>
              </a:rPr>
              <a:t>ư</a:t>
            </a:r>
            <a:r>
              <a:rPr lang="en-US" sz="2000">
                <a:latin typeface="Segoe UI" panose="020B0502040204020203" pitchFamily="34" charset="0"/>
                <a:cs typeface="Segoe UI" panose="020B0502040204020203" pitchFamily="34" charset="0"/>
              </a:rPr>
              <a:t>ợng mã độc ngày căng tăng và hành vi của chúng càng khó phát hiện.</a:t>
            </a:r>
          </a:p>
          <a:p>
            <a:pPr>
              <a:buFont typeface="Wingdings" panose="05000000000000000000" pitchFamily="2" charset="2"/>
              <a:buChar char="v"/>
            </a:pPr>
            <a:r>
              <a:rPr lang="en-US" sz="2000">
                <a:latin typeface="Segoe UI" panose="020B0502040204020203" pitchFamily="34" charset="0"/>
                <a:cs typeface="Segoe UI" panose="020B0502040204020203" pitchFamily="34" charset="0"/>
              </a:rPr>
              <a:t>C</a:t>
            </a:r>
            <a:r>
              <a:rPr lang="vi-VN" sz="2000">
                <a:latin typeface="Segoe UI" panose="020B0502040204020203" pitchFamily="34" charset="0"/>
                <a:cs typeface="Segoe UI" panose="020B0502040204020203" pitchFamily="34" charset="0"/>
              </a:rPr>
              <a:t>ó rất nhiều phần mềm antivirus</a:t>
            </a:r>
            <a:r>
              <a:rPr lang="en-US" sz="2000">
                <a:latin typeface="Segoe UI" panose="020B0502040204020203" pitchFamily="34" charset="0"/>
                <a:cs typeface="Segoe UI" panose="020B0502040204020203" pitchFamily="34" charset="0"/>
              </a:rPr>
              <a:t>,</a:t>
            </a:r>
            <a:r>
              <a:rPr lang="vi-VN" sz="2000">
                <a:latin typeface="Segoe UI" panose="020B0502040204020203" pitchFamily="34" charset="0"/>
                <a:cs typeface="Segoe UI" panose="020B0502040204020203" pitchFamily="34" charset="0"/>
              </a:rPr>
              <a:t> </a:t>
            </a:r>
            <a:r>
              <a:rPr lang="en-US" sz="2000">
                <a:latin typeface="Segoe UI" panose="020B0502040204020203" pitchFamily="34" charset="0"/>
                <a:cs typeface="Segoe UI" panose="020B0502040204020203" pitchFamily="34" charset="0"/>
              </a:rPr>
              <a:t>n</a:t>
            </a:r>
            <a:r>
              <a:rPr lang="vi-VN" sz="2000">
                <a:latin typeface="Segoe UI" panose="020B0502040204020203" pitchFamily="34" charset="0"/>
                <a:cs typeface="Segoe UI" panose="020B0502040204020203" pitchFamily="34" charset="0"/>
              </a:rPr>
              <a:t>hưng đa số</a:t>
            </a:r>
            <a:r>
              <a:rPr lang="en-US" sz="2000">
                <a:latin typeface="Segoe UI" panose="020B0502040204020203" pitchFamily="34" charset="0"/>
                <a:cs typeface="Segoe UI" panose="020B0502040204020203" pitchFamily="34" charset="0"/>
              </a:rPr>
              <a:t> chúng </a:t>
            </a:r>
            <a:r>
              <a:rPr lang="vi-VN" sz="2000">
                <a:latin typeface="Segoe UI" panose="020B0502040204020203" pitchFamily="34" charset="0"/>
                <a:cs typeface="Segoe UI" panose="020B0502040204020203" pitchFamily="34" charset="0"/>
              </a:rPr>
              <a:t>đều là mã nguồn đóng và thương mại</a:t>
            </a:r>
            <a:r>
              <a:rPr lang="en-US" sz="2000">
                <a:latin typeface="Segoe UI" panose="020B0502040204020203" pitchFamily="34" charset="0"/>
                <a:cs typeface="Segoe UI" panose="020B0502040204020203" pitchFamily="34" charset="0"/>
              </a:rPr>
              <a:t>, chỉ</a:t>
            </a:r>
            <a:r>
              <a:rPr lang="vi-VN" sz="2000">
                <a:latin typeface="Segoe UI" panose="020B0502040204020203" pitchFamily="34" charset="0"/>
                <a:cs typeface="Segoe UI" panose="020B0502040204020203" pitchFamily="34" charset="0"/>
              </a:rPr>
              <a:t> </a:t>
            </a:r>
            <a:r>
              <a:rPr lang="en-US" sz="2000">
                <a:latin typeface="Segoe UI" panose="020B0502040204020203" pitchFamily="34" charset="0"/>
                <a:cs typeface="Segoe UI" panose="020B0502040204020203" pitchFamily="34" charset="0"/>
              </a:rPr>
              <a:t>c</a:t>
            </a:r>
            <a:r>
              <a:rPr lang="vi-VN" sz="2000">
                <a:latin typeface="Segoe UI" panose="020B0502040204020203" pitchFamily="34" charset="0"/>
                <a:cs typeface="Segoe UI" panose="020B0502040204020203" pitchFamily="34" charset="0"/>
              </a:rPr>
              <a:t>ó rất ít </a:t>
            </a:r>
            <a:r>
              <a:rPr lang="en-US" sz="2000">
                <a:latin typeface="Segoe UI" panose="020B0502040204020203" pitchFamily="34" charset="0"/>
                <a:cs typeface="Segoe UI" panose="020B0502040204020203" pitchFamily="34" charset="0"/>
              </a:rPr>
              <a:t>là </a:t>
            </a:r>
            <a:r>
              <a:rPr lang="vi-VN" sz="2000">
                <a:latin typeface="Segoe UI" panose="020B0502040204020203" pitchFamily="34" charset="0"/>
                <a:cs typeface="Segoe UI" panose="020B0502040204020203" pitchFamily="34" charset="0"/>
              </a:rPr>
              <a:t>mã nguồn mở. </a:t>
            </a:r>
            <a:endParaRPr lang="en-US" sz="2000">
              <a:latin typeface="Segoe UI" panose="020B0502040204020203" pitchFamily="34" charset="0"/>
              <a:cs typeface="Segoe UI" panose="020B0502040204020203" pitchFamily="34" charset="0"/>
            </a:endParaRPr>
          </a:p>
          <a:p>
            <a:pPr>
              <a:buFont typeface="Wingdings" panose="05000000000000000000" pitchFamily="2" charset="2"/>
              <a:buChar char="v"/>
            </a:pPr>
            <a:r>
              <a:rPr lang="en-US" sz="2000">
                <a:latin typeface="Segoe UI" panose="020B0502040204020203" pitchFamily="34" charset="0"/>
                <a:cs typeface="Segoe UI" panose="020B0502040204020203" pitchFamily="34" charset="0"/>
              </a:rPr>
              <a:t>Các công cụ mã nguồn mở rất ít chức năng và giao diện khá đ</a:t>
            </a:r>
            <a:r>
              <a:rPr lang="vi-VN" sz="2000">
                <a:latin typeface="Segoe UI" panose="020B0502040204020203" pitchFamily="34" charset="0"/>
                <a:cs typeface="Segoe UI" panose="020B0502040204020203" pitchFamily="34" charset="0"/>
              </a:rPr>
              <a:t>ơ</a:t>
            </a:r>
            <a:r>
              <a:rPr lang="en-US" sz="2000">
                <a:latin typeface="Segoe UI" panose="020B0502040204020203" pitchFamily="34" charset="0"/>
                <a:cs typeface="Segoe UI" panose="020B0502040204020203" pitchFamily="34" charset="0"/>
              </a:rPr>
              <a:t>n giản.</a:t>
            </a:r>
          </a:p>
        </p:txBody>
      </p:sp>
      <p:pic>
        <p:nvPicPr>
          <p:cNvPr id="6" name="Picture 5">
            <a:extLst>
              <a:ext uri="{FF2B5EF4-FFF2-40B4-BE49-F238E27FC236}">
                <a16:creationId xmlns="" xmlns:a16="http://schemas.microsoft.com/office/drawing/2014/main" id="{5B63E503-1236-408D-B49C-D06355576E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4729" y="4654395"/>
            <a:ext cx="889926" cy="723612"/>
          </a:xfrm>
          <a:prstGeom prst="rect">
            <a:avLst/>
          </a:prstGeom>
        </p:spPr>
      </p:pic>
      <p:pic>
        <p:nvPicPr>
          <p:cNvPr id="8" name="Picture 7">
            <a:extLst>
              <a:ext uri="{FF2B5EF4-FFF2-40B4-BE49-F238E27FC236}">
                <a16:creationId xmlns="" xmlns:a16="http://schemas.microsoft.com/office/drawing/2014/main" id="{0054D1DB-21EA-4A7D-9AB8-936ADE7F6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156" y="4718818"/>
            <a:ext cx="1212409" cy="594767"/>
          </a:xfrm>
          <a:prstGeom prst="rect">
            <a:avLst/>
          </a:prstGeom>
        </p:spPr>
      </p:pic>
      <p:pic>
        <p:nvPicPr>
          <p:cNvPr id="10" name="Picture 9">
            <a:extLst>
              <a:ext uri="{FF2B5EF4-FFF2-40B4-BE49-F238E27FC236}">
                <a16:creationId xmlns="" xmlns:a16="http://schemas.microsoft.com/office/drawing/2014/main" id="{CB40A5B5-B487-4737-B37E-6CDFE91E1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066" y="4679497"/>
            <a:ext cx="673409" cy="673409"/>
          </a:xfrm>
          <a:prstGeom prst="rect">
            <a:avLst/>
          </a:prstGeom>
        </p:spPr>
      </p:pic>
      <p:pic>
        <p:nvPicPr>
          <p:cNvPr id="12" name="Picture 11">
            <a:extLst>
              <a:ext uri="{FF2B5EF4-FFF2-40B4-BE49-F238E27FC236}">
                <a16:creationId xmlns="" xmlns:a16="http://schemas.microsoft.com/office/drawing/2014/main" id="{40595034-B971-409B-A694-AF65421EC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2506" y="5516616"/>
            <a:ext cx="1219536" cy="649659"/>
          </a:xfrm>
          <a:prstGeom prst="rect">
            <a:avLst/>
          </a:prstGeom>
        </p:spPr>
      </p:pic>
      <p:pic>
        <p:nvPicPr>
          <p:cNvPr id="14" name="Picture 13">
            <a:extLst>
              <a:ext uri="{FF2B5EF4-FFF2-40B4-BE49-F238E27FC236}">
                <a16:creationId xmlns="" xmlns:a16="http://schemas.microsoft.com/office/drawing/2014/main" id="{5389208E-B39B-46EF-9E30-0E0D2F46D1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3114" y="5579700"/>
            <a:ext cx="1682246" cy="723613"/>
          </a:xfrm>
          <a:prstGeom prst="rect">
            <a:avLst/>
          </a:prstGeom>
        </p:spPr>
      </p:pic>
      <p:sp>
        <p:nvSpPr>
          <p:cNvPr id="4" name="Slide Number Placeholder 3"/>
          <p:cNvSpPr>
            <a:spLocks noGrp="1"/>
          </p:cNvSpPr>
          <p:nvPr>
            <p:ph type="sldNum" sz="quarter" idx="12"/>
          </p:nvPr>
        </p:nvSpPr>
        <p:spPr/>
        <p:txBody>
          <a:bodyPr/>
          <a:lstStyle/>
          <a:p>
            <a:fld id="{E66E05A6-56D3-4230-8083-1715A388535A}" type="slidenum">
              <a:rPr lang="en-US" smtClean="0"/>
              <a:t>3</a:t>
            </a:fld>
            <a:endParaRPr lang="en-US"/>
          </a:p>
        </p:txBody>
      </p:sp>
    </p:spTree>
    <p:extLst>
      <p:ext uri="{BB962C8B-B14F-4D97-AF65-F5344CB8AC3E}">
        <p14:creationId xmlns:p14="http://schemas.microsoft.com/office/powerpoint/2010/main" val="4115497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42052F-1B67-4DB1-A18E-2F64B563D9A3}"/>
              </a:ext>
            </a:extLst>
          </p:cNvPr>
          <p:cNvSpPr>
            <a:spLocks noGrp="1"/>
          </p:cNvSpPr>
          <p:nvPr>
            <p:ph type="title"/>
          </p:nvPr>
        </p:nvSpPr>
        <p:spPr/>
        <p:txBody>
          <a:bodyPr/>
          <a:lstStyle/>
          <a:p>
            <a:r>
              <a:rPr lang="vi-VN" b="1" dirty="0">
                <a:latin typeface="Segoe UI" panose="020B0502040204020203" pitchFamily="34" charset="0"/>
                <a:cs typeface="Segoe UI" panose="020B0502040204020203" pitchFamily="34" charset="0"/>
              </a:rPr>
              <a:t>Đối tượng và phạm vi nghiên cứu</a:t>
            </a:r>
            <a:endParaRPr lang="en-US" b="1" dirty="0">
              <a:latin typeface="Segoe UI" panose="020B0502040204020203" pitchFamily="34" charset="0"/>
              <a:cs typeface="Segoe UI" panose="020B0502040204020203" pitchFamily="34" charset="0"/>
            </a:endParaRPr>
          </a:p>
        </p:txBody>
      </p:sp>
      <p:sp>
        <p:nvSpPr>
          <p:cNvPr id="23" name="Freeform: Shape 22">
            <a:extLst>
              <a:ext uri="{FF2B5EF4-FFF2-40B4-BE49-F238E27FC236}">
                <a16:creationId xmlns="" xmlns:a16="http://schemas.microsoft.com/office/drawing/2014/main" id="{04EF93B6-50F7-477D-B48C-3F1F732829A0}"/>
              </a:ext>
            </a:extLst>
          </p:cNvPr>
          <p:cNvSpPr/>
          <p:nvPr/>
        </p:nvSpPr>
        <p:spPr>
          <a:xfrm>
            <a:off x="2034280" y="2472455"/>
            <a:ext cx="1675020" cy="1925310"/>
          </a:xfrm>
          <a:custGeom>
            <a:avLst/>
            <a:gdLst>
              <a:gd name="connsiteX0" fmla="*/ 0 w 1798746"/>
              <a:gd name="connsiteY0" fmla="*/ 782455 h 1564909"/>
              <a:gd name="connsiteX1" fmla="*/ 391227 w 1798746"/>
              <a:gd name="connsiteY1" fmla="*/ 0 h 1564909"/>
              <a:gd name="connsiteX2" fmla="*/ 1407519 w 1798746"/>
              <a:gd name="connsiteY2" fmla="*/ 0 h 1564909"/>
              <a:gd name="connsiteX3" fmla="*/ 1798746 w 1798746"/>
              <a:gd name="connsiteY3" fmla="*/ 782455 h 1564909"/>
              <a:gd name="connsiteX4" fmla="*/ 1407519 w 1798746"/>
              <a:gd name="connsiteY4" fmla="*/ 1564909 h 1564909"/>
              <a:gd name="connsiteX5" fmla="*/ 391227 w 1798746"/>
              <a:gd name="connsiteY5" fmla="*/ 1564909 h 1564909"/>
              <a:gd name="connsiteX6" fmla="*/ 0 w 1798746"/>
              <a:gd name="connsiteY6" fmla="*/ 782455 h 156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8746" h="1564909">
                <a:moveTo>
                  <a:pt x="899372" y="0"/>
                </a:moveTo>
                <a:lnTo>
                  <a:pt x="1798745" y="340368"/>
                </a:lnTo>
                <a:lnTo>
                  <a:pt x="1798745" y="1224541"/>
                </a:lnTo>
                <a:lnTo>
                  <a:pt x="899372" y="1564909"/>
                </a:lnTo>
                <a:lnTo>
                  <a:pt x="1" y="1224541"/>
                </a:lnTo>
                <a:lnTo>
                  <a:pt x="1" y="340368"/>
                </a:lnTo>
                <a:lnTo>
                  <a:pt x="899372" y="0"/>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904" tIns="250235" rIns="222905" bIns="250234" numCol="1" spcCol="1270" anchor="ctr" anchorCtr="0">
            <a:noAutofit/>
          </a:bodyPr>
          <a:lstStyle/>
          <a:p>
            <a:pPr algn="ctr" defTabSz="466725">
              <a:lnSpc>
                <a:spcPct val="90000"/>
              </a:lnSpc>
              <a:spcBef>
                <a:spcPct val="0"/>
              </a:spcBef>
              <a:spcAft>
                <a:spcPct val="35000"/>
              </a:spcAft>
            </a:pPr>
            <a:r>
              <a:rPr lang="en-US" sz="2000">
                <a:latin typeface="Segoe UI" panose="020B0502040204020203" pitchFamily="34" charset="0"/>
                <a:cs typeface="Segoe UI" panose="020B0502040204020203" pitchFamily="34" charset="0"/>
              </a:rPr>
              <a:t>C</a:t>
            </a:r>
            <a:r>
              <a:rPr lang="vi-VN" sz="2000">
                <a:latin typeface="Segoe UI" panose="020B0502040204020203" pitchFamily="34" charset="0"/>
                <a:cs typeface="Segoe UI" panose="020B0502040204020203" pitchFamily="34" charset="0"/>
              </a:rPr>
              <a:t>ác loại mã độc trên Windows.</a:t>
            </a:r>
            <a:endParaRPr lang="en-US" sz="2000">
              <a:latin typeface="Segoe UI" panose="020B0502040204020203" pitchFamily="34" charset="0"/>
              <a:cs typeface="Segoe UI" panose="020B0502040204020203" pitchFamily="34" charset="0"/>
            </a:endParaRPr>
          </a:p>
        </p:txBody>
      </p:sp>
      <p:sp>
        <p:nvSpPr>
          <p:cNvPr id="26" name="Freeform: Shape 25">
            <a:extLst>
              <a:ext uri="{FF2B5EF4-FFF2-40B4-BE49-F238E27FC236}">
                <a16:creationId xmlns="" xmlns:a16="http://schemas.microsoft.com/office/drawing/2014/main" id="{BC3ACB6E-9547-4713-9B0B-028004C67AD3}"/>
              </a:ext>
            </a:extLst>
          </p:cNvPr>
          <p:cNvSpPr/>
          <p:nvPr/>
        </p:nvSpPr>
        <p:spPr>
          <a:xfrm>
            <a:off x="3728719" y="2472455"/>
            <a:ext cx="1675020" cy="1925310"/>
          </a:xfrm>
          <a:custGeom>
            <a:avLst/>
            <a:gdLst>
              <a:gd name="connsiteX0" fmla="*/ 0 w 1798746"/>
              <a:gd name="connsiteY0" fmla="*/ 782455 h 1564909"/>
              <a:gd name="connsiteX1" fmla="*/ 391227 w 1798746"/>
              <a:gd name="connsiteY1" fmla="*/ 0 h 1564909"/>
              <a:gd name="connsiteX2" fmla="*/ 1407519 w 1798746"/>
              <a:gd name="connsiteY2" fmla="*/ 0 h 1564909"/>
              <a:gd name="connsiteX3" fmla="*/ 1798746 w 1798746"/>
              <a:gd name="connsiteY3" fmla="*/ 782455 h 1564909"/>
              <a:gd name="connsiteX4" fmla="*/ 1407519 w 1798746"/>
              <a:gd name="connsiteY4" fmla="*/ 1564909 h 1564909"/>
              <a:gd name="connsiteX5" fmla="*/ 391227 w 1798746"/>
              <a:gd name="connsiteY5" fmla="*/ 1564909 h 1564909"/>
              <a:gd name="connsiteX6" fmla="*/ 0 w 1798746"/>
              <a:gd name="connsiteY6" fmla="*/ 782455 h 156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8746" h="1564909">
                <a:moveTo>
                  <a:pt x="899372" y="0"/>
                </a:moveTo>
                <a:lnTo>
                  <a:pt x="1798745" y="340368"/>
                </a:lnTo>
                <a:lnTo>
                  <a:pt x="1798745" y="1224541"/>
                </a:lnTo>
                <a:lnTo>
                  <a:pt x="899372" y="1564909"/>
                </a:lnTo>
                <a:lnTo>
                  <a:pt x="1" y="1224541"/>
                </a:lnTo>
                <a:lnTo>
                  <a:pt x="1" y="340368"/>
                </a:lnTo>
                <a:lnTo>
                  <a:pt x="899372" y="0"/>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904" tIns="250235" rIns="222905" bIns="250234" numCol="1" spcCol="1270" anchor="ctr" anchorCtr="0">
            <a:noAutofit/>
          </a:bodyPr>
          <a:lstStyle/>
          <a:p>
            <a:pPr algn="ctr" defTabSz="466725">
              <a:lnSpc>
                <a:spcPct val="90000"/>
              </a:lnSpc>
              <a:spcBef>
                <a:spcPct val="0"/>
              </a:spcBef>
              <a:spcAft>
                <a:spcPct val="35000"/>
              </a:spcAft>
            </a:pPr>
            <a:r>
              <a:rPr lang="en-US" sz="2000" dirty="0">
                <a:latin typeface="Segoe UI" panose="020B0502040204020203" pitchFamily="34" charset="0"/>
                <a:cs typeface="Segoe UI" panose="020B0502040204020203" pitchFamily="34" charset="0"/>
              </a:rPr>
              <a:t>S</a:t>
            </a:r>
            <a:r>
              <a:rPr lang="vi-VN" sz="2000" dirty="0">
                <a:latin typeface="Segoe UI" panose="020B0502040204020203" pitchFamily="34" charset="0"/>
                <a:cs typeface="Segoe UI" panose="020B0502040204020203" pitchFamily="34" charset="0"/>
              </a:rPr>
              <a:t>ignature của ClamAV. </a:t>
            </a:r>
            <a:endParaRPr lang="en-US" sz="2000" dirty="0">
              <a:latin typeface="Segoe UI" panose="020B0502040204020203" pitchFamily="34" charset="0"/>
              <a:cs typeface="Segoe UI" panose="020B0502040204020203" pitchFamily="34" charset="0"/>
            </a:endParaRPr>
          </a:p>
        </p:txBody>
      </p:sp>
      <p:sp>
        <p:nvSpPr>
          <p:cNvPr id="27" name="Rectangle 26">
            <a:extLst>
              <a:ext uri="{FF2B5EF4-FFF2-40B4-BE49-F238E27FC236}">
                <a16:creationId xmlns="" xmlns:a16="http://schemas.microsoft.com/office/drawing/2014/main" id="{11A0445A-E2A4-4B97-8AFF-1AAF24B0129E}"/>
              </a:ext>
            </a:extLst>
          </p:cNvPr>
          <p:cNvSpPr/>
          <p:nvPr/>
        </p:nvSpPr>
        <p:spPr>
          <a:xfrm>
            <a:off x="6680305" y="4162177"/>
            <a:ext cx="1620987" cy="90054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Freeform: Shape 28">
            <a:extLst>
              <a:ext uri="{FF2B5EF4-FFF2-40B4-BE49-F238E27FC236}">
                <a16:creationId xmlns="" xmlns:a16="http://schemas.microsoft.com/office/drawing/2014/main" id="{33683B4C-CAF6-4BA8-A626-DC0693097EC4}"/>
              </a:ext>
            </a:extLst>
          </p:cNvPr>
          <p:cNvSpPr/>
          <p:nvPr/>
        </p:nvSpPr>
        <p:spPr>
          <a:xfrm>
            <a:off x="1186315" y="3981458"/>
            <a:ext cx="1675020" cy="1925310"/>
          </a:xfrm>
          <a:custGeom>
            <a:avLst/>
            <a:gdLst>
              <a:gd name="connsiteX0" fmla="*/ 0 w 1798746"/>
              <a:gd name="connsiteY0" fmla="*/ 782455 h 1564909"/>
              <a:gd name="connsiteX1" fmla="*/ 391227 w 1798746"/>
              <a:gd name="connsiteY1" fmla="*/ 0 h 1564909"/>
              <a:gd name="connsiteX2" fmla="*/ 1407519 w 1798746"/>
              <a:gd name="connsiteY2" fmla="*/ 0 h 1564909"/>
              <a:gd name="connsiteX3" fmla="*/ 1798746 w 1798746"/>
              <a:gd name="connsiteY3" fmla="*/ 782455 h 1564909"/>
              <a:gd name="connsiteX4" fmla="*/ 1407519 w 1798746"/>
              <a:gd name="connsiteY4" fmla="*/ 1564909 h 1564909"/>
              <a:gd name="connsiteX5" fmla="*/ 391227 w 1798746"/>
              <a:gd name="connsiteY5" fmla="*/ 1564909 h 1564909"/>
              <a:gd name="connsiteX6" fmla="*/ 0 w 1798746"/>
              <a:gd name="connsiteY6" fmla="*/ 782455 h 156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8746" h="1564909">
                <a:moveTo>
                  <a:pt x="899372" y="0"/>
                </a:moveTo>
                <a:lnTo>
                  <a:pt x="1798745" y="340368"/>
                </a:lnTo>
                <a:lnTo>
                  <a:pt x="1798745" y="1224541"/>
                </a:lnTo>
                <a:lnTo>
                  <a:pt x="899372" y="1564909"/>
                </a:lnTo>
                <a:lnTo>
                  <a:pt x="1" y="1224541"/>
                </a:lnTo>
                <a:lnTo>
                  <a:pt x="1" y="340368"/>
                </a:lnTo>
                <a:lnTo>
                  <a:pt x="899372" y="0"/>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904" tIns="250235" rIns="222905" bIns="250234" numCol="1" spcCol="1270" anchor="ctr" anchorCtr="0">
            <a:noAutofit/>
          </a:bodyPr>
          <a:lstStyle/>
          <a:p>
            <a:pPr algn="ctr" defTabSz="466725">
              <a:lnSpc>
                <a:spcPct val="90000"/>
              </a:lnSpc>
              <a:spcBef>
                <a:spcPct val="0"/>
              </a:spcBef>
              <a:spcAft>
                <a:spcPct val="35000"/>
              </a:spcAft>
            </a:pPr>
            <a:r>
              <a:rPr lang="en-US" sz="2000" dirty="0">
                <a:latin typeface="Segoe UI" panose="020B0502040204020203" pitchFamily="34" charset="0"/>
                <a:cs typeface="Segoe UI" panose="020B0502040204020203" pitchFamily="34" charset="0"/>
              </a:rPr>
              <a:t>C</a:t>
            </a:r>
            <a:r>
              <a:rPr lang="vi-VN" sz="2000" dirty="0">
                <a:latin typeface="Segoe UI" panose="020B0502040204020203" pitchFamily="34" charset="0"/>
                <a:cs typeface="Segoe UI" panose="020B0502040204020203" pitchFamily="34" charset="0"/>
              </a:rPr>
              <a:t>ác phương pháp phân tích mã độc.</a:t>
            </a:r>
            <a:endParaRPr lang="en-US" sz="2000" dirty="0">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 xmlns:a16="http://schemas.microsoft.com/office/drawing/2014/main" id="{DB7FBFF1-0DF1-4254-B82C-393C63BC72B4}"/>
              </a:ext>
            </a:extLst>
          </p:cNvPr>
          <p:cNvSpPr/>
          <p:nvPr/>
        </p:nvSpPr>
        <p:spPr>
          <a:xfrm>
            <a:off x="10255208" y="5054846"/>
            <a:ext cx="1505551" cy="8094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2" name="Freeform: Shape 31">
            <a:extLst>
              <a:ext uri="{FF2B5EF4-FFF2-40B4-BE49-F238E27FC236}">
                <a16:creationId xmlns="" xmlns:a16="http://schemas.microsoft.com/office/drawing/2014/main" id="{6A60A7FC-80C5-4A9C-8E84-EDA74ADB3FA2}"/>
              </a:ext>
            </a:extLst>
          </p:cNvPr>
          <p:cNvSpPr/>
          <p:nvPr/>
        </p:nvSpPr>
        <p:spPr>
          <a:xfrm>
            <a:off x="4578524" y="3981458"/>
            <a:ext cx="1675020" cy="1925310"/>
          </a:xfrm>
          <a:custGeom>
            <a:avLst/>
            <a:gdLst>
              <a:gd name="connsiteX0" fmla="*/ 0 w 1798746"/>
              <a:gd name="connsiteY0" fmla="*/ 782455 h 1564909"/>
              <a:gd name="connsiteX1" fmla="*/ 391227 w 1798746"/>
              <a:gd name="connsiteY1" fmla="*/ 0 h 1564909"/>
              <a:gd name="connsiteX2" fmla="*/ 1407519 w 1798746"/>
              <a:gd name="connsiteY2" fmla="*/ 0 h 1564909"/>
              <a:gd name="connsiteX3" fmla="*/ 1798746 w 1798746"/>
              <a:gd name="connsiteY3" fmla="*/ 782455 h 1564909"/>
              <a:gd name="connsiteX4" fmla="*/ 1407519 w 1798746"/>
              <a:gd name="connsiteY4" fmla="*/ 1564909 h 1564909"/>
              <a:gd name="connsiteX5" fmla="*/ 391227 w 1798746"/>
              <a:gd name="connsiteY5" fmla="*/ 1564909 h 1564909"/>
              <a:gd name="connsiteX6" fmla="*/ 0 w 1798746"/>
              <a:gd name="connsiteY6" fmla="*/ 782455 h 156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8746" h="1564909">
                <a:moveTo>
                  <a:pt x="899372" y="0"/>
                </a:moveTo>
                <a:lnTo>
                  <a:pt x="1798745" y="340368"/>
                </a:lnTo>
                <a:lnTo>
                  <a:pt x="1798745" y="1224541"/>
                </a:lnTo>
                <a:lnTo>
                  <a:pt x="899372" y="1564909"/>
                </a:lnTo>
                <a:lnTo>
                  <a:pt x="1" y="1224541"/>
                </a:lnTo>
                <a:lnTo>
                  <a:pt x="1" y="340368"/>
                </a:lnTo>
                <a:lnTo>
                  <a:pt x="899372" y="0"/>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904" tIns="250235" rIns="222905" bIns="250234" numCol="1" spcCol="1270" anchor="ctr" anchorCtr="0">
            <a:noAutofit/>
          </a:bodyPr>
          <a:lstStyle/>
          <a:p>
            <a:pPr algn="ctr" defTabSz="466725">
              <a:lnSpc>
                <a:spcPct val="90000"/>
              </a:lnSpc>
              <a:spcBef>
                <a:spcPct val="0"/>
              </a:spcBef>
              <a:spcAft>
                <a:spcPct val="35000"/>
              </a:spcAft>
            </a:pPr>
            <a:r>
              <a:rPr lang="en-US" sz="2000" dirty="0">
                <a:latin typeface="Segoe UI" panose="020B0502040204020203" pitchFamily="34" charset="0"/>
                <a:cs typeface="Segoe UI" panose="020B0502040204020203" pitchFamily="34" charset="0"/>
              </a:rPr>
              <a:t>C</a:t>
            </a:r>
            <a:r>
              <a:rPr lang="vi-VN" sz="2000" dirty="0">
                <a:latin typeface="Segoe UI" panose="020B0502040204020203" pitchFamily="34" charset="0"/>
                <a:cs typeface="Segoe UI" panose="020B0502040204020203" pitchFamily="34" charset="0"/>
              </a:rPr>
              <a:t>ác phương pháp phát hiện và loại bỏ mã độc.</a:t>
            </a:r>
            <a:endParaRPr lang="en-US" sz="2000" dirty="0">
              <a:latin typeface="Segoe UI" panose="020B0502040204020203" pitchFamily="34" charset="0"/>
              <a:cs typeface="Segoe UI" panose="020B0502040204020203" pitchFamily="34" charset="0"/>
            </a:endParaRPr>
          </a:p>
        </p:txBody>
      </p:sp>
      <p:sp>
        <p:nvSpPr>
          <p:cNvPr id="33" name="Rectangle 32">
            <a:extLst>
              <a:ext uri="{FF2B5EF4-FFF2-40B4-BE49-F238E27FC236}">
                <a16:creationId xmlns="" xmlns:a16="http://schemas.microsoft.com/office/drawing/2014/main" id="{AE75316D-53DE-49BF-B0AC-4AA2A5E5D344}"/>
              </a:ext>
            </a:extLst>
          </p:cNvPr>
          <p:cNvSpPr/>
          <p:nvPr/>
        </p:nvSpPr>
        <p:spPr>
          <a:xfrm>
            <a:off x="6904142" y="7057179"/>
            <a:ext cx="1456985" cy="8094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5" name="Freeform: Shape 34">
            <a:extLst>
              <a:ext uri="{FF2B5EF4-FFF2-40B4-BE49-F238E27FC236}">
                <a16:creationId xmlns="" xmlns:a16="http://schemas.microsoft.com/office/drawing/2014/main" id="{2C82C833-ABBF-4EEC-A8D9-0F8E9B5460B3}"/>
              </a:ext>
            </a:extLst>
          </p:cNvPr>
          <p:cNvSpPr/>
          <p:nvPr/>
        </p:nvSpPr>
        <p:spPr>
          <a:xfrm>
            <a:off x="2885205" y="3981458"/>
            <a:ext cx="1675020" cy="1925310"/>
          </a:xfrm>
          <a:custGeom>
            <a:avLst/>
            <a:gdLst>
              <a:gd name="connsiteX0" fmla="*/ 0 w 1798746"/>
              <a:gd name="connsiteY0" fmla="*/ 782455 h 1564909"/>
              <a:gd name="connsiteX1" fmla="*/ 391227 w 1798746"/>
              <a:gd name="connsiteY1" fmla="*/ 0 h 1564909"/>
              <a:gd name="connsiteX2" fmla="*/ 1407519 w 1798746"/>
              <a:gd name="connsiteY2" fmla="*/ 0 h 1564909"/>
              <a:gd name="connsiteX3" fmla="*/ 1798746 w 1798746"/>
              <a:gd name="connsiteY3" fmla="*/ 782455 h 1564909"/>
              <a:gd name="connsiteX4" fmla="*/ 1407519 w 1798746"/>
              <a:gd name="connsiteY4" fmla="*/ 1564909 h 1564909"/>
              <a:gd name="connsiteX5" fmla="*/ 391227 w 1798746"/>
              <a:gd name="connsiteY5" fmla="*/ 1564909 h 1564909"/>
              <a:gd name="connsiteX6" fmla="*/ 0 w 1798746"/>
              <a:gd name="connsiteY6" fmla="*/ 782455 h 156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8746" h="1564909">
                <a:moveTo>
                  <a:pt x="899372" y="0"/>
                </a:moveTo>
                <a:lnTo>
                  <a:pt x="1798745" y="340368"/>
                </a:lnTo>
                <a:lnTo>
                  <a:pt x="1798745" y="1224541"/>
                </a:lnTo>
                <a:lnTo>
                  <a:pt x="899372" y="1564909"/>
                </a:lnTo>
                <a:lnTo>
                  <a:pt x="1" y="1224541"/>
                </a:lnTo>
                <a:lnTo>
                  <a:pt x="1" y="340368"/>
                </a:lnTo>
                <a:lnTo>
                  <a:pt x="899372" y="0"/>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904" tIns="250235" rIns="222905" bIns="250234" numCol="1" spcCol="1270" anchor="ctr" anchorCtr="0">
            <a:noAutofit/>
          </a:bodyPr>
          <a:lstStyle/>
          <a:p>
            <a:pPr algn="ctr" defTabSz="466725">
              <a:lnSpc>
                <a:spcPct val="90000"/>
              </a:lnSpc>
              <a:spcBef>
                <a:spcPct val="0"/>
              </a:spcBef>
              <a:spcAft>
                <a:spcPct val="35000"/>
              </a:spcAft>
            </a:pPr>
            <a:r>
              <a:rPr lang="en-US" sz="2000">
                <a:latin typeface="Segoe UI" panose="020B0502040204020203" pitchFamily="34" charset="0"/>
                <a:cs typeface="Segoe UI" panose="020B0502040204020203" pitchFamily="34" charset="0"/>
              </a:rPr>
              <a:t>P</a:t>
            </a:r>
            <a:r>
              <a:rPr lang="vi-VN" sz="2000">
                <a:latin typeface="Segoe UI" panose="020B0502040204020203" pitchFamily="34" charset="0"/>
                <a:cs typeface="Segoe UI" panose="020B0502040204020203" pitchFamily="34" charset="0"/>
              </a:rPr>
              <a:t>hần mềm mã nguồn mở ClamAV.</a:t>
            </a:r>
            <a:endParaRPr lang="en-US" sz="2000">
              <a:latin typeface="Segoe UI" panose="020B0502040204020203" pitchFamily="34" charset="0"/>
              <a:cs typeface="Segoe UI" panose="020B0502040204020203" pitchFamily="34" charset="0"/>
            </a:endParaRPr>
          </a:p>
        </p:txBody>
      </p:sp>
      <p:sp>
        <p:nvSpPr>
          <p:cNvPr id="36" name="Rectangle 35">
            <a:extLst>
              <a:ext uri="{FF2B5EF4-FFF2-40B4-BE49-F238E27FC236}">
                <a16:creationId xmlns="" xmlns:a16="http://schemas.microsoft.com/office/drawing/2014/main" id="{27D25D33-0A62-448F-91DE-2E4D6FE41B6F}"/>
              </a:ext>
            </a:extLst>
          </p:cNvPr>
          <p:cNvSpPr/>
          <p:nvPr/>
        </p:nvSpPr>
        <p:spPr>
          <a:xfrm>
            <a:off x="10255208" y="8202261"/>
            <a:ext cx="1505551" cy="8094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Freeform: Shape 37">
            <a:extLst>
              <a:ext uri="{FF2B5EF4-FFF2-40B4-BE49-F238E27FC236}">
                <a16:creationId xmlns="" xmlns:a16="http://schemas.microsoft.com/office/drawing/2014/main" id="{8BAE639C-4AF3-47CA-AAF0-FAB178284CFA}"/>
              </a:ext>
            </a:extLst>
          </p:cNvPr>
          <p:cNvSpPr/>
          <p:nvPr/>
        </p:nvSpPr>
        <p:spPr>
          <a:xfrm>
            <a:off x="348805" y="2472455"/>
            <a:ext cx="1675020" cy="1925310"/>
          </a:xfrm>
          <a:custGeom>
            <a:avLst/>
            <a:gdLst>
              <a:gd name="connsiteX0" fmla="*/ 0 w 1798746"/>
              <a:gd name="connsiteY0" fmla="*/ 782455 h 1564909"/>
              <a:gd name="connsiteX1" fmla="*/ 391227 w 1798746"/>
              <a:gd name="connsiteY1" fmla="*/ 0 h 1564909"/>
              <a:gd name="connsiteX2" fmla="*/ 1407519 w 1798746"/>
              <a:gd name="connsiteY2" fmla="*/ 0 h 1564909"/>
              <a:gd name="connsiteX3" fmla="*/ 1798746 w 1798746"/>
              <a:gd name="connsiteY3" fmla="*/ 782455 h 1564909"/>
              <a:gd name="connsiteX4" fmla="*/ 1407519 w 1798746"/>
              <a:gd name="connsiteY4" fmla="*/ 1564909 h 1564909"/>
              <a:gd name="connsiteX5" fmla="*/ 391227 w 1798746"/>
              <a:gd name="connsiteY5" fmla="*/ 1564909 h 1564909"/>
              <a:gd name="connsiteX6" fmla="*/ 0 w 1798746"/>
              <a:gd name="connsiteY6" fmla="*/ 782455 h 156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8746" h="1564909">
                <a:moveTo>
                  <a:pt x="899372" y="0"/>
                </a:moveTo>
                <a:lnTo>
                  <a:pt x="1798745" y="340368"/>
                </a:lnTo>
                <a:lnTo>
                  <a:pt x="1798745" y="1224541"/>
                </a:lnTo>
                <a:lnTo>
                  <a:pt x="899372" y="1564909"/>
                </a:lnTo>
                <a:lnTo>
                  <a:pt x="1" y="1224541"/>
                </a:lnTo>
                <a:lnTo>
                  <a:pt x="1" y="340368"/>
                </a:lnTo>
                <a:lnTo>
                  <a:pt x="899372" y="0"/>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904" tIns="250235" rIns="222905" bIns="250234" numCol="1" spcCol="1270" anchor="ctr" anchorCtr="0">
            <a:noAutofit/>
          </a:bodyPr>
          <a:lstStyle/>
          <a:p>
            <a:pPr algn="ctr" defTabSz="466725">
              <a:lnSpc>
                <a:spcPct val="90000"/>
              </a:lnSpc>
              <a:spcBef>
                <a:spcPct val="0"/>
              </a:spcBef>
              <a:spcAft>
                <a:spcPct val="35000"/>
              </a:spcAft>
            </a:pPr>
            <a:r>
              <a:rPr lang="vi-VN" sz="2400" b="1" dirty="0">
                <a:latin typeface="Segoe UI" panose="020B0502040204020203" pitchFamily="34" charset="0"/>
                <a:cs typeface="Segoe UI" panose="020B0502040204020203" pitchFamily="34" charset="0"/>
              </a:rPr>
              <a:t>Đối tượng nghiên cứu</a:t>
            </a:r>
            <a:endParaRPr lang="en-US" sz="2400" b="1" dirty="0">
              <a:latin typeface="Segoe UI" panose="020B0502040204020203" pitchFamily="34" charset="0"/>
              <a:cs typeface="Segoe UI" panose="020B0502040204020203" pitchFamily="34" charset="0"/>
            </a:endParaRPr>
          </a:p>
        </p:txBody>
      </p:sp>
      <p:sp>
        <p:nvSpPr>
          <p:cNvPr id="39" name="Freeform: Shape 38">
            <a:extLst>
              <a:ext uri="{FF2B5EF4-FFF2-40B4-BE49-F238E27FC236}">
                <a16:creationId xmlns="" xmlns:a16="http://schemas.microsoft.com/office/drawing/2014/main" id="{A51F6903-3E2C-41E0-BFF8-818381F9A5EC}"/>
              </a:ext>
            </a:extLst>
          </p:cNvPr>
          <p:cNvSpPr/>
          <p:nvPr/>
        </p:nvSpPr>
        <p:spPr>
          <a:xfrm>
            <a:off x="6272594" y="3981458"/>
            <a:ext cx="1675020" cy="1925310"/>
          </a:xfrm>
          <a:custGeom>
            <a:avLst/>
            <a:gdLst>
              <a:gd name="connsiteX0" fmla="*/ 0 w 1798746"/>
              <a:gd name="connsiteY0" fmla="*/ 782455 h 1564909"/>
              <a:gd name="connsiteX1" fmla="*/ 391227 w 1798746"/>
              <a:gd name="connsiteY1" fmla="*/ 0 h 1564909"/>
              <a:gd name="connsiteX2" fmla="*/ 1407519 w 1798746"/>
              <a:gd name="connsiteY2" fmla="*/ 0 h 1564909"/>
              <a:gd name="connsiteX3" fmla="*/ 1798746 w 1798746"/>
              <a:gd name="connsiteY3" fmla="*/ 782455 h 1564909"/>
              <a:gd name="connsiteX4" fmla="*/ 1407519 w 1798746"/>
              <a:gd name="connsiteY4" fmla="*/ 1564909 h 1564909"/>
              <a:gd name="connsiteX5" fmla="*/ 391227 w 1798746"/>
              <a:gd name="connsiteY5" fmla="*/ 1564909 h 1564909"/>
              <a:gd name="connsiteX6" fmla="*/ 0 w 1798746"/>
              <a:gd name="connsiteY6" fmla="*/ 782455 h 156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8746" h="1564909">
                <a:moveTo>
                  <a:pt x="899372" y="0"/>
                </a:moveTo>
                <a:lnTo>
                  <a:pt x="1798745" y="340368"/>
                </a:lnTo>
                <a:lnTo>
                  <a:pt x="1798745" y="1224541"/>
                </a:lnTo>
                <a:lnTo>
                  <a:pt x="899372" y="1564909"/>
                </a:lnTo>
                <a:lnTo>
                  <a:pt x="1" y="1224541"/>
                </a:lnTo>
                <a:lnTo>
                  <a:pt x="1" y="340368"/>
                </a:lnTo>
                <a:lnTo>
                  <a:pt x="899372" y="0"/>
                </a:lnTo>
                <a:close/>
              </a:path>
            </a:pathLst>
          </a:cu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904" tIns="250235" rIns="222905" bIns="250234" numCol="1" spcCol="1270" anchor="ctr" anchorCtr="0">
            <a:noAutofit/>
          </a:bodyPr>
          <a:lstStyle/>
          <a:p>
            <a:pPr algn="ctr" defTabSz="466725">
              <a:lnSpc>
                <a:spcPct val="90000"/>
              </a:lnSpc>
              <a:spcBef>
                <a:spcPct val="0"/>
              </a:spcBef>
              <a:spcAft>
                <a:spcPct val="35000"/>
              </a:spcAft>
            </a:pPr>
            <a:r>
              <a:rPr lang="en-US" sz="2000">
                <a:latin typeface="Segoe UI" panose="020B0502040204020203" pitchFamily="34" charset="0"/>
                <a:cs typeface="Segoe UI" panose="020B0502040204020203" pitchFamily="34" charset="0"/>
              </a:rPr>
              <a:t>Hệ điều hành Windows 32 bit.</a:t>
            </a:r>
          </a:p>
        </p:txBody>
      </p:sp>
      <p:sp>
        <p:nvSpPr>
          <p:cNvPr id="40" name="Freeform: Shape 39">
            <a:extLst>
              <a:ext uri="{FF2B5EF4-FFF2-40B4-BE49-F238E27FC236}">
                <a16:creationId xmlns="" xmlns:a16="http://schemas.microsoft.com/office/drawing/2014/main" id="{D93519A7-3A6C-41C1-9630-C0FD4A1534ED}"/>
              </a:ext>
            </a:extLst>
          </p:cNvPr>
          <p:cNvSpPr/>
          <p:nvPr/>
        </p:nvSpPr>
        <p:spPr>
          <a:xfrm>
            <a:off x="7122399" y="2472455"/>
            <a:ext cx="1675020" cy="1925310"/>
          </a:xfrm>
          <a:custGeom>
            <a:avLst/>
            <a:gdLst>
              <a:gd name="connsiteX0" fmla="*/ 0 w 1798746"/>
              <a:gd name="connsiteY0" fmla="*/ 782455 h 1564909"/>
              <a:gd name="connsiteX1" fmla="*/ 391227 w 1798746"/>
              <a:gd name="connsiteY1" fmla="*/ 0 h 1564909"/>
              <a:gd name="connsiteX2" fmla="*/ 1407519 w 1798746"/>
              <a:gd name="connsiteY2" fmla="*/ 0 h 1564909"/>
              <a:gd name="connsiteX3" fmla="*/ 1798746 w 1798746"/>
              <a:gd name="connsiteY3" fmla="*/ 782455 h 1564909"/>
              <a:gd name="connsiteX4" fmla="*/ 1407519 w 1798746"/>
              <a:gd name="connsiteY4" fmla="*/ 1564909 h 1564909"/>
              <a:gd name="connsiteX5" fmla="*/ 391227 w 1798746"/>
              <a:gd name="connsiteY5" fmla="*/ 1564909 h 1564909"/>
              <a:gd name="connsiteX6" fmla="*/ 0 w 1798746"/>
              <a:gd name="connsiteY6" fmla="*/ 782455 h 156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8746" h="1564909">
                <a:moveTo>
                  <a:pt x="899372" y="0"/>
                </a:moveTo>
                <a:lnTo>
                  <a:pt x="1798745" y="340368"/>
                </a:lnTo>
                <a:lnTo>
                  <a:pt x="1798745" y="1224541"/>
                </a:lnTo>
                <a:lnTo>
                  <a:pt x="899372" y="1564909"/>
                </a:lnTo>
                <a:lnTo>
                  <a:pt x="1" y="1224541"/>
                </a:lnTo>
                <a:lnTo>
                  <a:pt x="1" y="340368"/>
                </a:lnTo>
                <a:lnTo>
                  <a:pt x="899372" y="0"/>
                </a:lnTo>
                <a:close/>
              </a:path>
            </a:pathLst>
          </a:cu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904" tIns="250235" rIns="222905" bIns="250234" numCol="1" spcCol="1270" anchor="ctr" anchorCtr="0">
            <a:noAutofit/>
          </a:bodyPr>
          <a:lstStyle/>
          <a:p>
            <a:pPr algn="ctr" defTabSz="466725">
              <a:lnSpc>
                <a:spcPct val="90000"/>
              </a:lnSpc>
              <a:spcBef>
                <a:spcPct val="0"/>
              </a:spcBef>
              <a:spcAft>
                <a:spcPct val="35000"/>
              </a:spcAft>
            </a:pPr>
            <a:r>
              <a:rPr lang="en-US" sz="2000">
                <a:latin typeface="Segoe UI" panose="020B0502040204020203" pitchFamily="34" charset="0"/>
                <a:cs typeface="Segoe UI" panose="020B0502040204020203" pitchFamily="34" charset="0"/>
              </a:rPr>
              <a:t>Các tệp tin thực thi Windows.</a:t>
            </a:r>
          </a:p>
        </p:txBody>
      </p:sp>
      <p:sp>
        <p:nvSpPr>
          <p:cNvPr id="41" name="Freeform: Shape 40">
            <a:extLst>
              <a:ext uri="{FF2B5EF4-FFF2-40B4-BE49-F238E27FC236}">
                <a16:creationId xmlns="" xmlns:a16="http://schemas.microsoft.com/office/drawing/2014/main" id="{8213420E-6F1B-49A2-8FEE-BA3F6869DE4E}"/>
              </a:ext>
            </a:extLst>
          </p:cNvPr>
          <p:cNvSpPr/>
          <p:nvPr/>
        </p:nvSpPr>
        <p:spPr>
          <a:xfrm>
            <a:off x="5425559" y="2472455"/>
            <a:ext cx="1675020" cy="1925310"/>
          </a:xfrm>
          <a:custGeom>
            <a:avLst/>
            <a:gdLst>
              <a:gd name="connsiteX0" fmla="*/ 0 w 1798746"/>
              <a:gd name="connsiteY0" fmla="*/ 782455 h 1564909"/>
              <a:gd name="connsiteX1" fmla="*/ 391227 w 1798746"/>
              <a:gd name="connsiteY1" fmla="*/ 0 h 1564909"/>
              <a:gd name="connsiteX2" fmla="*/ 1407519 w 1798746"/>
              <a:gd name="connsiteY2" fmla="*/ 0 h 1564909"/>
              <a:gd name="connsiteX3" fmla="*/ 1798746 w 1798746"/>
              <a:gd name="connsiteY3" fmla="*/ 782455 h 1564909"/>
              <a:gd name="connsiteX4" fmla="*/ 1407519 w 1798746"/>
              <a:gd name="connsiteY4" fmla="*/ 1564909 h 1564909"/>
              <a:gd name="connsiteX5" fmla="*/ 391227 w 1798746"/>
              <a:gd name="connsiteY5" fmla="*/ 1564909 h 1564909"/>
              <a:gd name="connsiteX6" fmla="*/ 0 w 1798746"/>
              <a:gd name="connsiteY6" fmla="*/ 782455 h 1564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8746" h="1564909">
                <a:moveTo>
                  <a:pt x="899372" y="0"/>
                </a:moveTo>
                <a:lnTo>
                  <a:pt x="1798745" y="340368"/>
                </a:lnTo>
                <a:lnTo>
                  <a:pt x="1798745" y="1224541"/>
                </a:lnTo>
                <a:lnTo>
                  <a:pt x="899372" y="1564909"/>
                </a:lnTo>
                <a:lnTo>
                  <a:pt x="1" y="1224541"/>
                </a:lnTo>
                <a:lnTo>
                  <a:pt x="1" y="340368"/>
                </a:lnTo>
                <a:lnTo>
                  <a:pt x="899372" y="0"/>
                </a:lnTo>
                <a:close/>
              </a:path>
            </a:pathLst>
          </a:cu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2904" tIns="250235" rIns="222905" bIns="250234" numCol="1" spcCol="1270" anchor="ctr" anchorCtr="0">
            <a:noAutofit/>
          </a:bodyPr>
          <a:lstStyle/>
          <a:p>
            <a:pPr algn="ctr" defTabSz="466725">
              <a:lnSpc>
                <a:spcPct val="90000"/>
              </a:lnSpc>
              <a:spcBef>
                <a:spcPct val="0"/>
              </a:spcBef>
              <a:spcAft>
                <a:spcPct val="35000"/>
              </a:spcAft>
            </a:pPr>
            <a:r>
              <a:rPr lang="en-US" sz="2400" b="1" dirty="0">
                <a:latin typeface="Segoe UI" panose="020B0502040204020203" pitchFamily="34" charset="0"/>
                <a:cs typeface="Segoe UI" panose="020B0502040204020203" pitchFamily="34" charset="0"/>
              </a:rPr>
              <a:t>P</a:t>
            </a:r>
            <a:r>
              <a:rPr lang="vi-VN" sz="2400" b="1" dirty="0">
                <a:latin typeface="Segoe UI" panose="020B0502040204020203" pitchFamily="34" charset="0"/>
                <a:cs typeface="Segoe UI" panose="020B0502040204020203" pitchFamily="34" charset="0"/>
              </a:rPr>
              <a:t>hạm vi nghiên cứu</a:t>
            </a:r>
            <a:endParaRPr lang="en-US" sz="2400" b="1" dirty="0">
              <a:latin typeface="Segoe UI" panose="020B0502040204020203" pitchFamily="34" charset="0"/>
              <a:cs typeface="Segoe UI" panose="020B0502040204020203" pitchFamily="34" charset="0"/>
            </a:endParaRPr>
          </a:p>
        </p:txBody>
      </p:sp>
      <p:sp>
        <p:nvSpPr>
          <p:cNvPr id="3" name="Slide Number Placeholder 2"/>
          <p:cNvSpPr>
            <a:spLocks noGrp="1"/>
          </p:cNvSpPr>
          <p:nvPr>
            <p:ph type="sldNum" sz="quarter" idx="12"/>
          </p:nvPr>
        </p:nvSpPr>
        <p:spPr/>
        <p:txBody>
          <a:bodyPr/>
          <a:lstStyle/>
          <a:p>
            <a:fld id="{E66E05A6-56D3-4230-8083-1715A388535A}" type="slidenum">
              <a:rPr lang="en-US" smtClean="0"/>
              <a:t>4</a:t>
            </a:fld>
            <a:endParaRPr lang="en-US"/>
          </a:p>
        </p:txBody>
      </p:sp>
    </p:spTree>
    <p:extLst>
      <p:ext uri="{BB962C8B-B14F-4D97-AF65-F5344CB8AC3E}">
        <p14:creationId xmlns:p14="http://schemas.microsoft.com/office/powerpoint/2010/main" val="826075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A003CF-4980-44F7-9617-C2A577DE638F}"/>
              </a:ext>
            </a:extLst>
          </p:cNvPr>
          <p:cNvSpPr>
            <a:spLocks noGrp="1"/>
          </p:cNvSpPr>
          <p:nvPr>
            <p:ph type="title"/>
          </p:nvPr>
        </p:nvSpPr>
        <p:spPr/>
        <p:txBody>
          <a:bodyPr/>
          <a:lstStyle/>
          <a:p>
            <a:r>
              <a:rPr lang="en-US" b="1" dirty="0" err="1">
                <a:latin typeface="Segoe UI" panose="020B0502040204020203" pitchFamily="34" charset="0"/>
                <a:cs typeface="Segoe UI" panose="020B0502040204020203" pitchFamily="34" charset="0"/>
              </a:rPr>
              <a:t>Các</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tính</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năng</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nổi</a:t>
            </a:r>
            <a:r>
              <a:rPr lang="en-US" b="1" dirty="0">
                <a:latin typeface="Segoe UI" panose="020B0502040204020203" pitchFamily="34" charset="0"/>
                <a:cs typeface="Segoe UI" panose="020B0502040204020203" pitchFamily="34" charset="0"/>
              </a:rPr>
              <a:t> </a:t>
            </a:r>
            <a:r>
              <a:rPr lang="en-US" b="1" dirty="0" err="1">
                <a:latin typeface="Segoe UI" panose="020B0502040204020203" pitchFamily="34" charset="0"/>
                <a:cs typeface="Segoe UI" panose="020B0502040204020203" pitchFamily="34" charset="0"/>
              </a:rPr>
              <a:t>bật</a:t>
            </a:r>
            <a:endParaRPr lang="en-US" b="1"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279" y="2232571"/>
            <a:ext cx="1113525" cy="971550"/>
          </a:xfrm>
          <a:prstGeom prst="rect">
            <a:avLst/>
          </a:prstGeom>
        </p:spPr>
      </p:pic>
      <p:sp>
        <p:nvSpPr>
          <p:cNvPr id="4" name="TextBox 3"/>
          <p:cNvSpPr txBox="1"/>
          <p:nvPr/>
        </p:nvSpPr>
        <p:spPr>
          <a:xfrm>
            <a:off x="122066" y="3253129"/>
            <a:ext cx="3828292" cy="400110"/>
          </a:xfrm>
          <a:prstGeom prst="rect">
            <a:avLst/>
          </a:prstGeom>
          <a:noFill/>
        </p:spPr>
        <p:txBody>
          <a:bodyPr wrap="none" rtlCol="0">
            <a:spAutoFit/>
          </a:bodyPr>
          <a:lstStyle/>
          <a:p>
            <a:r>
              <a:rPr lang="en-US" sz="2000" dirty="0">
                <a:latin typeface="Segoe UI" panose="020B0502040204020203" pitchFamily="34" charset="0"/>
                <a:cs typeface="Segoe UI" panose="020B0502040204020203" pitchFamily="34" charset="0"/>
              </a:rPr>
              <a:t>Phát hiện mã độc thời gian thực</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1908" y="2198643"/>
            <a:ext cx="864816" cy="864816"/>
          </a:xfrm>
          <a:prstGeom prst="rect">
            <a:avLst/>
          </a:prstGeom>
        </p:spPr>
      </p:pic>
      <p:sp>
        <p:nvSpPr>
          <p:cNvPr id="7" name="TextBox 6"/>
          <p:cNvSpPr txBox="1"/>
          <p:nvPr/>
        </p:nvSpPr>
        <p:spPr>
          <a:xfrm>
            <a:off x="5086992" y="3140099"/>
            <a:ext cx="3361241" cy="707886"/>
          </a:xfrm>
          <a:prstGeom prst="rect">
            <a:avLst/>
          </a:prstGeom>
          <a:noFill/>
        </p:spPr>
        <p:txBody>
          <a:bodyPr wrap="none" rtlCol="0">
            <a:spAutoFit/>
          </a:bodyPr>
          <a:lstStyle/>
          <a:p>
            <a:pPr lvl="0" algn="ctr"/>
            <a:r>
              <a:rPr lang="en-US" sz="2000" dirty="0">
                <a:latin typeface="Segoe UI" panose="020B0502040204020203" pitchFamily="34" charset="0"/>
                <a:cs typeface="Segoe UI" panose="020B0502040204020203" pitchFamily="34" charset="0"/>
              </a:rPr>
              <a:t>Quét toàn bộ, một thư mục </a:t>
            </a:r>
            <a:endParaRPr lang="en-US" sz="2000" dirty="0" smtClean="0">
              <a:latin typeface="Segoe UI" panose="020B0502040204020203" pitchFamily="34" charset="0"/>
              <a:cs typeface="Segoe UI" panose="020B0502040204020203" pitchFamily="34" charset="0"/>
            </a:endParaRPr>
          </a:p>
          <a:p>
            <a:pPr lvl="0" algn="ctr"/>
            <a:r>
              <a:rPr lang="en-US" sz="2000" dirty="0" smtClean="0">
                <a:latin typeface="Segoe UI" panose="020B0502040204020203" pitchFamily="34" charset="0"/>
                <a:cs typeface="Segoe UI" panose="020B0502040204020203" pitchFamily="34" charset="0"/>
              </a:rPr>
              <a:t>chỉ định, memory</a:t>
            </a:r>
            <a:endParaRPr lang="en-US" sz="2000"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5741" y="3618364"/>
            <a:ext cx="1244600" cy="1244600"/>
          </a:xfrm>
          <a:prstGeom prst="rect">
            <a:avLst/>
          </a:prstGeom>
        </p:spPr>
      </p:pic>
      <p:sp>
        <p:nvSpPr>
          <p:cNvPr id="9" name="Rectangle 8"/>
          <p:cNvSpPr/>
          <p:nvPr/>
        </p:nvSpPr>
        <p:spPr>
          <a:xfrm>
            <a:off x="313881" y="4811855"/>
            <a:ext cx="2988319" cy="400110"/>
          </a:xfrm>
          <a:prstGeom prst="rect">
            <a:avLst/>
          </a:prstGeom>
        </p:spPr>
        <p:txBody>
          <a:bodyPr wrap="none">
            <a:spAutoFit/>
          </a:bodyPr>
          <a:lstStyle/>
          <a:p>
            <a:pPr lvl="0"/>
            <a:r>
              <a:rPr lang="en-US" sz="2000" dirty="0">
                <a:latin typeface="Segoe UI" panose="020B0502040204020203" pitchFamily="34" charset="0"/>
                <a:cs typeface="Segoe UI" panose="020B0502040204020203" pitchFamily="34" charset="0"/>
              </a:rPr>
              <a:t>Quét USB thời gian thực</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272" y="3859571"/>
            <a:ext cx="1462087" cy="903835"/>
          </a:xfrm>
          <a:prstGeom prst="rect">
            <a:avLst/>
          </a:prstGeom>
        </p:spPr>
      </p:pic>
      <p:sp>
        <p:nvSpPr>
          <p:cNvPr id="11" name="Rectangle 10"/>
          <p:cNvSpPr/>
          <p:nvPr/>
        </p:nvSpPr>
        <p:spPr>
          <a:xfrm>
            <a:off x="5008474" y="4781149"/>
            <a:ext cx="3331681" cy="400110"/>
          </a:xfrm>
          <a:prstGeom prst="rect">
            <a:avLst/>
          </a:prstGeom>
        </p:spPr>
        <p:txBody>
          <a:bodyPr wrap="none">
            <a:spAutoFit/>
          </a:bodyPr>
          <a:lstStyle/>
          <a:p>
            <a:pPr lvl="0"/>
            <a:r>
              <a:rPr lang="en-US" sz="2000" dirty="0">
                <a:latin typeface="Segoe UI" panose="020B0502040204020203" pitchFamily="34" charset="0"/>
                <a:cs typeface="Segoe UI" panose="020B0502040204020203" pitchFamily="34" charset="0"/>
              </a:rPr>
              <a:t>Chặn các trang web lừa đảo</a:t>
            </a: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1521" y="5211965"/>
            <a:ext cx="913038" cy="913038"/>
          </a:xfrm>
          <a:prstGeom prst="rect">
            <a:avLst/>
          </a:prstGeom>
        </p:spPr>
      </p:pic>
      <p:sp>
        <p:nvSpPr>
          <p:cNvPr id="14" name="Rectangle 13"/>
          <p:cNvSpPr/>
          <p:nvPr/>
        </p:nvSpPr>
        <p:spPr>
          <a:xfrm>
            <a:off x="162076" y="6238987"/>
            <a:ext cx="3291927" cy="400110"/>
          </a:xfrm>
          <a:prstGeom prst="rect">
            <a:avLst/>
          </a:prstGeom>
        </p:spPr>
        <p:txBody>
          <a:bodyPr wrap="none">
            <a:spAutoFit/>
          </a:bodyPr>
          <a:lstStyle/>
          <a:p>
            <a:pPr lvl="0"/>
            <a:r>
              <a:rPr lang="en-US" sz="2000" dirty="0">
                <a:latin typeface="Segoe UI" panose="020B0502040204020203" pitchFamily="34" charset="0"/>
                <a:cs typeface="Segoe UI" panose="020B0502040204020203" pitchFamily="34" charset="0"/>
              </a:rPr>
              <a:t>Chặn các keyword lướt web</a:t>
            </a: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62433" y="5180572"/>
            <a:ext cx="1117600" cy="1117600"/>
          </a:xfrm>
          <a:prstGeom prst="rect">
            <a:avLst/>
          </a:prstGeom>
        </p:spPr>
      </p:pic>
      <p:sp>
        <p:nvSpPr>
          <p:cNvPr id="16" name="Rectangle 15"/>
          <p:cNvSpPr/>
          <p:nvPr/>
        </p:nvSpPr>
        <p:spPr>
          <a:xfrm>
            <a:off x="4666456" y="6242274"/>
            <a:ext cx="4198585" cy="400110"/>
          </a:xfrm>
          <a:prstGeom prst="rect">
            <a:avLst/>
          </a:prstGeom>
        </p:spPr>
        <p:txBody>
          <a:bodyPr wrap="none">
            <a:spAutoFit/>
          </a:bodyPr>
          <a:lstStyle/>
          <a:p>
            <a:pPr lvl="0"/>
            <a:r>
              <a:rPr lang="en-US" sz="2000" dirty="0">
                <a:latin typeface="Segoe UI" panose="020B0502040204020203" pitchFamily="34" charset="0"/>
                <a:cs typeface="Segoe UI" panose="020B0502040204020203" pitchFamily="34" charset="0"/>
              </a:rPr>
              <a:t>Cấm sử dụng chương trình chỉ định</a:t>
            </a:r>
          </a:p>
        </p:txBody>
      </p:sp>
      <p:sp>
        <p:nvSpPr>
          <p:cNvPr id="17" name="Multiply 16"/>
          <p:cNvSpPr/>
          <p:nvPr/>
        </p:nvSpPr>
        <p:spPr>
          <a:xfrm>
            <a:off x="6241908" y="5262829"/>
            <a:ext cx="958649" cy="95864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Segoe UI" panose="020B0502040204020203" pitchFamily="34" charset="0"/>
              <a:cs typeface="Segoe UI" panose="020B0502040204020203" pitchFamily="34" charset="0"/>
            </a:endParaRPr>
          </a:p>
        </p:txBody>
      </p:sp>
      <p:sp>
        <p:nvSpPr>
          <p:cNvPr id="6" name="Slide Number Placeholder 5"/>
          <p:cNvSpPr>
            <a:spLocks noGrp="1"/>
          </p:cNvSpPr>
          <p:nvPr>
            <p:ph type="sldNum" sz="quarter" idx="12"/>
          </p:nvPr>
        </p:nvSpPr>
        <p:spPr/>
        <p:txBody>
          <a:bodyPr/>
          <a:lstStyle/>
          <a:p>
            <a:fld id="{E66E05A6-56D3-4230-8083-1715A388535A}" type="slidenum">
              <a:rPr lang="en-US" smtClean="0"/>
              <a:t>5</a:t>
            </a:fld>
            <a:endParaRPr lang="en-US"/>
          </a:p>
        </p:txBody>
      </p:sp>
    </p:spTree>
    <p:extLst>
      <p:ext uri="{BB962C8B-B14F-4D97-AF65-F5344CB8AC3E}">
        <p14:creationId xmlns:p14="http://schemas.microsoft.com/office/powerpoint/2010/main" val="1054609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EF25D1-3CE7-44AD-AFAC-1DA9393AA128}"/>
              </a:ext>
            </a:extLst>
          </p:cNvPr>
          <p:cNvSpPr>
            <a:spLocks noGrp="1"/>
          </p:cNvSpPr>
          <p:nvPr>
            <p:ph type="title"/>
          </p:nvPr>
        </p:nvSpPr>
        <p:spPr/>
        <p:txBody>
          <a:bodyPr/>
          <a:lstStyle/>
          <a:p>
            <a:r>
              <a:rPr lang="vi-VN" b="1" dirty="0">
                <a:latin typeface="Segoe UI" panose="020B0502040204020203" pitchFamily="34" charset="0"/>
                <a:cs typeface="Segoe UI" panose="020B0502040204020203" pitchFamily="34" charset="0"/>
              </a:rPr>
              <a:t>Mô hình hệ thống</a:t>
            </a:r>
            <a:endParaRPr lang="en-US" b="1"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 xmlns:a16="http://schemas.microsoft.com/office/drawing/2014/main" id="{51F1E0D7-7222-4D4B-BCEF-DBE01DA343F0}"/>
              </a:ext>
            </a:extLst>
          </p:cNvPr>
          <p:cNvPicPr>
            <a:picLocks noChangeAspect="1"/>
          </p:cNvPicPr>
          <p:nvPr/>
        </p:nvPicPr>
        <p:blipFill>
          <a:blip r:embed="rId3"/>
          <a:stretch>
            <a:fillRect/>
          </a:stretch>
        </p:blipFill>
        <p:spPr>
          <a:xfrm>
            <a:off x="802849" y="1847850"/>
            <a:ext cx="7546436" cy="4480317"/>
          </a:xfrm>
          <a:prstGeom prst="rect">
            <a:avLst/>
          </a:prstGeom>
        </p:spPr>
      </p:pic>
      <p:sp>
        <p:nvSpPr>
          <p:cNvPr id="3" name="TextBox 2">
            <a:extLst>
              <a:ext uri="{FF2B5EF4-FFF2-40B4-BE49-F238E27FC236}">
                <a16:creationId xmlns="" xmlns:a16="http://schemas.microsoft.com/office/drawing/2014/main" id="{4AC13F6A-9CFF-4421-BE2D-4CBDC17633DB}"/>
              </a:ext>
            </a:extLst>
          </p:cNvPr>
          <p:cNvSpPr txBox="1"/>
          <p:nvPr/>
        </p:nvSpPr>
        <p:spPr>
          <a:xfrm>
            <a:off x="2324782" y="6328167"/>
            <a:ext cx="4502569" cy="400110"/>
          </a:xfrm>
          <a:prstGeom prst="rect">
            <a:avLst/>
          </a:prstGeom>
          <a:noFill/>
        </p:spPr>
        <p:txBody>
          <a:bodyPr wrap="square" rtlCol="0">
            <a:spAutoFit/>
          </a:bodyPr>
          <a:lstStyle/>
          <a:p>
            <a:pPr algn="ctr"/>
            <a:r>
              <a:rPr lang="en-US" sz="2000" dirty="0">
                <a:latin typeface="Segoe UI" panose="020B0502040204020203" pitchFamily="34" charset="0"/>
                <a:cs typeface="Segoe UI" panose="020B0502040204020203" pitchFamily="34" charset="0"/>
              </a:rPr>
              <a:t>S</a:t>
            </a:r>
            <a:r>
              <a:rPr lang="vi-VN" sz="2000" dirty="0">
                <a:latin typeface="Segoe UI" panose="020B0502040204020203" pitchFamily="34" charset="0"/>
                <a:cs typeface="Segoe UI" panose="020B0502040204020203" pitchFamily="34" charset="0"/>
              </a:rPr>
              <a:t>ơ</a:t>
            </a:r>
            <a:r>
              <a:rPr lang="en-US" sz="2000" dirty="0">
                <a:latin typeface="Segoe UI" panose="020B0502040204020203" pitchFamily="34" charset="0"/>
                <a:cs typeface="Segoe UI" panose="020B0502040204020203" pitchFamily="34" charset="0"/>
              </a:rPr>
              <a:t> đồ tổng quan mô hình hệ thống</a:t>
            </a:r>
          </a:p>
        </p:txBody>
      </p:sp>
      <p:sp>
        <p:nvSpPr>
          <p:cNvPr id="4" name="Slide Number Placeholder 3"/>
          <p:cNvSpPr>
            <a:spLocks noGrp="1"/>
          </p:cNvSpPr>
          <p:nvPr>
            <p:ph type="sldNum" sz="quarter" idx="12"/>
          </p:nvPr>
        </p:nvSpPr>
        <p:spPr/>
        <p:txBody>
          <a:bodyPr/>
          <a:lstStyle/>
          <a:p>
            <a:fld id="{E66E05A6-56D3-4230-8083-1715A388535A}" type="slidenum">
              <a:rPr lang="en-US" smtClean="0"/>
              <a:t>6</a:t>
            </a:fld>
            <a:endParaRPr lang="en-US"/>
          </a:p>
        </p:txBody>
      </p:sp>
    </p:spTree>
    <p:extLst>
      <p:ext uri="{BB962C8B-B14F-4D97-AF65-F5344CB8AC3E}">
        <p14:creationId xmlns:p14="http://schemas.microsoft.com/office/powerpoint/2010/main" val="3495618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9370F9-A31A-466B-AA0B-9C249DA5283D}"/>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Giao </a:t>
            </a:r>
            <a:r>
              <a:rPr lang="en-US" b="1" dirty="0" smtClean="0">
                <a:latin typeface="Segoe UI" panose="020B0502040204020203" pitchFamily="34" charset="0"/>
                <a:cs typeface="Segoe UI" panose="020B0502040204020203" pitchFamily="34" charset="0"/>
              </a:rPr>
              <a:t>diện </a:t>
            </a:r>
            <a:r>
              <a:rPr lang="en-US" b="1" dirty="0">
                <a:latin typeface="Segoe UI" panose="020B0502040204020203" pitchFamily="34" charset="0"/>
                <a:cs typeface="Segoe UI" panose="020B0502040204020203" pitchFamily="34" charset="0"/>
              </a:rPr>
              <a:t>ng</a:t>
            </a:r>
            <a:r>
              <a:rPr lang="vi-VN" b="1" dirty="0">
                <a:latin typeface="Segoe UI" panose="020B0502040204020203" pitchFamily="34" charset="0"/>
                <a:cs typeface="Segoe UI" panose="020B0502040204020203" pitchFamily="34" charset="0"/>
              </a:rPr>
              <a:t>ư</a:t>
            </a:r>
            <a:r>
              <a:rPr lang="en-US" b="1" dirty="0">
                <a:latin typeface="Segoe UI" panose="020B0502040204020203" pitchFamily="34" charset="0"/>
                <a:cs typeface="Segoe UI" panose="020B0502040204020203" pitchFamily="34" charset="0"/>
              </a:rPr>
              <a:t>ời dùng</a:t>
            </a:r>
          </a:p>
        </p:txBody>
      </p:sp>
      <p:sp>
        <p:nvSpPr>
          <p:cNvPr id="3" name="Content Placeholder 2">
            <a:extLst>
              <a:ext uri="{FF2B5EF4-FFF2-40B4-BE49-F238E27FC236}">
                <a16:creationId xmlns="" xmlns:a16="http://schemas.microsoft.com/office/drawing/2014/main" id="{5E692C59-744A-4292-97D3-E0F2BFD2B732}"/>
              </a:ext>
            </a:extLst>
          </p:cNvPr>
          <p:cNvSpPr>
            <a:spLocks noGrp="1"/>
          </p:cNvSpPr>
          <p:nvPr>
            <p:ph idx="1"/>
          </p:nvPr>
        </p:nvSpPr>
        <p:spPr/>
        <p:txBody>
          <a:bodyPr>
            <a:normAutofit/>
          </a:bodyPr>
          <a:lstStyle/>
          <a:p>
            <a:pPr>
              <a:buFont typeface="Wingdings" panose="05000000000000000000" pitchFamily="2" charset="2"/>
              <a:buChar char="v"/>
            </a:pPr>
            <a:r>
              <a:rPr lang="en-US" sz="2000" dirty="0">
                <a:latin typeface="Segoe UI" panose="020B0502040204020203" pitchFamily="34" charset="0"/>
                <a:cs typeface="Segoe UI" panose="020B0502040204020203" pitchFamily="34" charset="0"/>
              </a:rPr>
              <a:t>Đa số các mã nguồn mở có giao diện khá đơn giản</a:t>
            </a:r>
          </a:p>
          <a:p>
            <a:pPr>
              <a:buFont typeface="Wingdings" panose="05000000000000000000" pitchFamily="2" charset="2"/>
              <a:buChar char="v"/>
            </a:pPr>
            <a:r>
              <a:rPr lang="en-US" sz="2000" dirty="0">
                <a:latin typeface="Segoe UI" panose="020B0502040204020203" pitchFamily="34" charset="0"/>
                <a:cs typeface="Segoe UI" panose="020B0502040204020203" pitchFamily="34" charset="0"/>
              </a:rPr>
              <a:t>UIT AVOS có giao diện bắt mắt, thân thiện, dễ sử dụng</a:t>
            </a:r>
          </a:p>
        </p:txBody>
      </p:sp>
      <p:pic>
        <p:nvPicPr>
          <p:cNvPr id="6" name="Picture 5">
            <a:extLst>
              <a:ext uri="{FF2B5EF4-FFF2-40B4-BE49-F238E27FC236}">
                <a16:creationId xmlns="" xmlns:a16="http://schemas.microsoft.com/office/drawing/2014/main" id="{619351F8-D2B4-4489-9718-316C7D19F5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3180" y="3386175"/>
            <a:ext cx="1314450" cy="1314450"/>
          </a:xfrm>
          <a:prstGeom prst="rect">
            <a:avLst/>
          </a:prstGeom>
        </p:spPr>
      </p:pic>
      <p:sp>
        <p:nvSpPr>
          <p:cNvPr id="4" name="Slide Number Placeholder 3"/>
          <p:cNvSpPr>
            <a:spLocks noGrp="1"/>
          </p:cNvSpPr>
          <p:nvPr>
            <p:ph type="sldNum" sz="quarter" idx="12"/>
          </p:nvPr>
        </p:nvSpPr>
        <p:spPr/>
        <p:txBody>
          <a:bodyPr/>
          <a:lstStyle/>
          <a:p>
            <a:fld id="{E66E05A6-56D3-4230-8083-1715A388535A}" type="slidenum">
              <a:rPr lang="en-US" smtClean="0"/>
              <a:t>7</a:t>
            </a:fld>
            <a:endParaRPr lang="en-US"/>
          </a:p>
        </p:txBody>
      </p:sp>
    </p:spTree>
    <p:extLst>
      <p:ext uri="{BB962C8B-B14F-4D97-AF65-F5344CB8AC3E}">
        <p14:creationId xmlns:p14="http://schemas.microsoft.com/office/powerpoint/2010/main" val="2356163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0D3063-D4E9-4F1B-9F86-5EC605BD1709}"/>
              </a:ext>
            </a:extLst>
          </p:cNvPr>
          <p:cNvSpPr>
            <a:spLocks noGrp="1"/>
          </p:cNvSpPr>
          <p:nvPr>
            <p:ph type="title"/>
          </p:nvPr>
        </p:nvSpPr>
        <p:spPr>
          <a:xfrm>
            <a:off x="435895" y="1279092"/>
            <a:ext cx="8272212" cy="563918"/>
          </a:xfrm>
        </p:spPr>
        <p:txBody>
          <a:bodyPr/>
          <a:lstStyle/>
          <a:p>
            <a:r>
              <a:rPr lang="vi-VN" b="1" dirty="0">
                <a:latin typeface="Segoe UI" panose="020B0502040204020203" pitchFamily="34" charset="0"/>
                <a:cs typeface="Segoe UI" panose="020B0502040204020203" pitchFamily="34" charset="0"/>
              </a:rPr>
              <a:t>Các mô-đun chương trình</a:t>
            </a:r>
            <a:endParaRPr lang="en-US"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44F49809-7BD0-4C92-9238-2B50E9EAF496}"/>
              </a:ext>
            </a:extLst>
          </p:cNvPr>
          <p:cNvSpPr>
            <a:spLocks noGrp="1"/>
          </p:cNvSpPr>
          <p:nvPr>
            <p:ph idx="1"/>
          </p:nvPr>
        </p:nvSpPr>
        <p:spPr>
          <a:xfrm>
            <a:off x="435895" y="2492622"/>
            <a:ext cx="8272211" cy="3236666"/>
          </a:xfrm>
        </p:spPr>
        <p:txBody>
          <a:bodyPr>
            <a:noAutofit/>
          </a:bodyPr>
          <a:lstStyle/>
          <a:p>
            <a:pPr lvl="0">
              <a:buFont typeface="Wingdings" panose="05000000000000000000" pitchFamily="2" charset="2"/>
              <a:buChar char="v"/>
            </a:pPr>
            <a:r>
              <a:rPr lang="vi-VN" sz="2000" dirty="0">
                <a:latin typeface="Segoe UI" panose="020B0502040204020203" pitchFamily="34" charset="0"/>
                <a:cs typeface="Segoe UI" panose="020B0502040204020203" pitchFamily="34" charset="0"/>
              </a:rPr>
              <a:t>Scanning: Lần lượt lấy đường dẫn các tệp tin rồi gửi cho dịch vụ (ClamAV) qua socket, rồi truyền kết quả lên GUI qua socket.</a:t>
            </a:r>
            <a:endParaRPr lang="en-US" sz="2000" dirty="0">
              <a:latin typeface="Segoe UI" panose="020B0502040204020203" pitchFamily="34" charset="0"/>
              <a:cs typeface="Segoe UI" panose="020B0502040204020203" pitchFamily="34" charset="0"/>
            </a:endParaRPr>
          </a:p>
          <a:p>
            <a:pPr lvl="0">
              <a:buFont typeface="Wingdings" panose="05000000000000000000" pitchFamily="2" charset="2"/>
              <a:buChar char="v"/>
            </a:pPr>
            <a:r>
              <a:rPr lang="en-US" sz="2000" dirty="0">
                <a:latin typeface="Segoe UI" panose="020B0502040204020203" pitchFamily="34" charset="0"/>
                <a:cs typeface="Segoe UI" panose="020B0502040204020203" pitchFamily="34" charset="0"/>
              </a:rPr>
              <a:t>USB: Phát hiện USB được cắm vào máy tính theo thời gian thực, thông báo được gửi lên GUI qua socket hiện thông báo cho người dùng biết. Sau đó, tên kí tự ở đĩa USB được gửi cho Scanning.exe qua tham số để lấy các đường dẫn các tệp tin trong USB.</a:t>
            </a:r>
          </a:p>
          <a:p>
            <a:pPr lvl="0">
              <a:buFont typeface="Wingdings" panose="05000000000000000000" pitchFamily="2" charset="2"/>
              <a:buChar char="v"/>
            </a:pPr>
            <a:r>
              <a:rPr lang="en-US" sz="2000" dirty="0">
                <a:latin typeface="Segoe UI" panose="020B0502040204020203" pitchFamily="34" charset="0"/>
                <a:cs typeface="Segoe UI" panose="020B0502040204020203" pitchFamily="34" charset="0"/>
              </a:rPr>
              <a:t>Update: Cập nhật signature từ trang chủ ClamAV theo yêu cầu người dung từ GUI </a:t>
            </a:r>
          </a:p>
          <a:p>
            <a:pPr lvl="0">
              <a:buFont typeface="Wingdings" panose="05000000000000000000" pitchFamily="2" charset="2"/>
              <a:buChar char="v"/>
            </a:pPr>
            <a:r>
              <a:rPr lang="en-US" sz="2000" dirty="0">
                <a:latin typeface="Segoe UI" panose="020B0502040204020203" pitchFamily="34" charset="0"/>
                <a:cs typeface="Segoe UI" panose="020B0502040204020203" pitchFamily="34" charset="0"/>
              </a:rPr>
              <a:t>Quarantine: Giao tiếp với GUI thông qua tham số. Đầu tiên sẽ kill tiến trình mã độc nếu có, sau đó mã hóa bằng thuật toán XOR với chuỗi ngẫu nhiên, kế tiếp mã độc được di chuyển vào vùng cách ly. </a:t>
            </a:r>
          </a:p>
          <a:p>
            <a:pPr lvl="0">
              <a:buFont typeface="Wingdings" panose="05000000000000000000" pitchFamily="2" charset="2"/>
              <a:buChar char="v"/>
            </a:pPr>
            <a:r>
              <a:rPr lang="en-US" sz="2000" dirty="0">
                <a:latin typeface="Segoe UI" panose="020B0502040204020203" pitchFamily="34" charset="0"/>
                <a:cs typeface="Segoe UI" panose="020B0502040204020203" pitchFamily="34" charset="0"/>
              </a:rPr>
              <a:t>Web Proxy: Lọc các địa chỉ web theo chỉ địa và các từ khóa lướt web</a:t>
            </a:r>
            <a:r>
              <a:rPr lang="en-US" sz="2000" dirty="0" smtClean="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E66E05A6-56D3-4230-8083-1715A388535A}" type="slidenum">
              <a:rPr lang="en-US" smtClean="0"/>
              <a:t>8</a:t>
            </a:fld>
            <a:endParaRPr lang="en-US"/>
          </a:p>
        </p:txBody>
      </p:sp>
    </p:spTree>
    <p:extLst>
      <p:ext uri="{BB962C8B-B14F-4D97-AF65-F5344CB8AC3E}">
        <p14:creationId xmlns:p14="http://schemas.microsoft.com/office/powerpoint/2010/main" val="4240364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40C667-89F2-4E73-A23E-84FB6B18F0FE}"/>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Windows Service</a:t>
            </a:r>
          </a:p>
        </p:txBody>
      </p:sp>
      <p:sp>
        <p:nvSpPr>
          <p:cNvPr id="3" name="Content Placeholder 2">
            <a:extLst>
              <a:ext uri="{FF2B5EF4-FFF2-40B4-BE49-F238E27FC236}">
                <a16:creationId xmlns="" xmlns:a16="http://schemas.microsoft.com/office/drawing/2014/main" id="{046D1120-BC12-469E-A790-CC10C54C207B}"/>
              </a:ext>
            </a:extLst>
          </p:cNvPr>
          <p:cNvSpPr>
            <a:spLocks noGrp="1"/>
          </p:cNvSpPr>
          <p:nvPr>
            <p:ph idx="1"/>
          </p:nvPr>
        </p:nvSpPr>
        <p:spPr/>
        <p:txBody>
          <a:bodyPr>
            <a:normAutofit/>
          </a:bodyPr>
          <a:lstStyle/>
          <a:p>
            <a:pPr>
              <a:buFont typeface="Wingdings" panose="05000000000000000000" pitchFamily="2" charset="2"/>
              <a:buChar char="v"/>
            </a:pPr>
            <a:r>
              <a:rPr lang="en-US" sz="2000" dirty="0">
                <a:latin typeface="Segoe UI" panose="020B0502040204020203" pitchFamily="34" charset="0"/>
                <a:cs typeface="Segoe UI" panose="020B0502040204020203" pitchFamily="34" charset="0"/>
              </a:rPr>
              <a:t>Là </a:t>
            </a:r>
            <a:r>
              <a:rPr lang="vi-VN" sz="2000" dirty="0">
                <a:latin typeface="Segoe UI" panose="020B0502040204020203" pitchFamily="34" charset="0"/>
                <a:cs typeface="Segoe UI" panose="020B0502040204020203" pitchFamily="34" charset="0"/>
              </a:rPr>
              <a:t>dịch vụ chạy nền. Nơi tiếp nhận các dữ liệu mà các Mô-đun chương trình gửi xuống. Các dịch vụ này sẽ kết nối hai chiều với gui để có thể nhận lệnh cũng như đưa kết quả lên gui. </a:t>
            </a:r>
            <a:r>
              <a:rPr lang="en-US" sz="2000" dirty="0">
                <a:latin typeface="Segoe UI" panose="020B0502040204020203" pitchFamily="34" charset="0"/>
                <a:cs typeface="Segoe UI" panose="020B0502040204020203" pitchFamily="34" charset="0"/>
              </a:rPr>
              <a:t>Thành phần này bao gồm ClamAV.</a:t>
            </a:r>
          </a:p>
          <a:p>
            <a:pPr>
              <a:buFont typeface="Wingdings" panose="05000000000000000000" pitchFamily="2" charset="2"/>
              <a:buChar char="v"/>
            </a:pPr>
            <a:endParaRPr lang="en-US" sz="20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E66E05A6-56D3-4230-8083-1715A388535A}" type="slidenum">
              <a:rPr lang="en-US" smtClean="0"/>
              <a:t>9</a:t>
            </a:fld>
            <a:endParaRPr lang="en-US"/>
          </a:p>
        </p:txBody>
      </p:sp>
    </p:spTree>
    <p:extLst>
      <p:ext uri="{BB962C8B-B14F-4D97-AF65-F5344CB8AC3E}">
        <p14:creationId xmlns:p14="http://schemas.microsoft.com/office/powerpoint/2010/main" val="173951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Override>
</file>

<file path=docProps/app.xml><?xml version="1.0" encoding="utf-8"?>
<Properties xmlns="http://schemas.openxmlformats.org/officeDocument/2006/extended-properties" xmlns:vt="http://schemas.openxmlformats.org/officeDocument/2006/docPropsVTypes">
  <Template>TM03457464[[fn=Dividend]]</Template>
  <TotalTime>1026</TotalTime>
  <Words>964</Words>
  <Application>Microsoft Office PowerPoint</Application>
  <PresentationFormat>On-screen Show (4:3)</PresentationFormat>
  <Paragraphs>190</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lpstr>
      <vt:lpstr> ĐẠI HỌC QUỐC GIA TP. HỒ CHÍ MINH TRƯỜNG ĐẠI HỌC CÔNG NGHỆ THÔNG TIN KHOA MẠNG MÁY TÍNH VÀ TRUYỀN THÔNG     Báo cáo khóa luận XÂY DỰNG CÔNG CỤ PHÁT HIỆN MÃ ĐỘC DỰA TRÊN CLAMAV </vt:lpstr>
      <vt:lpstr>NỘI DUNG</vt:lpstr>
      <vt:lpstr>Tổng quan tình hình</vt:lpstr>
      <vt:lpstr>Đối tượng và phạm vi nghiên cứu</vt:lpstr>
      <vt:lpstr>Các tính năng nổi bật</vt:lpstr>
      <vt:lpstr>Mô hình hệ thống</vt:lpstr>
      <vt:lpstr>Giao diện người dùng</vt:lpstr>
      <vt:lpstr>Các mô-đun chương trình</vt:lpstr>
      <vt:lpstr>Windows Service</vt:lpstr>
      <vt:lpstr>Windows Driver</vt:lpstr>
      <vt:lpstr>Kết quả hiện thực</vt:lpstr>
      <vt:lpstr>Đánh giá hiệu suất tổng quát</vt:lpstr>
      <vt:lpstr>Đánh giá hiệu suất cHức năng scanning</vt:lpstr>
      <vt:lpstr>Đánh giá hiệu suất chức năng realtime</vt:lpstr>
      <vt:lpstr>Đánh giá hiệu suất chức năng chặn URL</vt:lpstr>
      <vt:lpstr>Kết luận</vt:lpstr>
      <vt:lpstr>demo</vt:lpstr>
      <vt:lpstr>Hỏi đáp</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QUỐC GIA TP. HỒ CHÍ MINH TRƯỜNG ĐẠI HỌC CÔNG NGHỆ THÔNG TIN KHOA MẠNG MÁY TÍNH VÀ TRUYỀN THÔNG      XÂY DỰNG CÔNG CỤ PHÁT HIỆN MÃ ĐỘC DỰA TRÊN CLAMAV</dc:title>
  <dc:creator>Đỗ Minh Huy</dc:creator>
  <cp:lastModifiedBy>kubo</cp:lastModifiedBy>
  <cp:revision>123</cp:revision>
  <dcterms:created xsi:type="dcterms:W3CDTF">2020-01-01T13:24:15Z</dcterms:created>
  <dcterms:modified xsi:type="dcterms:W3CDTF">2020-01-08T15:06:39Z</dcterms:modified>
</cp:coreProperties>
</file>