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6" r:id="rId2"/>
    <p:sldId id="257" r:id="rId3"/>
    <p:sldId id="258" r:id="rId4"/>
    <p:sldId id="268" r:id="rId5"/>
    <p:sldId id="273" r:id="rId6"/>
    <p:sldId id="276" r:id="rId7"/>
    <p:sldId id="302" r:id="rId8"/>
    <p:sldId id="303" r:id="rId9"/>
    <p:sldId id="275" r:id="rId10"/>
    <p:sldId id="283" r:id="rId11"/>
    <p:sldId id="304" r:id="rId12"/>
    <p:sldId id="326" r:id="rId13"/>
    <p:sldId id="280" r:id="rId14"/>
    <p:sldId id="301" r:id="rId15"/>
    <p:sldId id="306" r:id="rId16"/>
    <p:sldId id="307" r:id="rId17"/>
    <p:sldId id="308" r:id="rId18"/>
    <p:sldId id="309" r:id="rId19"/>
    <p:sldId id="313" r:id="rId20"/>
    <p:sldId id="311" r:id="rId21"/>
    <p:sldId id="329" r:id="rId22"/>
    <p:sldId id="312" r:id="rId23"/>
    <p:sldId id="315" r:id="rId24"/>
    <p:sldId id="318" r:id="rId25"/>
    <p:sldId id="320" r:id="rId26"/>
    <p:sldId id="321" r:id="rId27"/>
    <p:sldId id="328" r:id="rId28"/>
    <p:sldId id="323" r:id="rId29"/>
    <p:sldId id="324" r:id="rId30"/>
    <p:sldId id="325" r:id="rId31"/>
    <p:sldId id="297" r:id="rId32"/>
    <p:sldId id="327"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82"/>
      </p:cViewPr>
      <p:guideLst>
        <p:guide orient="horz" pos="2160"/>
        <p:guide pos="3835"/>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27-06-2022</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27-06-2022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8793"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Air Quality Index Prediction</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A- 03</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Reference_1.pdf" TargetMode="External"/><Relationship Id="rId2" Type="http://schemas.openxmlformats.org/officeDocument/2006/relationships/hyperlink" Target="https://www.kaggle.com/datasets/rohanrao/air-quality-data-in-india" TargetMode="External"/><Relationship Id="rId1" Type="http://schemas.openxmlformats.org/officeDocument/2006/relationships/slideLayout" Target="../slideLayouts/slideLayout2.xml"/><Relationship Id="rId5" Type="http://schemas.openxmlformats.org/officeDocument/2006/relationships/hyperlink" Target="Journals/AQI-8.pdf" TargetMode="External"/><Relationship Id="rId4" Type="http://schemas.openxmlformats.org/officeDocument/2006/relationships/hyperlink" Target="Reference_2.pdf"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Reference_5.pdf" TargetMode="External"/><Relationship Id="rId7" Type="http://schemas.openxmlformats.org/officeDocument/2006/relationships/hyperlink" Target="https://levelup.gitconnected.com/random-forest-regression-209c0f354c84" TargetMode="External"/><Relationship Id="rId2" Type="http://schemas.openxmlformats.org/officeDocument/2006/relationships/hyperlink" Target="Reference_4.pdf" TargetMode="External"/><Relationship Id="rId1" Type="http://schemas.openxmlformats.org/officeDocument/2006/relationships/slideLayout" Target="../slideLayouts/slideLayout2.xml"/><Relationship Id="rId6" Type="http://schemas.openxmlformats.org/officeDocument/2006/relationships/hyperlink" Target="https://machinelearningmastery.com/linear-regression-for-machine-learning/" TargetMode="External"/><Relationship Id="rId5" Type="http://schemas.openxmlformats.org/officeDocument/2006/relationships/hyperlink" Target="https://pib.gov.in/newsite/printrelease.aspx?relid=110654" TargetMode="External"/><Relationship Id="rId4" Type="http://schemas.openxmlformats.org/officeDocument/2006/relationships/hyperlink" Target="https://en.wikipedia.org/wiki/Air_quality_index"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0" y="1783000"/>
            <a:ext cx="3056801"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S.Khathi Jatul Kubra</a:t>
            </a:r>
          </a:p>
          <a:p>
            <a:pPr>
              <a:spcBef>
                <a:spcPts val="300"/>
              </a:spcBef>
            </a:pPr>
            <a:r>
              <a:rPr lang="en-US" sz="1200" b="0" dirty="0"/>
              <a:t>Roll No. 184G1A0525</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 K.Venkatesh </a:t>
            </a:r>
            <a:r>
              <a:rPr lang="en-US" sz="1200" b="0" dirty="0">
                <a:effectLst>
                  <a:outerShdw blurRad="38100" dist="38100" dir="2700000" algn="tl">
                    <a:srgbClr val="000000">
                      <a:alpha val="43137"/>
                    </a:srgbClr>
                  </a:outerShdw>
                </a:effectLst>
              </a:rPr>
              <a:t>M.Tech.</a:t>
            </a:r>
            <a:endParaRPr lang="en-IN" sz="2400" b="0" baseline="50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R.Bhargavi</a:t>
            </a:r>
          </a:p>
          <a:p>
            <a:pPr>
              <a:spcBef>
                <a:spcPts val="300"/>
              </a:spcBef>
            </a:pPr>
            <a:r>
              <a:rPr lang="en-US" sz="1200" b="0" dirty="0"/>
              <a:t>Roll No. 184G1A0505</a:t>
            </a:r>
          </a:p>
        </p:txBody>
      </p:sp>
      <p:sp>
        <p:nvSpPr>
          <p:cNvPr id="13" name="Subtitle 11"/>
          <p:cNvSpPr txBox="1"/>
          <p:nvPr/>
        </p:nvSpPr>
        <p:spPr>
          <a:xfrm>
            <a:off x="9092382" y="1756623"/>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T.N.Bhavitha</a:t>
            </a:r>
          </a:p>
          <a:p>
            <a:pPr>
              <a:spcBef>
                <a:spcPts val="300"/>
              </a:spcBef>
            </a:pPr>
            <a:r>
              <a:rPr lang="en-US" sz="1200" b="0" dirty="0"/>
              <a:t>Roll No. 184G1A0506</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K.Bhaskar</a:t>
            </a:r>
          </a:p>
          <a:p>
            <a:pPr>
              <a:spcBef>
                <a:spcPts val="300"/>
              </a:spcBef>
            </a:pPr>
            <a:r>
              <a:rPr lang="en-US" sz="1200" b="0" dirty="0"/>
              <a:t>Roll No. 194G5A0501</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Air Quality Index Prediction</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p>
        </p:txBody>
      </p:sp>
      <p:sp>
        <p:nvSpPr>
          <p:cNvPr id="3" name="Content Placeholder 2"/>
          <p:cNvSpPr>
            <a:spLocks noGrp="1"/>
          </p:cNvSpPr>
          <p:nvPr>
            <p:ph idx="1"/>
          </p:nvPr>
        </p:nvSpPr>
        <p:spPr/>
        <p:txBody>
          <a:bodyPr>
            <a:normAutofit fontScale="97500"/>
          </a:bodyPr>
          <a:lstStyle/>
          <a:p>
            <a:pPr marL="417830" indent="-342900">
              <a:lnSpc>
                <a:spcPct val="100000"/>
              </a:lnSpc>
            </a:pPr>
            <a:r>
              <a:rPr lang="en-US" sz="2500" dirty="0"/>
              <a:t>[1] In this paper, Logistic regression is employed to detect whether a data sample is either polluted or not polluted. Autoregression is employed to predict future values of PM2.5 based on the previous PM2.5 readings. Different machine learning models have been applied to detect air pollution and predict PM2.5 levels based on a data set consisting of daily atmospheric conditions.</a:t>
            </a:r>
          </a:p>
          <a:p>
            <a:pPr marL="417830" indent="-342900">
              <a:lnSpc>
                <a:spcPct val="100000"/>
              </a:lnSpc>
            </a:pPr>
            <a:r>
              <a:rPr lang="en-US" sz="2500" dirty="0"/>
              <a:t>[2] In this paper the aim is to investigate machine learning based techniques for air quality prediction. The air quality dataset is preprocessed with respect to univariate analysis, bi-variate and multi-variate analysis, missing value treatments, data validation, data cleaning/preparing. Then, air quality is predicted using supervised machine learning techniques like Logistic Regression, K-Nearest Neighbors, Decision Tree and Support Vector Machines. The performance of various machine learning algorithms is compared with respect to Precision, Recall and F1 Score. It is found that Decision Tree algorithm works well for predicting air quality. </a:t>
            </a:r>
            <a:endParaRPr lang="en-IN" sz="2500" dirty="0"/>
          </a:p>
          <a:p>
            <a:pPr marL="549910" indent="-474980">
              <a:lnSpc>
                <a:spcPct val="100000"/>
              </a:lnSpc>
            </a:pPr>
            <a:endParaRPr lang="en-IN" sz="2400" dirty="0"/>
          </a:p>
          <a:p>
            <a:pPr marL="549910" indent="-474980">
              <a:lnSpc>
                <a:spcPct val="100000"/>
              </a:lnSpc>
            </a:pPr>
            <a:endParaRPr lang="en-IN" sz="2400" dirty="0"/>
          </a:p>
        </p:txBody>
      </p:sp>
    </p:spTree>
    <p:extLst>
      <p:ext uri="{BB962C8B-B14F-4D97-AF65-F5344CB8AC3E}">
        <p14:creationId xmlns:p14="http://schemas.microsoft.com/office/powerpoint/2010/main" val="212144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31BD-0CAD-788F-7D3E-47D3BF663C29}"/>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DC14FBF4-D6A7-F63C-DF2C-00BE65F05721}"/>
              </a:ext>
            </a:extLst>
          </p:cNvPr>
          <p:cNvSpPr>
            <a:spLocks noGrp="1"/>
          </p:cNvSpPr>
          <p:nvPr>
            <p:ph idx="1"/>
          </p:nvPr>
        </p:nvSpPr>
        <p:spPr/>
        <p:txBody>
          <a:bodyPr>
            <a:noAutofit/>
          </a:bodyPr>
          <a:lstStyle/>
          <a:p>
            <a:pPr>
              <a:lnSpc>
                <a:spcPct val="100000"/>
              </a:lnSpc>
            </a:pPr>
            <a:r>
              <a:rPr lang="en-US" sz="2400" dirty="0"/>
              <a:t> [3] In this research paper they have predicted the air quality of India by using machine learning algorithms of a given </a:t>
            </a:r>
            <a:r>
              <a:rPr lang="en-US" sz="2400" dirty="0" err="1"/>
              <a:t>area.They</a:t>
            </a:r>
            <a:r>
              <a:rPr lang="en-US" sz="2400" dirty="0"/>
              <a:t> have developed a model to predict the air quality index based on historical data of previous years and predicting over a particular upcoming year as a Gradient decent boosted multivariable regression problem. </a:t>
            </a:r>
          </a:p>
          <a:p>
            <a:pPr marL="0" indent="0">
              <a:lnSpc>
                <a:spcPct val="100000"/>
              </a:lnSpc>
              <a:buNone/>
            </a:pPr>
            <a:endParaRPr lang="en-US" sz="2400" dirty="0"/>
          </a:p>
          <a:p>
            <a:pPr>
              <a:lnSpc>
                <a:spcPct val="100000"/>
              </a:lnSpc>
            </a:pPr>
            <a:r>
              <a:rPr lang="en-US" sz="2400" dirty="0"/>
              <a:t> [4] This literature review focuses on the various techniques used for prediction or modelling of Air Quality Index (AQI) and forecasting of future concentration levels of pollutants that may cause the air pollution so that governing bodies can take the actions to reduce the pollution. The purpose of this literature review paper is to know in detail about the Air Quality Index (AQI) as AQI tells whether the air around us is polluted or not.</a:t>
            </a:r>
            <a:r>
              <a:rPr lang="en-IN" sz="2400" dirty="0"/>
              <a:t> Linear and Logistic Regression algorithms are used[4]</a:t>
            </a:r>
          </a:p>
        </p:txBody>
      </p:sp>
    </p:spTree>
    <p:extLst>
      <p:ext uri="{BB962C8B-B14F-4D97-AF65-F5344CB8AC3E}">
        <p14:creationId xmlns:p14="http://schemas.microsoft.com/office/powerpoint/2010/main" val="275114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1C56-66DD-D854-501B-EBD4DEE732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E3CE5B-D982-1312-09E8-C8700A3669DF}"/>
              </a:ext>
            </a:extLst>
          </p:cNvPr>
          <p:cNvSpPr>
            <a:spLocks noGrp="1"/>
          </p:cNvSpPr>
          <p:nvPr>
            <p:ph idx="1"/>
          </p:nvPr>
        </p:nvSpPr>
        <p:spPr/>
        <p:txBody>
          <a:bodyPr/>
          <a:lstStyle/>
          <a:p>
            <a:pPr>
              <a:lnSpc>
                <a:spcPct val="100000"/>
              </a:lnSpc>
            </a:pPr>
            <a:r>
              <a:rPr lang="en-US" dirty="0"/>
              <a:t> [5] In this Paper </a:t>
            </a:r>
            <a:r>
              <a:rPr lang="en-US" dirty="0" err="1"/>
              <a:t>Huixiang</a:t>
            </a:r>
            <a:r>
              <a:rPr lang="en-US" dirty="0"/>
              <a:t> Liu (et al.2019) have taken two different cities Beijing and Italian city for the study purpose. They have forecasted the Air Quality Index (AQI) for the city Beijing and predicting the concentration of </a:t>
            </a:r>
            <a:r>
              <a:rPr lang="en-US" dirty="0" err="1"/>
              <a:t>NOxin</a:t>
            </a:r>
            <a:r>
              <a:rPr lang="en-US" dirty="0"/>
              <a:t> an Italian City depending on two different publicly available datasets. They used Support Vector Regression (SVR) and Random Forest Regression (RFR) techniques for AQI and NOx concentration prediction. SVR shows better performance in prediction of AQI while RFR gives the better performance in predicting the NOx concentration.</a:t>
            </a:r>
            <a:endParaRPr lang="en-IN" dirty="0"/>
          </a:p>
        </p:txBody>
      </p:sp>
    </p:spTree>
    <p:extLst>
      <p:ext uri="{BB962C8B-B14F-4D97-AF65-F5344CB8AC3E}">
        <p14:creationId xmlns:p14="http://schemas.microsoft.com/office/powerpoint/2010/main" val="63410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Problem Definition</a:t>
            </a:r>
          </a:p>
        </p:txBody>
      </p:sp>
      <p:sp>
        <p:nvSpPr>
          <p:cNvPr id="3" name="Content Placeholder 2"/>
          <p:cNvSpPr>
            <a:spLocks noGrp="1"/>
          </p:cNvSpPr>
          <p:nvPr>
            <p:ph idx="1"/>
          </p:nvPr>
        </p:nvSpPr>
        <p:spPr>
          <a:xfrm>
            <a:off x="0" y="947651"/>
            <a:ext cx="12191997" cy="5677590"/>
          </a:xfrm>
        </p:spPr>
        <p:txBody>
          <a:bodyPr>
            <a:noAutofit/>
          </a:bodyPr>
          <a:lstStyle/>
          <a:p>
            <a:pPr algn="l">
              <a:lnSpc>
                <a:spcPct val="150000"/>
              </a:lnSpc>
            </a:pPr>
            <a:r>
              <a:rPr lang="en-US" sz="2400" dirty="0"/>
              <a:t>Urbanization is one of the main reasons for air pollution because, increase in the transportation facilities emits more pollutants into the atmosphere and another main reason for air pollution is Industrialization. The major pollutants are Nitrogen Oxide (NO), Particulate matter (PM), SO2 etc. Measures must be taken to minimize air pollution in the environment. Air Quality Index is used to measure the quality of air.</a:t>
            </a:r>
          </a:p>
          <a:p>
            <a:pPr algn="l">
              <a:lnSpc>
                <a:spcPct val="150000"/>
              </a:lnSpc>
            </a:pPr>
            <a:r>
              <a:rPr lang="en-IN" sz="2400" dirty="0"/>
              <a:t>The overall objective of our work is to predict the accuracy with few tests and attributes in predicting the air quality. Attributes considered from the primary basis for tests and give accurate results.</a:t>
            </a:r>
          </a:p>
          <a:p>
            <a:pPr algn="l">
              <a:lnSpc>
                <a:spcPct val="150000"/>
              </a:lnSpc>
            </a:pPr>
            <a:r>
              <a:rPr lang="en-IN" sz="2400" dirty="0"/>
              <a:t>The predicted results can be used to predict the air as ‘Good’, ‘Moderate’ , ‘Poor’ and ‘unhealthy’.</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Requirements :</a:t>
            </a:r>
          </a:p>
        </p:txBody>
      </p:sp>
      <p:sp>
        <p:nvSpPr>
          <p:cNvPr id="3" name="Content Placeholder 2"/>
          <p:cNvSpPr>
            <a:spLocks noGrp="1"/>
          </p:cNvSpPr>
          <p:nvPr>
            <p:ph idx="1"/>
          </p:nvPr>
        </p:nvSpPr>
        <p:spPr/>
        <p:txBody>
          <a:bodyPr/>
          <a:lstStyle/>
          <a:p>
            <a:pPr marL="350520" indent="-350520"/>
            <a:r>
              <a:rPr lang="en-IN" dirty="0"/>
              <a:t>Hardware Requirements:</a:t>
            </a:r>
          </a:p>
          <a:p>
            <a:pPr lvl="1">
              <a:buFont typeface="Arial" panose="020B0604020202020204" pitchFamily="34" charset="0"/>
              <a:buChar char="•"/>
            </a:pPr>
            <a:r>
              <a:rPr lang="en-IN" dirty="0"/>
              <a:t>Processor   : i3/Intel Processor</a:t>
            </a:r>
          </a:p>
          <a:p>
            <a:pPr lvl="1">
              <a:buFont typeface="Arial" panose="020B0604020202020204" pitchFamily="34" charset="0"/>
              <a:buChar char="•"/>
            </a:pPr>
            <a:r>
              <a:rPr lang="en-IN" dirty="0"/>
              <a:t>RAM         :8GB</a:t>
            </a:r>
          </a:p>
          <a:p>
            <a:pPr lvl="1">
              <a:buFont typeface="Arial" panose="020B0604020202020204" pitchFamily="34" charset="0"/>
              <a:buChar char="•"/>
            </a:pPr>
            <a:r>
              <a:rPr lang="en-IN" dirty="0"/>
              <a:t>Hard Disk  :128GB</a:t>
            </a:r>
          </a:p>
          <a:p>
            <a:pPr marL="365760" indent="-365760"/>
            <a:r>
              <a:rPr lang="en-IN" dirty="0"/>
              <a:t>Software Requirements:</a:t>
            </a:r>
          </a:p>
          <a:p>
            <a:pPr lvl="1">
              <a:buFont typeface="Arial" panose="020B0604020202020204" pitchFamily="34" charset="0"/>
              <a:buChar char="•"/>
            </a:pPr>
            <a:r>
              <a:rPr lang="en-IN" dirty="0"/>
              <a:t>Operating System   :Windows 7+</a:t>
            </a:r>
          </a:p>
          <a:p>
            <a:pPr lvl="1">
              <a:buFont typeface="Arial" panose="020B0604020202020204" pitchFamily="34" charset="0"/>
              <a:buChar char="•"/>
            </a:pPr>
            <a:r>
              <a:rPr lang="en-IN" dirty="0"/>
              <a:t>Server Side Script   :Python 3.8</a:t>
            </a:r>
          </a:p>
          <a:p>
            <a:pPr lvl="1">
              <a:buFont typeface="Arial" panose="020B0604020202020204" pitchFamily="34" charset="0"/>
              <a:buChar char="•"/>
            </a:pPr>
            <a:r>
              <a:rPr lang="en-IN" dirty="0"/>
              <a:t>IDE                         :</a:t>
            </a:r>
            <a:r>
              <a:rPr lang="en-IN" dirty="0" err="1"/>
              <a:t>Jupyter</a:t>
            </a:r>
            <a:r>
              <a:rPr lang="en-IN" dirty="0"/>
              <a:t> Notebook</a:t>
            </a:r>
          </a:p>
          <a:p>
            <a:pPr lvl="1">
              <a:buFont typeface="Arial" panose="020B0604020202020204" pitchFamily="34" charset="0"/>
              <a:buChar char="•"/>
            </a:pPr>
            <a:r>
              <a:rPr lang="en-IN" dirty="0"/>
              <a:t>Libraries used         :</a:t>
            </a:r>
            <a:r>
              <a:rPr lang="en-IN" dirty="0" err="1"/>
              <a:t>Numpy</a:t>
            </a:r>
            <a:r>
              <a:rPr lang="en-IN" dirty="0"/>
              <a:t>, Pandas, </a:t>
            </a:r>
            <a:r>
              <a:rPr lang="en-IN" dirty="0" err="1"/>
              <a:t>sklearn,seaborn</a:t>
            </a:r>
            <a:endParaRPr lang="en-IN" dirty="0"/>
          </a:p>
          <a:p>
            <a:pPr marL="478790" lvl="1" indent="0" defTabSz="91440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CDD5-DA61-0F9C-F9FF-B61480E0ED4D}"/>
              </a:ext>
            </a:extLst>
          </p:cNvPr>
          <p:cNvSpPr>
            <a:spLocks noGrp="1"/>
          </p:cNvSpPr>
          <p:nvPr>
            <p:ph type="title"/>
          </p:nvPr>
        </p:nvSpPr>
        <p:spPr/>
        <p:txBody>
          <a:bodyPr/>
          <a:lstStyle/>
          <a:p>
            <a:r>
              <a:rPr lang="en-US" dirty="0"/>
              <a:t>Design</a:t>
            </a:r>
            <a:endParaRPr lang="en-IN" dirty="0"/>
          </a:p>
        </p:txBody>
      </p:sp>
      <p:sp>
        <p:nvSpPr>
          <p:cNvPr id="37" name="Oval 36">
            <a:extLst>
              <a:ext uri="{FF2B5EF4-FFF2-40B4-BE49-F238E27FC236}">
                <a16:creationId xmlns:a16="http://schemas.microsoft.com/office/drawing/2014/main" id="{0A728E17-08F2-7AC2-F994-547FD28D9F64}"/>
              </a:ext>
            </a:extLst>
          </p:cNvPr>
          <p:cNvSpPr/>
          <p:nvPr/>
        </p:nvSpPr>
        <p:spPr>
          <a:xfrm>
            <a:off x="4290060" y="1147171"/>
            <a:ext cx="175260" cy="17422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0CB97CCC-3D43-32C0-4F96-F813508EFE53}"/>
              </a:ext>
            </a:extLst>
          </p:cNvPr>
          <p:cNvSpPr/>
          <p:nvPr/>
        </p:nvSpPr>
        <p:spPr>
          <a:xfrm>
            <a:off x="3764280" y="1602976"/>
            <a:ext cx="1226820" cy="2389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Data Preprocessing</a:t>
            </a:r>
            <a:endParaRPr lang="en-IN" sz="1000" dirty="0"/>
          </a:p>
        </p:txBody>
      </p:sp>
      <p:sp>
        <p:nvSpPr>
          <p:cNvPr id="39" name="Diamond 38">
            <a:extLst>
              <a:ext uri="{FF2B5EF4-FFF2-40B4-BE49-F238E27FC236}">
                <a16:creationId xmlns:a16="http://schemas.microsoft.com/office/drawing/2014/main" id="{41C614CD-C6D1-FD85-E7D5-64D885DC9812}"/>
              </a:ext>
            </a:extLst>
          </p:cNvPr>
          <p:cNvSpPr/>
          <p:nvPr/>
        </p:nvSpPr>
        <p:spPr>
          <a:xfrm>
            <a:off x="3507105" y="2123549"/>
            <a:ext cx="1741170" cy="61618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If contains Uncleaned data</a:t>
            </a:r>
            <a:endParaRPr lang="en-IN" sz="1000" dirty="0"/>
          </a:p>
        </p:txBody>
      </p:sp>
      <p:sp>
        <p:nvSpPr>
          <p:cNvPr id="40" name="Rectangle: Rounded Corners 39">
            <a:extLst>
              <a:ext uri="{FF2B5EF4-FFF2-40B4-BE49-F238E27FC236}">
                <a16:creationId xmlns:a16="http://schemas.microsoft.com/office/drawing/2014/main" id="{1452194F-1DF3-6837-6861-6127C7521720}"/>
              </a:ext>
            </a:extLst>
          </p:cNvPr>
          <p:cNvSpPr/>
          <p:nvPr/>
        </p:nvSpPr>
        <p:spPr>
          <a:xfrm>
            <a:off x="3451860" y="3035528"/>
            <a:ext cx="1851660" cy="3351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Perform The Data Splitting into Training and Testing</a:t>
            </a:r>
            <a:endParaRPr lang="en-IN" sz="1000" dirty="0"/>
          </a:p>
        </p:txBody>
      </p:sp>
      <p:sp>
        <p:nvSpPr>
          <p:cNvPr id="41" name="Rectangle: Rounded Corners 40">
            <a:extLst>
              <a:ext uri="{FF2B5EF4-FFF2-40B4-BE49-F238E27FC236}">
                <a16:creationId xmlns:a16="http://schemas.microsoft.com/office/drawing/2014/main" id="{437B27AA-8CFC-96E5-E48C-4F0E92EFEB6F}"/>
              </a:ext>
            </a:extLst>
          </p:cNvPr>
          <p:cNvSpPr/>
          <p:nvPr/>
        </p:nvSpPr>
        <p:spPr>
          <a:xfrm>
            <a:off x="3451860" y="3679070"/>
            <a:ext cx="1851660" cy="2895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Training the model</a:t>
            </a:r>
            <a:endParaRPr lang="en-IN" sz="1000" dirty="0"/>
          </a:p>
        </p:txBody>
      </p:sp>
      <p:sp>
        <p:nvSpPr>
          <p:cNvPr id="42" name="Rectangle: Rounded Corners 41">
            <a:extLst>
              <a:ext uri="{FF2B5EF4-FFF2-40B4-BE49-F238E27FC236}">
                <a16:creationId xmlns:a16="http://schemas.microsoft.com/office/drawing/2014/main" id="{056CDC2F-0E05-8511-F917-CB2B43156606}"/>
              </a:ext>
            </a:extLst>
          </p:cNvPr>
          <p:cNvSpPr/>
          <p:nvPr/>
        </p:nvSpPr>
        <p:spPr>
          <a:xfrm>
            <a:off x="3451860" y="4264427"/>
            <a:ext cx="1851660" cy="3581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Applying the ML Algorithms</a:t>
            </a:r>
            <a:endParaRPr lang="en-IN" sz="1000" dirty="0"/>
          </a:p>
        </p:txBody>
      </p:sp>
      <p:sp>
        <p:nvSpPr>
          <p:cNvPr id="43" name="Rectangle: Rounded Corners 42">
            <a:extLst>
              <a:ext uri="{FF2B5EF4-FFF2-40B4-BE49-F238E27FC236}">
                <a16:creationId xmlns:a16="http://schemas.microsoft.com/office/drawing/2014/main" id="{C5D8F6D8-503C-4238-5642-2AFDA21D3DD1}"/>
              </a:ext>
            </a:extLst>
          </p:cNvPr>
          <p:cNvSpPr/>
          <p:nvPr/>
        </p:nvSpPr>
        <p:spPr>
          <a:xfrm>
            <a:off x="3451859" y="5567284"/>
            <a:ext cx="1851660" cy="3967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latin typeface="Times New Roman" panose="02020603050405020304" pitchFamily="18" charset="0"/>
                <a:cs typeface="Times New Roman" panose="02020603050405020304" pitchFamily="18" charset="0"/>
              </a:rPr>
              <a:t>Predicting using Trained Model</a:t>
            </a:r>
            <a:endParaRPr lang="en-IN" sz="1000" dirty="0">
              <a:latin typeface="Times New Roman" panose="02020603050405020304" pitchFamily="18"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4D9CE035-52EA-10BD-BB5F-8CB8F7E5ED50}"/>
              </a:ext>
            </a:extLst>
          </p:cNvPr>
          <p:cNvCxnSpPr>
            <a:stCxn id="37" idx="4"/>
            <a:endCxn id="38" idx="0"/>
          </p:cNvCxnSpPr>
          <p:nvPr/>
        </p:nvCxnSpPr>
        <p:spPr>
          <a:xfrm>
            <a:off x="4377690" y="1321393"/>
            <a:ext cx="0" cy="281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F6C64DEF-AED1-CBB8-BE22-D66CDDAE3535}"/>
              </a:ext>
            </a:extLst>
          </p:cNvPr>
          <p:cNvCxnSpPr>
            <a:stCxn id="38" idx="2"/>
            <a:endCxn id="39" idx="0"/>
          </p:cNvCxnSpPr>
          <p:nvPr/>
        </p:nvCxnSpPr>
        <p:spPr>
          <a:xfrm>
            <a:off x="4377690" y="1841966"/>
            <a:ext cx="0" cy="281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33B6F67-508E-BFB4-B28F-C07E73ED39E9}"/>
              </a:ext>
            </a:extLst>
          </p:cNvPr>
          <p:cNvCxnSpPr>
            <a:cxnSpLocks/>
            <a:stCxn id="40" idx="2"/>
            <a:endCxn id="41" idx="0"/>
          </p:cNvCxnSpPr>
          <p:nvPr/>
        </p:nvCxnSpPr>
        <p:spPr>
          <a:xfrm>
            <a:off x="4377690" y="3370665"/>
            <a:ext cx="0" cy="3084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BE7D7BE-E4C7-8F69-9C94-F7A1D0D9DEBF}"/>
              </a:ext>
            </a:extLst>
          </p:cNvPr>
          <p:cNvCxnSpPr>
            <a:stCxn id="41" idx="2"/>
            <a:endCxn id="42" idx="0"/>
          </p:cNvCxnSpPr>
          <p:nvPr/>
        </p:nvCxnSpPr>
        <p:spPr>
          <a:xfrm>
            <a:off x="4377690" y="3968632"/>
            <a:ext cx="0" cy="2957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E8ADFBE-17EB-73B4-96CE-246704C79C6B}"/>
              </a:ext>
            </a:extLst>
          </p:cNvPr>
          <p:cNvCxnSpPr>
            <a:cxnSpLocks/>
          </p:cNvCxnSpPr>
          <p:nvPr/>
        </p:nvCxnSpPr>
        <p:spPr>
          <a:xfrm>
            <a:off x="4377689" y="4622567"/>
            <a:ext cx="0" cy="217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E878BB17-891E-0479-372C-1F82AE860BE3}"/>
              </a:ext>
            </a:extLst>
          </p:cNvPr>
          <p:cNvCxnSpPr>
            <a:cxnSpLocks/>
            <a:stCxn id="34" idx="2"/>
            <a:endCxn id="43" idx="0"/>
          </p:cNvCxnSpPr>
          <p:nvPr/>
        </p:nvCxnSpPr>
        <p:spPr>
          <a:xfrm>
            <a:off x="4377689" y="5246885"/>
            <a:ext cx="0" cy="320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EDFFDF43-E37F-0EE6-BACA-E6511C953C53}"/>
              </a:ext>
            </a:extLst>
          </p:cNvPr>
          <p:cNvSpPr/>
          <p:nvPr/>
        </p:nvSpPr>
        <p:spPr>
          <a:xfrm>
            <a:off x="4229099" y="6142061"/>
            <a:ext cx="297180" cy="2963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3" name="Straight Arrow Connector 52">
            <a:extLst>
              <a:ext uri="{FF2B5EF4-FFF2-40B4-BE49-F238E27FC236}">
                <a16:creationId xmlns:a16="http://schemas.microsoft.com/office/drawing/2014/main" id="{C22915CA-A7BB-0C2C-1A90-A74F243B7C46}"/>
              </a:ext>
            </a:extLst>
          </p:cNvPr>
          <p:cNvCxnSpPr>
            <a:endCxn id="38" idx="3"/>
          </p:cNvCxnSpPr>
          <p:nvPr/>
        </p:nvCxnSpPr>
        <p:spPr>
          <a:xfrm flipH="1">
            <a:off x="4991100" y="1722120"/>
            <a:ext cx="1104900" cy="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688DBFD5-FA7F-1A4D-AA29-5FB457B4E41C}"/>
              </a:ext>
            </a:extLst>
          </p:cNvPr>
          <p:cNvCxnSpPr/>
          <p:nvPr/>
        </p:nvCxnSpPr>
        <p:spPr>
          <a:xfrm>
            <a:off x="4354440" y="2753946"/>
            <a:ext cx="0" cy="281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993FC50F-AC7B-B842-BFDB-1C7195F19562}"/>
              </a:ext>
            </a:extLst>
          </p:cNvPr>
          <p:cNvSpPr/>
          <p:nvPr/>
        </p:nvSpPr>
        <p:spPr>
          <a:xfrm>
            <a:off x="4290058" y="6208753"/>
            <a:ext cx="175262" cy="15204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57" name="Straight Arrow Connector 56">
            <a:extLst>
              <a:ext uri="{FF2B5EF4-FFF2-40B4-BE49-F238E27FC236}">
                <a16:creationId xmlns:a16="http://schemas.microsoft.com/office/drawing/2014/main" id="{AC95DECC-9B2F-BEAC-B9F1-BC443C2EB9F4}"/>
              </a:ext>
            </a:extLst>
          </p:cNvPr>
          <p:cNvCxnSpPr/>
          <p:nvPr/>
        </p:nvCxnSpPr>
        <p:spPr>
          <a:xfrm flipH="1">
            <a:off x="4388649" y="5920539"/>
            <a:ext cx="1" cy="244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C3201430-5A6E-3DCB-D52A-B36083E094DE}"/>
              </a:ext>
            </a:extLst>
          </p:cNvPr>
          <p:cNvCxnSpPr>
            <a:cxnSpLocks/>
          </p:cNvCxnSpPr>
          <p:nvPr/>
        </p:nvCxnSpPr>
        <p:spPr>
          <a:xfrm>
            <a:off x="5248275" y="2431642"/>
            <a:ext cx="847725" cy="0"/>
          </a:xfrm>
          <a:prstGeom prst="line">
            <a:avLst/>
          </a:prstGeom>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F0300758-1A2A-0675-9F40-05AA5893E52F}"/>
              </a:ext>
            </a:extLst>
          </p:cNvPr>
          <p:cNvSpPr txBox="1"/>
          <p:nvPr/>
        </p:nvSpPr>
        <p:spPr>
          <a:xfrm>
            <a:off x="4322910" y="1338942"/>
            <a:ext cx="630301"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Dataset</a:t>
            </a:r>
            <a:endParaRPr lang="en-IN" sz="11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1F5D61F5-CC43-EA08-314B-B74B0F6B7C52}"/>
              </a:ext>
            </a:extLst>
          </p:cNvPr>
          <p:cNvSpPr txBox="1"/>
          <p:nvPr/>
        </p:nvSpPr>
        <p:spPr>
          <a:xfrm>
            <a:off x="5342698" y="2170031"/>
            <a:ext cx="404278"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Yes</a:t>
            </a:r>
            <a:endParaRPr lang="en-IN" sz="11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B5E2E6E3-E145-9081-19DD-0B20649DE564}"/>
              </a:ext>
            </a:extLst>
          </p:cNvPr>
          <p:cNvSpPr txBox="1"/>
          <p:nvPr/>
        </p:nvSpPr>
        <p:spPr>
          <a:xfrm>
            <a:off x="4331781" y="2750916"/>
            <a:ext cx="357790"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No</a:t>
            </a:r>
            <a:endParaRPr lang="en-IN" sz="11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7A3A93FA-BD5A-D5D8-A722-E152F3B8CCF2}"/>
              </a:ext>
            </a:extLst>
          </p:cNvPr>
          <p:cNvSpPr txBox="1"/>
          <p:nvPr/>
        </p:nvSpPr>
        <p:spPr>
          <a:xfrm>
            <a:off x="139959" y="1200442"/>
            <a:ext cx="211788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Activity Diagram :</a:t>
            </a:r>
            <a:endParaRPr lang="en-IN"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D5CE96D-82BE-98EA-E790-A7355E0CDACE}"/>
              </a:ext>
            </a:extLst>
          </p:cNvPr>
          <p:cNvCxnSpPr/>
          <p:nvPr/>
        </p:nvCxnSpPr>
        <p:spPr>
          <a:xfrm>
            <a:off x="6096000" y="1722120"/>
            <a:ext cx="0" cy="709521"/>
          </a:xfrm>
          <a:prstGeom prst="line">
            <a:avLst/>
          </a:prstGeom>
        </p:spPr>
        <p:style>
          <a:lnRef idx="1">
            <a:schemeClr val="dk1"/>
          </a:lnRef>
          <a:fillRef idx="0">
            <a:schemeClr val="dk1"/>
          </a:fillRef>
          <a:effectRef idx="0">
            <a:schemeClr val="dk1"/>
          </a:effectRef>
          <a:fontRef idx="minor">
            <a:schemeClr val="tx1"/>
          </a:fontRef>
        </p:style>
      </p:cxnSp>
      <p:sp>
        <p:nvSpPr>
          <p:cNvPr id="34" name="Rectangle: Rounded Corners 33">
            <a:extLst>
              <a:ext uri="{FF2B5EF4-FFF2-40B4-BE49-F238E27FC236}">
                <a16:creationId xmlns:a16="http://schemas.microsoft.com/office/drawing/2014/main" id="{4AB0D430-999C-5313-3F10-C7FC0C70A928}"/>
              </a:ext>
            </a:extLst>
          </p:cNvPr>
          <p:cNvSpPr/>
          <p:nvPr/>
        </p:nvSpPr>
        <p:spPr>
          <a:xfrm>
            <a:off x="3451859" y="4888745"/>
            <a:ext cx="1851660" cy="3581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000" dirty="0">
                <a:latin typeface="Times New Roman" panose="02020603050405020304" pitchFamily="18" charset="0"/>
                <a:cs typeface="Times New Roman" panose="02020603050405020304" pitchFamily="18" charset="0"/>
              </a:rPr>
              <a:t>Finding Accuracy</a:t>
            </a:r>
          </a:p>
        </p:txBody>
      </p:sp>
    </p:spTree>
    <p:extLst>
      <p:ext uri="{BB962C8B-B14F-4D97-AF65-F5344CB8AC3E}">
        <p14:creationId xmlns:p14="http://schemas.microsoft.com/office/powerpoint/2010/main" val="142547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6D0D-7442-ADFD-C026-994296BABFB7}"/>
              </a:ext>
            </a:extLst>
          </p:cNvPr>
          <p:cNvSpPr>
            <a:spLocks noGrp="1"/>
          </p:cNvSpPr>
          <p:nvPr>
            <p:ph type="title"/>
          </p:nvPr>
        </p:nvSpPr>
        <p:spPr/>
        <p:txBody>
          <a:bodyPr/>
          <a:lstStyle/>
          <a:p>
            <a:r>
              <a:rPr lang="en-US" dirty="0"/>
              <a:t>Architecture</a:t>
            </a:r>
            <a:endParaRPr lang="en-IN" dirty="0"/>
          </a:p>
        </p:txBody>
      </p:sp>
      <p:sp>
        <p:nvSpPr>
          <p:cNvPr id="5" name="Rectangles 7">
            <a:extLst>
              <a:ext uri="{FF2B5EF4-FFF2-40B4-BE49-F238E27FC236}">
                <a16:creationId xmlns:a16="http://schemas.microsoft.com/office/drawing/2014/main" id="{71DE7E64-1B37-63D1-1AFD-71EEC6CA56A8}"/>
              </a:ext>
            </a:extLst>
          </p:cNvPr>
          <p:cNvSpPr/>
          <p:nvPr/>
        </p:nvSpPr>
        <p:spPr>
          <a:xfrm>
            <a:off x="5065654" y="1995974"/>
            <a:ext cx="2066925"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dirty="0">
                <a:latin typeface="Times New Roman" panose="02020603050405020304" pitchFamily="18" charset="0"/>
                <a:cs typeface="Times New Roman" panose="02020603050405020304" pitchFamily="18" charset="0"/>
              </a:rPr>
              <a:t>Data </a:t>
            </a:r>
          </a:p>
          <a:p>
            <a:pPr algn="ctr"/>
            <a:r>
              <a:rPr lang="en-IN" altLang="en-US" dirty="0">
                <a:latin typeface="Times New Roman" panose="02020603050405020304" pitchFamily="18" charset="0"/>
                <a:cs typeface="Times New Roman" panose="02020603050405020304" pitchFamily="18" charset="0"/>
              </a:rPr>
              <a:t>Pre-processing &amp; Cleaning </a:t>
            </a:r>
          </a:p>
        </p:txBody>
      </p:sp>
      <p:sp>
        <p:nvSpPr>
          <p:cNvPr id="7" name="Rectangles 9">
            <a:extLst>
              <a:ext uri="{FF2B5EF4-FFF2-40B4-BE49-F238E27FC236}">
                <a16:creationId xmlns:a16="http://schemas.microsoft.com/office/drawing/2014/main" id="{66E6BB22-5629-D72A-0EDB-D97F219B896E}"/>
              </a:ext>
            </a:extLst>
          </p:cNvPr>
          <p:cNvSpPr/>
          <p:nvPr/>
        </p:nvSpPr>
        <p:spPr>
          <a:xfrm>
            <a:off x="8715116" y="4204038"/>
            <a:ext cx="2066925"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dirty="0">
                <a:latin typeface="Times New Roman" panose="02020603050405020304" pitchFamily="18" charset="0"/>
                <a:cs typeface="Times New Roman" panose="02020603050405020304" pitchFamily="18" charset="0"/>
              </a:rPr>
              <a:t>Training Model by applying machine learning algorithms</a:t>
            </a:r>
          </a:p>
        </p:txBody>
      </p:sp>
      <p:sp>
        <p:nvSpPr>
          <p:cNvPr id="8" name="Rectangles 10">
            <a:extLst>
              <a:ext uri="{FF2B5EF4-FFF2-40B4-BE49-F238E27FC236}">
                <a16:creationId xmlns:a16="http://schemas.microsoft.com/office/drawing/2014/main" id="{1FA82A0B-B032-B3FB-E645-E4737535F8E0}"/>
              </a:ext>
            </a:extLst>
          </p:cNvPr>
          <p:cNvSpPr/>
          <p:nvPr/>
        </p:nvSpPr>
        <p:spPr>
          <a:xfrm>
            <a:off x="5047615" y="4187190"/>
            <a:ext cx="2066925"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dirty="0">
                <a:latin typeface="Times New Roman" panose="02020603050405020304" pitchFamily="18" charset="0"/>
                <a:cs typeface="Times New Roman" panose="02020603050405020304" pitchFamily="18" charset="0"/>
              </a:rPr>
              <a:t>Test the model On Training Dataset</a:t>
            </a:r>
          </a:p>
        </p:txBody>
      </p:sp>
      <p:sp>
        <p:nvSpPr>
          <p:cNvPr id="9" name="Rectangles 11">
            <a:extLst>
              <a:ext uri="{FF2B5EF4-FFF2-40B4-BE49-F238E27FC236}">
                <a16:creationId xmlns:a16="http://schemas.microsoft.com/office/drawing/2014/main" id="{58D97C04-93AC-3957-4D3D-AE04104E73CE}"/>
              </a:ext>
            </a:extLst>
          </p:cNvPr>
          <p:cNvSpPr/>
          <p:nvPr/>
        </p:nvSpPr>
        <p:spPr>
          <a:xfrm>
            <a:off x="1380114" y="4187190"/>
            <a:ext cx="2066925"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dirty="0">
                <a:latin typeface="Times New Roman" panose="02020603050405020304" pitchFamily="18" charset="0"/>
                <a:cs typeface="Times New Roman" panose="02020603050405020304" pitchFamily="18" charset="0"/>
              </a:rPr>
              <a:t>Result Analysis</a:t>
            </a:r>
          </a:p>
        </p:txBody>
      </p:sp>
      <p:cxnSp>
        <p:nvCxnSpPr>
          <p:cNvPr id="10" name="Straight Arrow Connector 9">
            <a:extLst>
              <a:ext uri="{FF2B5EF4-FFF2-40B4-BE49-F238E27FC236}">
                <a16:creationId xmlns:a16="http://schemas.microsoft.com/office/drawing/2014/main" id="{C7EFA35F-E0CF-3A46-2136-B5B38644E73F}"/>
              </a:ext>
            </a:extLst>
          </p:cNvPr>
          <p:cNvCxnSpPr>
            <a:cxnSpLocks/>
            <a:endCxn id="5" idx="1"/>
          </p:cNvCxnSpPr>
          <p:nvPr/>
        </p:nvCxnSpPr>
        <p:spPr>
          <a:xfrm flipV="1">
            <a:off x="3483117" y="2453174"/>
            <a:ext cx="1582537"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916AB8-4378-429B-D892-36732FE85094}"/>
              </a:ext>
            </a:extLst>
          </p:cNvPr>
          <p:cNvCxnSpPr>
            <a:cxnSpLocks/>
          </p:cNvCxnSpPr>
          <p:nvPr/>
        </p:nvCxnSpPr>
        <p:spPr>
          <a:xfrm>
            <a:off x="7132579" y="2419983"/>
            <a:ext cx="1584000" cy="14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94E2A80-6855-FC6B-8F45-CAACAD6D7A43}"/>
              </a:ext>
            </a:extLst>
          </p:cNvPr>
          <p:cNvCxnSpPr>
            <a:cxnSpLocks/>
          </p:cNvCxnSpPr>
          <p:nvPr/>
        </p:nvCxnSpPr>
        <p:spPr>
          <a:xfrm>
            <a:off x="9674562" y="2918798"/>
            <a:ext cx="0" cy="12852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D69A8AA-4163-24F8-BEE5-71881E981158}"/>
              </a:ext>
            </a:extLst>
          </p:cNvPr>
          <p:cNvCxnSpPr>
            <a:cxnSpLocks/>
          </p:cNvCxnSpPr>
          <p:nvPr/>
        </p:nvCxnSpPr>
        <p:spPr>
          <a:xfrm flipH="1">
            <a:off x="3447039" y="4623679"/>
            <a:ext cx="1584000" cy="14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2C8BD35-E64F-85DB-FEAD-AA5040FE17CC}"/>
              </a:ext>
            </a:extLst>
          </p:cNvPr>
          <p:cNvCxnSpPr>
            <a:cxnSpLocks/>
            <a:stCxn id="7" idx="1"/>
            <a:endCxn id="8" idx="3"/>
          </p:cNvCxnSpPr>
          <p:nvPr/>
        </p:nvCxnSpPr>
        <p:spPr>
          <a:xfrm flipH="1" flipV="1">
            <a:off x="7114540" y="4644390"/>
            <a:ext cx="1600576" cy="168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s 7">
            <a:extLst>
              <a:ext uri="{FF2B5EF4-FFF2-40B4-BE49-F238E27FC236}">
                <a16:creationId xmlns:a16="http://schemas.microsoft.com/office/drawing/2014/main" id="{6EA7A2CD-89A5-3206-2BA5-809E6FFD73B3}"/>
              </a:ext>
            </a:extLst>
          </p:cNvPr>
          <p:cNvSpPr/>
          <p:nvPr/>
        </p:nvSpPr>
        <p:spPr>
          <a:xfrm>
            <a:off x="1413393" y="1977183"/>
            <a:ext cx="2066925"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dirty="0">
                <a:latin typeface="Times New Roman" panose="02020603050405020304" pitchFamily="18" charset="0"/>
                <a:cs typeface="Times New Roman" panose="02020603050405020304" pitchFamily="18" charset="0"/>
              </a:rPr>
              <a:t>Data Collection</a:t>
            </a:r>
          </a:p>
        </p:txBody>
      </p:sp>
      <p:sp>
        <p:nvSpPr>
          <p:cNvPr id="22" name="Rectangles 7">
            <a:extLst>
              <a:ext uri="{FF2B5EF4-FFF2-40B4-BE49-F238E27FC236}">
                <a16:creationId xmlns:a16="http://schemas.microsoft.com/office/drawing/2014/main" id="{85AEACD2-6C72-1899-0D38-B3E716122BB6}"/>
              </a:ext>
            </a:extLst>
          </p:cNvPr>
          <p:cNvSpPr/>
          <p:nvPr/>
        </p:nvSpPr>
        <p:spPr>
          <a:xfrm>
            <a:off x="8715116" y="2004398"/>
            <a:ext cx="2066925"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altLang="en-US" dirty="0">
                <a:latin typeface="Times New Roman" panose="02020603050405020304" pitchFamily="18" charset="0"/>
                <a:cs typeface="Times New Roman" panose="02020603050405020304" pitchFamily="18" charset="0"/>
              </a:rPr>
              <a:t>Processed Data</a:t>
            </a:r>
          </a:p>
        </p:txBody>
      </p:sp>
    </p:spTree>
    <p:extLst>
      <p:ext uri="{BB962C8B-B14F-4D97-AF65-F5344CB8AC3E}">
        <p14:creationId xmlns:p14="http://schemas.microsoft.com/office/powerpoint/2010/main" val="249351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F3DE-AF76-28F5-A314-A1D8A1C51947}"/>
              </a:ext>
            </a:extLst>
          </p:cNvPr>
          <p:cNvSpPr>
            <a:spLocks noGrp="1"/>
          </p:cNvSpPr>
          <p:nvPr>
            <p:ph type="title"/>
          </p:nvPr>
        </p:nvSpPr>
        <p:spPr/>
        <p:txBody>
          <a:bodyPr/>
          <a:lstStyle/>
          <a:p>
            <a:r>
              <a:rPr lang="en-US" dirty="0"/>
              <a:t>Implementation :</a:t>
            </a:r>
            <a:endParaRPr lang="en-IN" dirty="0"/>
          </a:p>
        </p:txBody>
      </p:sp>
      <p:sp>
        <p:nvSpPr>
          <p:cNvPr id="3" name="Content Placeholder 2">
            <a:extLst>
              <a:ext uri="{FF2B5EF4-FFF2-40B4-BE49-F238E27FC236}">
                <a16:creationId xmlns:a16="http://schemas.microsoft.com/office/drawing/2014/main" id="{608E848F-6997-B221-07F7-B78CC863DBD2}"/>
              </a:ext>
            </a:extLst>
          </p:cNvPr>
          <p:cNvSpPr>
            <a:spLocks noGrp="1"/>
          </p:cNvSpPr>
          <p:nvPr>
            <p:ph idx="1"/>
          </p:nvPr>
        </p:nvSpPr>
        <p:spPr/>
        <p:txBody>
          <a:bodyPr>
            <a:normAutofit/>
          </a:bodyPr>
          <a:lstStyle/>
          <a:p>
            <a:pPr algn="l"/>
            <a:r>
              <a:rPr lang="en-US" b="1" i="0" dirty="0">
                <a:solidFill>
                  <a:srgbClr val="292929"/>
                </a:solidFill>
                <a:effectLst/>
              </a:rPr>
              <a:t>Training</a:t>
            </a:r>
            <a:r>
              <a:rPr lang="en-US" b="0" i="0" dirty="0">
                <a:solidFill>
                  <a:srgbClr val="292929"/>
                </a:solidFill>
                <a:effectLst/>
              </a:rPr>
              <a:t>: Our training data consists with </a:t>
            </a:r>
            <a:r>
              <a:rPr lang="en-US" dirty="0">
                <a:solidFill>
                  <a:srgbClr val="292929"/>
                </a:solidFill>
              </a:rPr>
              <a:t>some </a:t>
            </a:r>
            <a:r>
              <a:rPr lang="en-US" b="0" i="0" dirty="0">
                <a:solidFill>
                  <a:srgbClr val="292929"/>
                </a:solidFill>
                <a:effectLst/>
              </a:rPr>
              <a:t>features describing the pollutants present in air. We are given with pollutant concentration. The training data is what we will use to “teach” our models.</a:t>
            </a:r>
          </a:p>
          <a:p>
            <a:pPr marL="0" indent="0" algn="l">
              <a:buNone/>
            </a:pPr>
            <a:endParaRPr lang="en-US" b="0" i="0" dirty="0">
              <a:solidFill>
                <a:srgbClr val="292929"/>
              </a:solidFill>
              <a:effectLst/>
            </a:endParaRPr>
          </a:p>
          <a:p>
            <a:pPr algn="l"/>
            <a:r>
              <a:rPr lang="en-US" b="1" i="0" dirty="0">
                <a:solidFill>
                  <a:srgbClr val="292929"/>
                </a:solidFill>
                <a:effectLst/>
              </a:rPr>
              <a:t>Testing</a:t>
            </a:r>
            <a:r>
              <a:rPr lang="en-US" b="0" i="0" dirty="0">
                <a:solidFill>
                  <a:srgbClr val="292929"/>
                </a:solidFill>
                <a:effectLst/>
              </a:rPr>
              <a:t>: The test data set consists of </a:t>
            </a:r>
            <a:r>
              <a:rPr lang="en-US" dirty="0">
                <a:solidFill>
                  <a:srgbClr val="292929"/>
                </a:solidFill>
              </a:rPr>
              <a:t>some</a:t>
            </a:r>
            <a:r>
              <a:rPr lang="en-US" b="0" i="0" dirty="0">
                <a:solidFill>
                  <a:srgbClr val="292929"/>
                </a:solidFill>
                <a:effectLst/>
              </a:rPr>
              <a:t> examples with the same number of features as the training data. Once our models have been built we will run the best one to test the data.</a:t>
            </a:r>
          </a:p>
          <a:p>
            <a:pPr algn="l"/>
            <a:r>
              <a:rPr lang="en-US" b="1" i="0" dirty="0">
                <a:solidFill>
                  <a:srgbClr val="292929"/>
                </a:solidFill>
                <a:effectLst/>
              </a:rPr>
              <a:t>Tools:</a:t>
            </a:r>
          </a:p>
          <a:p>
            <a:pPr marL="0" indent="0" algn="l">
              <a:buNone/>
            </a:pPr>
            <a:r>
              <a:rPr lang="en-US" dirty="0">
                <a:solidFill>
                  <a:srgbClr val="292929"/>
                </a:solidFill>
              </a:rPr>
              <a:t>We can </a:t>
            </a:r>
            <a:r>
              <a:rPr lang="en-US" b="0" i="0" dirty="0">
                <a:solidFill>
                  <a:srgbClr val="292929"/>
                </a:solidFill>
                <a:effectLst/>
              </a:rPr>
              <a:t>use Python and </a:t>
            </a:r>
            <a:r>
              <a:rPr lang="en-US" b="0" i="0" dirty="0" err="1">
                <a:solidFill>
                  <a:srgbClr val="292929"/>
                </a:solidFill>
                <a:effectLst/>
              </a:rPr>
              <a:t>Jupyter</a:t>
            </a:r>
            <a:r>
              <a:rPr lang="en-US" b="0" i="0" dirty="0">
                <a:solidFill>
                  <a:srgbClr val="292929"/>
                </a:solidFill>
                <a:effectLst/>
              </a:rPr>
              <a:t> notebook for the </a:t>
            </a:r>
            <a:r>
              <a:rPr lang="en-US" dirty="0">
                <a:solidFill>
                  <a:srgbClr val="292929"/>
                </a:solidFill>
              </a:rPr>
              <a:t>Implementation</a:t>
            </a:r>
            <a:r>
              <a:rPr lang="en-US" b="0" i="0" dirty="0">
                <a:solidFill>
                  <a:srgbClr val="292929"/>
                </a:solidFill>
                <a:effectLst/>
              </a:rPr>
              <a:t>.  </a:t>
            </a:r>
            <a:r>
              <a:rPr lang="en-US" b="0" i="0" dirty="0" err="1">
                <a:solidFill>
                  <a:srgbClr val="292929"/>
                </a:solidFill>
                <a:effectLst/>
              </a:rPr>
              <a:t>Jupyter</a:t>
            </a:r>
            <a:r>
              <a:rPr lang="en-US" b="0" i="0" dirty="0">
                <a:solidFill>
                  <a:srgbClr val="292929"/>
                </a:solidFill>
                <a:effectLst/>
              </a:rPr>
              <a:t> notebooks are popular among data scientist and Machine Learning because they are easy to follow and show </a:t>
            </a:r>
            <a:r>
              <a:rPr lang="en-US" dirty="0">
                <a:solidFill>
                  <a:srgbClr val="292929"/>
                </a:solidFill>
              </a:rPr>
              <a:t>the</a:t>
            </a:r>
            <a:r>
              <a:rPr lang="en-US" b="0" i="0" dirty="0">
                <a:solidFill>
                  <a:srgbClr val="292929"/>
                </a:solidFill>
                <a:effectLst/>
              </a:rPr>
              <a:t> working steps.</a:t>
            </a:r>
          </a:p>
          <a:p>
            <a:pPr marL="0" indent="0" algn="l">
              <a:buNone/>
            </a:pPr>
            <a:endParaRPr lang="en-US" b="0" i="0" dirty="0">
              <a:solidFill>
                <a:srgbClr val="292929"/>
              </a:solidFill>
              <a:effectLst/>
            </a:endParaRPr>
          </a:p>
          <a:p>
            <a:endParaRPr lang="en-IN" dirty="0"/>
          </a:p>
          <a:p>
            <a:endParaRPr lang="en-IN" dirty="0"/>
          </a:p>
        </p:txBody>
      </p:sp>
    </p:spTree>
    <p:extLst>
      <p:ext uri="{BB962C8B-B14F-4D97-AF65-F5344CB8AC3E}">
        <p14:creationId xmlns:p14="http://schemas.microsoft.com/office/powerpoint/2010/main" val="1563622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3C91-85D2-3F99-D333-8A2A181FCB66}"/>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F084D402-15BA-F2EF-CEF7-D004845B1727}"/>
              </a:ext>
            </a:extLst>
          </p:cNvPr>
          <p:cNvSpPr>
            <a:spLocks noGrp="1"/>
          </p:cNvSpPr>
          <p:nvPr>
            <p:ph idx="1"/>
          </p:nvPr>
        </p:nvSpPr>
        <p:spPr/>
        <p:txBody>
          <a:bodyPr>
            <a:normAutofit/>
          </a:bodyPr>
          <a:lstStyle/>
          <a:p>
            <a:pPr algn="l"/>
            <a:r>
              <a:rPr lang="en-US" sz="2800" b="1" i="0" dirty="0">
                <a:solidFill>
                  <a:srgbClr val="292929"/>
                </a:solidFill>
                <a:effectLst/>
              </a:rPr>
              <a:t>Libraries</a:t>
            </a:r>
            <a:r>
              <a:rPr lang="en-US" sz="2800" b="0" i="0" dirty="0">
                <a:solidFill>
                  <a:srgbClr val="292929"/>
                </a:solidFill>
                <a:effectLst/>
              </a:rPr>
              <a:t>: These are frameworks in python to handle commonly required </a:t>
            </a:r>
            <a:r>
              <a:rPr lang="en-US" sz="2800" b="0" i="0" dirty="0" err="1">
                <a:solidFill>
                  <a:srgbClr val="292929"/>
                </a:solidFill>
                <a:effectLst/>
              </a:rPr>
              <a:t>tasks.The</a:t>
            </a:r>
            <a:r>
              <a:rPr lang="en-US" sz="2800" b="0" i="0" dirty="0">
                <a:solidFill>
                  <a:srgbClr val="292929"/>
                </a:solidFill>
                <a:effectLst/>
              </a:rPr>
              <a:t> Libraries </a:t>
            </a:r>
            <a:r>
              <a:rPr lang="en-US" dirty="0">
                <a:solidFill>
                  <a:srgbClr val="292929"/>
                </a:solidFill>
              </a:rPr>
              <a:t>used are :</a:t>
            </a:r>
            <a:endParaRPr lang="en-US" sz="2800" b="0" i="0" dirty="0">
              <a:solidFill>
                <a:srgbClr val="292929"/>
              </a:solidFill>
              <a:effectLst/>
            </a:endParaRPr>
          </a:p>
          <a:p>
            <a:pPr algn="l">
              <a:buFont typeface="Wingdings" panose="05000000000000000000" pitchFamily="2" charset="2"/>
              <a:buChar char="§"/>
            </a:pPr>
            <a:r>
              <a:rPr lang="en-US" sz="2800" dirty="0"/>
              <a:t>NumPy :</a:t>
            </a:r>
          </a:p>
          <a:p>
            <a:pPr marL="0" indent="0" algn="l">
              <a:buNone/>
            </a:pPr>
            <a:r>
              <a:rPr lang="en-US" dirty="0">
                <a:solidFill>
                  <a:srgbClr val="292929"/>
                </a:solidFill>
              </a:rPr>
              <a:t>	</a:t>
            </a:r>
            <a:r>
              <a:rPr lang="en-IN" sz="2800" dirty="0"/>
              <a:t>NumPy, which stands for Numerical Python, is a library consisting of multidimensional array objects and a collection of routines for processing those arrays. Using NumPy, mathematical and logical operations on arrays can be performed.</a:t>
            </a:r>
          </a:p>
          <a:p>
            <a:pPr marL="0" indent="0" algn="l">
              <a:buNone/>
            </a:pPr>
            <a:endParaRPr lang="en-US" sz="2800" dirty="0">
              <a:solidFill>
                <a:srgbClr val="292929"/>
              </a:solidFill>
            </a:endParaRPr>
          </a:p>
          <a:p>
            <a:pPr algn="l">
              <a:buFont typeface="Wingdings" panose="05000000000000000000" pitchFamily="2" charset="2"/>
              <a:buChar char="§"/>
            </a:pPr>
            <a:r>
              <a:rPr lang="en-US" sz="2800" b="0" i="0" dirty="0">
                <a:effectLst/>
              </a:rPr>
              <a:t>Scikit Learn:</a:t>
            </a:r>
          </a:p>
          <a:p>
            <a:pPr marL="0" indent="0" algn="l">
              <a:buNone/>
            </a:pPr>
            <a:r>
              <a:rPr lang="en-IN" sz="2400" dirty="0"/>
              <a:t>	The </a:t>
            </a:r>
            <a:r>
              <a:rPr lang="en-IN" sz="2400" dirty="0" err="1"/>
              <a:t>sklearn</a:t>
            </a:r>
            <a:r>
              <a:rPr lang="en-IN" sz="2400" dirty="0"/>
              <a:t> library contains a lot of efficient tools for machine learning and statistical </a:t>
            </a:r>
            <a:r>
              <a:rPr lang="en-IN" sz="2400" dirty="0" err="1"/>
              <a:t>modeling</a:t>
            </a:r>
            <a:r>
              <a:rPr lang="en-IN" sz="2400" dirty="0"/>
              <a:t> including classification, regression, clustering and dimensionality reduction.</a:t>
            </a:r>
          </a:p>
          <a:p>
            <a:pPr marL="0" indent="0" algn="l">
              <a:buNone/>
            </a:pPr>
            <a:endParaRPr lang="en-IN" b="1" u="sng" dirty="0"/>
          </a:p>
          <a:p>
            <a:pPr lvl="1" algn="l">
              <a:buFont typeface="Wingdings" panose="05000000000000000000" pitchFamily="2" charset="2"/>
              <a:buChar char="§"/>
            </a:pPr>
            <a:endParaRPr lang="en-US" b="0" i="0" dirty="0">
              <a:solidFill>
                <a:srgbClr val="292929"/>
              </a:solidFill>
              <a:effectLst/>
            </a:endParaRPr>
          </a:p>
          <a:p>
            <a:pPr algn="l">
              <a:buFont typeface="Wingdings" panose="05000000000000000000" pitchFamily="2" charset="2"/>
              <a:buChar char="§"/>
            </a:pPr>
            <a:endParaRPr lang="en-US" sz="2800" b="0" i="0" dirty="0">
              <a:solidFill>
                <a:srgbClr val="292929"/>
              </a:solidFill>
              <a:effectLst/>
            </a:endParaRPr>
          </a:p>
          <a:p>
            <a:pPr marL="0" indent="0">
              <a:buNone/>
            </a:pPr>
            <a:endParaRPr lang="en-IN" dirty="0"/>
          </a:p>
        </p:txBody>
      </p:sp>
    </p:spTree>
    <p:extLst>
      <p:ext uri="{BB962C8B-B14F-4D97-AF65-F5344CB8AC3E}">
        <p14:creationId xmlns:p14="http://schemas.microsoft.com/office/powerpoint/2010/main" val="368599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76E2-BDA8-885F-EA29-D1A03A478795}"/>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1F4F8B82-0C5D-AAF6-A361-211D420A51DE}"/>
              </a:ext>
            </a:extLst>
          </p:cNvPr>
          <p:cNvSpPr>
            <a:spLocks noGrp="1"/>
          </p:cNvSpPr>
          <p:nvPr>
            <p:ph idx="1"/>
          </p:nvPr>
        </p:nvSpPr>
        <p:spPr/>
        <p:txBody>
          <a:bodyPr>
            <a:normAutofit/>
          </a:bodyPr>
          <a:lstStyle/>
          <a:p>
            <a:pPr algn="l">
              <a:lnSpc>
                <a:spcPct val="150000"/>
              </a:lnSpc>
              <a:buFont typeface="Wingdings" panose="05000000000000000000" pitchFamily="2" charset="2"/>
              <a:buChar char="§"/>
            </a:pPr>
            <a:r>
              <a:rPr lang="en-US" b="1" dirty="0"/>
              <a:t>Pandas :</a:t>
            </a:r>
          </a:p>
          <a:p>
            <a:pPr marL="457200" lvl="1" indent="0" algn="l">
              <a:lnSpc>
                <a:spcPct val="150000"/>
              </a:lnSpc>
              <a:buNone/>
            </a:pPr>
            <a:r>
              <a:rPr lang="en-IN" sz="2800" dirty="0"/>
              <a:t>Pandas is an open-source Python package that is most widely used for data science/data analysis and machine learning tasks. It is built on top of another package named </a:t>
            </a:r>
            <a:r>
              <a:rPr lang="en-IN" sz="2800" dirty="0" err="1"/>
              <a:t>Numpy</a:t>
            </a:r>
            <a:r>
              <a:rPr lang="en-IN" sz="2800" dirty="0"/>
              <a:t>, which provides support for multi-dimensional arrays.</a:t>
            </a:r>
            <a:endParaRPr lang="en-US" sz="2800" dirty="0">
              <a:solidFill>
                <a:srgbClr val="292929"/>
              </a:solidFill>
            </a:endParaRPr>
          </a:p>
          <a:p>
            <a:pPr algn="l">
              <a:lnSpc>
                <a:spcPct val="150000"/>
              </a:lnSpc>
              <a:buFont typeface="Wingdings" panose="05000000000000000000" pitchFamily="2" charset="2"/>
              <a:buChar char="§"/>
            </a:pPr>
            <a:r>
              <a:rPr lang="en-US" b="1" i="0" dirty="0">
                <a:effectLst/>
              </a:rPr>
              <a:t>Seaborn:</a:t>
            </a:r>
          </a:p>
          <a:p>
            <a:pPr marL="457200" lvl="1" indent="0" algn="l">
              <a:lnSpc>
                <a:spcPct val="150000"/>
              </a:lnSpc>
              <a:buNone/>
            </a:pPr>
            <a:r>
              <a:rPr lang="en-IN" sz="2800" dirty="0"/>
              <a:t>Seaborn is a library for making statistical graphics in </a:t>
            </a:r>
            <a:r>
              <a:rPr lang="en-IN" sz="2800" dirty="0" err="1"/>
              <a:t>Python.Seaborn</a:t>
            </a:r>
            <a:r>
              <a:rPr lang="en-IN" sz="2800" dirty="0"/>
              <a:t> helps you explore and understand your data.</a:t>
            </a:r>
          </a:p>
          <a:p>
            <a:pPr marL="457200" lvl="1" indent="0" algn="l">
              <a:lnSpc>
                <a:spcPct val="150000"/>
              </a:lnSpc>
              <a:buNone/>
            </a:pPr>
            <a:endParaRPr lang="en-IN" sz="2800" dirty="0"/>
          </a:p>
        </p:txBody>
      </p:sp>
    </p:spTree>
    <p:extLst>
      <p:ext uri="{BB962C8B-B14F-4D97-AF65-F5344CB8AC3E}">
        <p14:creationId xmlns:p14="http://schemas.microsoft.com/office/powerpoint/2010/main" val="293257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US" dirty="0"/>
              <a:t>	Day by day the air pollution becomes serious concern in India as well as in overall world. Proper or accurate prediction of Air Quality or the concentration level of other Ambient air pollutants such as Sulfur Dioxide, Nitrogen Dioxide, Particulate Matter etc. is very important because impact of these factors on human health becomes severe. </a:t>
            </a:r>
          </a:p>
          <a:p>
            <a:pPr marL="0" indent="0">
              <a:lnSpc>
                <a:spcPct val="150000"/>
              </a:lnSpc>
              <a:buNone/>
            </a:pPr>
            <a:r>
              <a:rPr lang="en-US" dirty="0"/>
              <a:t>	Air quality index is a standard measure used to indicate the pollutant (so2, no2, </a:t>
            </a:r>
            <a:r>
              <a:rPr lang="en-US" dirty="0" err="1"/>
              <a:t>rspm</a:t>
            </a:r>
            <a:r>
              <a:rPr lang="en-US" dirty="0"/>
              <a:t>, </a:t>
            </a:r>
            <a:r>
              <a:rPr lang="en-US" dirty="0" err="1"/>
              <a:t>spm</a:t>
            </a:r>
            <a:r>
              <a:rPr lang="en-US" dirty="0"/>
              <a:t>. etc.) levels over a period. We developed a model to predict the air quality index based on historical data of previous years. Our model will be capable for successfully predicting the air quality index of a total country provided with the historical data of pollutant concentration.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A149-230D-2673-4F8C-68DD9D4EFBBF}"/>
              </a:ext>
            </a:extLst>
          </p:cNvPr>
          <p:cNvSpPr>
            <a:spLocks noGrp="1"/>
          </p:cNvSpPr>
          <p:nvPr>
            <p:ph type="title"/>
          </p:nvPr>
        </p:nvSpPr>
        <p:spPr/>
        <p:txBody>
          <a:bodyPr/>
          <a:lstStyle/>
          <a:p>
            <a:r>
              <a:rPr lang="en-US" dirty="0"/>
              <a:t> Sample Code</a:t>
            </a:r>
            <a:endParaRPr lang="en-IN" dirty="0"/>
          </a:p>
        </p:txBody>
      </p:sp>
      <p:pic>
        <p:nvPicPr>
          <p:cNvPr id="7" name="Picture 6" descr="Graphical user interface, text, application, email&#10;&#10;Description automatically generated">
            <a:extLst>
              <a:ext uri="{FF2B5EF4-FFF2-40B4-BE49-F238E27FC236}">
                <a16:creationId xmlns:a16="http://schemas.microsoft.com/office/drawing/2014/main" id="{A853A2CD-6384-5CF9-34EE-FE70ADE939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9138" y="1230281"/>
            <a:ext cx="8944495" cy="5394960"/>
          </a:xfrm>
          <a:prstGeom prst="rect">
            <a:avLst/>
          </a:prstGeom>
        </p:spPr>
      </p:pic>
    </p:spTree>
    <p:extLst>
      <p:ext uri="{BB962C8B-B14F-4D97-AF65-F5344CB8AC3E}">
        <p14:creationId xmlns:p14="http://schemas.microsoft.com/office/powerpoint/2010/main" val="237368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2 Remarks</a:t>
            </a:r>
            <a:endParaRPr lang="en-US" dirty="0"/>
          </a:p>
        </p:txBody>
      </p:sp>
      <p:sp>
        <p:nvSpPr>
          <p:cNvPr id="3" name="Content Placeholder 2"/>
          <p:cNvSpPr>
            <a:spLocks noGrp="1"/>
          </p:cNvSpPr>
          <p:nvPr>
            <p:ph idx="1"/>
          </p:nvPr>
        </p:nvSpPr>
        <p:spPr/>
        <p:txBody>
          <a:bodyPr/>
          <a:lstStyle/>
          <a:p>
            <a:pPr>
              <a:lnSpc>
                <a:spcPct val="150000"/>
              </a:lnSpc>
            </a:pPr>
            <a:r>
              <a:rPr lang="en-IN" dirty="0"/>
              <a:t> Why UML Diagrams are used in a project ?</a:t>
            </a:r>
          </a:p>
          <a:p>
            <a:pPr>
              <a:lnSpc>
                <a:spcPct val="150000"/>
              </a:lnSpc>
            </a:pPr>
            <a:r>
              <a:rPr lang="en-IN" dirty="0"/>
              <a:t> How Data in the dataset is cleaned ?</a:t>
            </a:r>
          </a:p>
          <a:p>
            <a:pPr>
              <a:lnSpc>
                <a:spcPct val="150000"/>
              </a:lnSpc>
            </a:pPr>
            <a:r>
              <a:rPr lang="en-IN" dirty="0"/>
              <a:t> What is Data </a:t>
            </a:r>
            <a:r>
              <a:rPr lang="en-IN" dirty="0" err="1"/>
              <a:t>Preprocessing</a:t>
            </a:r>
            <a:r>
              <a:rPr lang="en-IN" dirty="0"/>
              <a:t> ?</a:t>
            </a:r>
          </a:p>
          <a:p>
            <a:pPr>
              <a:lnSpc>
                <a:spcPct val="150000"/>
              </a:lnSpc>
            </a:pPr>
            <a:r>
              <a:rPr lang="en-IN" dirty="0"/>
              <a:t> </a:t>
            </a:r>
            <a:r>
              <a:rPr lang="en-IN"/>
              <a:t>Explain about  Data </a:t>
            </a:r>
            <a:r>
              <a:rPr lang="en-IN" dirty="0"/>
              <a:t>Cleaning Techniques?</a:t>
            </a:r>
          </a:p>
        </p:txBody>
      </p:sp>
    </p:spTree>
    <p:extLst>
      <p:ext uri="{BB962C8B-B14F-4D97-AF65-F5344CB8AC3E}">
        <p14:creationId xmlns:p14="http://schemas.microsoft.com/office/powerpoint/2010/main" val="4284169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B2B0-8D57-1F1D-DEBA-EDDADF4FC6AC}"/>
              </a:ext>
            </a:extLst>
          </p:cNvPr>
          <p:cNvSpPr>
            <a:spLocks noGrp="1"/>
          </p:cNvSpPr>
          <p:nvPr>
            <p:ph type="title"/>
          </p:nvPr>
        </p:nvSpPr>
        <p:spPr/>
        <p:txBody>
          <a:bodyPr/>
          <a:lstStyle/>
          <a:p>
            <a:r>
              <a:rPr lang="en-US" dirty="0"/>
              <a:t>Contd..</a:t>
            </a:r>
            <a:endParaRPr lang="en-IN" dirty="0"/>
          </a:p>
        </p:txBody>
      </p:sp>
      <p:pic>
        <p:nvPicPr>
          <p:cNvPr id="4" name="Content Placeholder 3" descr="Graphical user interface, text&#10;&#10;Description automatically generated">
            <a:extLst>
              <a:ext uri="{FF2B5EF4-FFF2-40B4-BE49-F238E27FC236}">
                <a16:creationId xmlns:a16="http://schemas.microsoft.com/office/drawing/2014/main" id="{0DFB65D3-3AD5-F963-BDF4-6AB04E2D1D4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48882" y="1059641"/>
            <a:ext cx="8602825" cy="5395912"/>
          </a:xfrm>
          <a:prstGeom prst="rect">
            <a:avLst/>
          </a:prstGeom>
        </p:spPr>
      </p:pic>
    </p:spTree>
    <p:extLst>
      <p:ext uri="{BB962C8B-B14F-4D97-AF65-F5344CB8AC3E}">
        <p14:creationId xmlns:p14="http://schemas.microsoft.com/office/powerpoint/2010/main" val="3581201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D079-47EE-FFB3-9A35-4BC84E3B251A}"/>
              </a:ext>
            </a:extLst>
          </p:cNvPr>
          <p:cNvSpPr>
            <a:spLocks noGrp="1"/>
          </p:cNvSpPr>
          <p:nvPr>
            <p:ph type="title"/>
          </p:nvPr>
        </p:nvSpPr>
        <p:spPr/>
        <p:txBody>
          <a:bodyPr/>
          <a:lstStyle/>
          <a:p>
            <a:r>
              <a:rPr lang="en-IN" dirty="0"/>
              <a:t>Contd..</a:t>
            </a:r>
          </a:p>
        </p:txBody>
      </p:sp>
      <p:pic>
        <p:nvPicPr>
          <p:cNvPr id="31" name="Content Placeholder 30">
            <a:extLst>
              <a:ext uri="{FF2B5EF4-FFF2-40B4-BE49-F238E27FC236}">
                <a16:creationId xmlns:a16="http://schemas.microsoft.com/office/drawing/2014/main" id="{E29CB927-3CB0-7332-381E-F57012D516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60849" y="1250302"/>
            <a:ext cx="9694506" cy="4357395"/>
          </a:xfrm>
        </p:spPr>
      </p:pic>
      <p:sp>
        <p:nvSpPr>
          <p:cNvPr id="32" name="TextBox 31">
            <a:extLst>
              <a:ext uri="{FF2B5EF4-FFF2-40B4-BE49-F238E27FC236}">
                <a16:creationId xmlns:a16="http://schemas.microsoft.com/office/drawing/2014/main" id="{E1FAC638-98AA-FFD4-ECA0-EA6CAEF341BC}"/>
              </a:ext>
            </a:extLst>
          </p:cNvPr>
          <p:cNvSpPr txBox="1"/>
          <p:nvPr/>
        </p:nvSpPr>
        <p:spPr>
          <a:xfrm>
            <a:off x="3153747" y="5803641"/>
            <a:ext cx="366953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Missing Values Present in the Dataset</a:t>
            </a:r>
          </a:p>
        </p:txBody>
      </p:sp>
    </p:spTree>
    <p:extLst>
      <p:ext uri="{BB962C8B-B14F-4D97-AF65-F5344CB8AC3E}">
        <p14:creationId xmlns:p14="http://schemas.microsoft.com/office/powerpoint/2010/main" val="306970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173B-87B5-72F9-5AC6-D525C4BA18EC}"/>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a16="http://schemas.microsoft.com/office/drawing/2014/main" id="{468B4E7E-6385-2971-B9D8-0303FB622C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93629" y="1703047"/>
            <a:ext cx="7392041" cy="4183743"/>
          </a:xfrm>
        </p:spPr>
      </p:pic>
      <p:sp>
        <p:nvSpPr>
          <p:cNvPr id="7" name="TextBox 6">
            <a:extLst>
              <a:ext uri="{FF2B5EF4-FFF2-40B4-BE49-F238E27FC236}">
                <a16:creationId xmlns:a16="http://schemas.microsoft.com/office/drawing/2014/main" id="{2E5BC61E-507F-15F9-FD91-FF5D4A4AAAEA}"/>
              </a:ext>
            </a:extLst>
          </p:cNvPr>
          <p:cNvSpPr txBox="1"/>
          <p:nvPr/>
        </p:nvSpPr>
        <p:spPr>
          <a:xfrm>
            <a:off x="2813180" y="5766318"/>
            <a:ext cx="6788020" cy="369332"/>
          </a:xfrm>
          <a:prstGeom prst="rect">
            <a:avLst/>
          </a:prstGeom>
          <a:noFill/>
        </p:spPr>
        <p:txBody>
          <a:bodyPr wrap="square">
            <a:spAutoFit/>
          </a:bodyPr>
          <a:lstStyle/>
          <a:p>
            <a:pPr algn="l"/>
            <a:r>
              <a:rPr lang="en-IN" i="0" dirty="0">
                <a:solidFill>
                  <a:srgbClr val="000000"/>
                </a:solidFill>
                <a:effectLst/>
                <a:latin typeface="Times New Roman" panose="02020603050405020304" pitchFamily="18" charset="0"/>
                <a:cs typeface="Times New Roman" panose="02020603050405020304" pitchFamily="18" charset="0"/>
              </a:rPr>
              <a:t> Calculate Air Quality index for so2 individual pollutant index(</a:t>
            </a:r>
            <a:r>
              <a:rPr lang="en-IN" dirty="0">
                <a:solidFill>
                  <a:srgbClr val="000000"/>
                </a:solidFill>
                <a:latin typeface="Times New Roman" panose="02020603050405020304" pitchFamily="18" charset="0"/>
                <a:cs typeface="Times New Roman" panose="02020603050405020304" pitchFamily="18" charset="0"/>
              </a:rPr>
              <a:t>so</a:t>
            </a:r>
            <a:r>
              <a:rPr lang="en-IN" i="0" dirty="0">
                <a:solidFill>
                  <a:srgbClr val="000000"/>
                </a:solidFill>
                <a:effectLst/>
                <a:latin typeface="Times New Roman" panose="02020603050405020304" pitchFamily="18" charset="0"/>
                <a:cs typeface="Times New Roman" panose="02020603050405020304" pitchFamily="18" charset="0"/>
              </a:rPr>
              <a:t>i)</a:t>
            </a:r>
          </a:p>
        </p:txBody>
      </p:sp>
    </p:spTree>
    <p:extLst>
      <p:ext uri="{BB962C8B-B14F-4D97-AF65-F5344CB8AC3E}">
        <p14:creationId xmlns:p14="http://schemas.microsoft.com/office/powerpoint/2010/main" val="2238711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47D5-62BC-2F31-618B-CD22EDD483B6}"/>
              </a:ext>
            </a:extLst>
          </p:cNvPr>
          <p:cNvSpPr>
            <a:spLocks noGrp="1"/>
          </p:cNvSpPr>
          <p:nvPr>
            <p:ph type="title"/>
          </p:nvPr>
        </p:nvSpPr>
        <p:spPr/>
        <p:txBody>
          <a:bodyPr/>
          <a:lstStyle/>
          <a:p>
            <a:r>
              <a:rPr lang="en-IN" dirty="0"/>
              <a:t>Contd..</a:t>
            </a:r>
          </a:p>
        </p:txBody>
      </p:sp>
      <p:pic>
        <p:nvPicPr>
          <p:cNvPr id="5" name="Content Placeholder 4">
            <a:extLst>
              <a:ext uri="{FF2B5EF4-FFF2-40B4-BE49-F238E27FC236}">
                <a16:creationId xmlns:a16="http://schemas.microsoft.com/office/drawing/2014/main" id="{E30D0A47-3BDD-4F40-0477-67B602FDDDE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16699" y="1259633"/>
            <a:ext cx="8096468" cy="4049485"/>
          </a:xfrm>
        </p:spPr>
      </p:pic>
      <p:sp>
        <p:nvSpPr>
          <p:cNvPr id="13" name="TextBox 12">
            <a:extLst>
              <a:ext uri="{FF2B5EF4-FFF2-40B4-BE49-F238E27FC236}">
                <a16:creationId xmlns:a16="http://schemas.microsoft.com/office/drawing/2014/main" id="{C2F0C690-2BC4-F63F-5870-D86259899CB0}"/>
              </a:ext>
            </a:extLst>
          </p:cNvPr>
          <p:cNvSpPr txBox="1"/>
          <p:nvPr/>
        </p:nvSpPr>
        <p:spPr>
          <a:xfrm>
            <a:off x="2309327" y="5621100"/>
            <a:ext cx="6298162" cy="369332"/>
          </a:xfrm>
          <a:prstGeom prst="rect">
            <a:avLst/>
          </a:prstGeom>
          <a:noFill/>
        </p:spPr>
        <p:txBody>
          <a:bodyPr wrap="square">
            <a:spAutoFit/>
          </a:bodyPr>
          <a:lstStyle/>
          <a:p>
            <a:pPr algn="l"/>
            <a:r>
              <a:rPr lang="en-US" i="0" dirty="0">
                <a:solidFill>
                  <a:srgbClr val="000000"/>
                </a:solidFill>
                <a:effectLst/>
                <a:latin typeface="Times New Roman" panose="02020603050405020304" pitchFamily="18" charset="0"/>
                <a:cs typeface="Times New Roman" panose="02020603050405020304" pitchFamily="18" charset="0"/>
              </a:rPr>
              <a:t>calculate the air quality index of every data value</a:t>
            </a:r>
          </a:p>
        </p:txBody>
      </p:sp>
    </p:spTree>
    <p:extLst>
      <p:ext uri="{BB962C8B-B14F-4D97-AF65-F5344CB8AC3E}">
        <p14:creationId xmlns:p14="http://schemas.microsoft.com/office/powerpoint/2010/main" val="2270876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B773-86B2-3ECF-1DD8-B108E334AAD5}"/>
              </a:ext>
            </a:extLst>
          </p:cNvPr>
          <p:cNvSpPr>
            <a:spLocks noGrp="1"/>
          </p:cNvSpPr>
          <p:nvPr>
            <p:ph type="title"/>
          </p:nvPr>
        </p:nvSpPr>
        <p:spPr/>
        <p:txBody>
          <a:bodyPr/>
          <a:lstStyle/>
          <a:p>
            <a:r>
              <a:rPr lang="en-IN" dirty="0"/>
              <a:t>Training the model</a:t>
            </a:r>
          </a:p>
        </p:txBody>
      </p:sp>
      <p:pic>
        <p:nvPicPr>
          <p:cNvPr id="6" name="Picture 5" descr="Graphical user interface, text, application&#10;&#10;Description automatically generated">
            <a:extLst>
              <a:ext uri="{FF2B5EF4-FFF2-40B4-BE49-F238E27FC236}">
                <a16:creationId xmlns:a16="http://schemas.microsoft.com/office/drawing/2014/main" id="{C3F58B2A-46E5-846E-0AC4-6502D0FE16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775" y="2259237"/>
            <a:ext cx="8341566" cy="3862873"/>
          </a:xfrm>
          <a:prstGeom prst="rect">
            <a:avLst/>
          </a:prstGeom>
        </p:spPr>
      </p:pic>
      <p:pic>
        <p:nvPicPr>
          <p:cNvPr id="9" name="Content Placeholder 4">
            <a:extLst>
              <a:ext uri="{FF2B5EF4-FFF2-40B4-BE49-F238E27FC236}">
                <a16:creationId xmlns:a16="http://schemas.microsoft.com/office/drawing/2014/main" id="{E6BCF268-0EDB-8576-D735-A79D289DB80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8775" y="1073555"/>
            <a:ext cx="7011008" cy="758420"/>
          </a:xfrm>
          <a:prstGeom prst="rect">
            <a:avLst/>
          </a:prstGeom>
        </p:spPr>
      </p:pic>
      <p:sp>
        <p:nvSpPr>
          <p:cNvPr id="11" name="TextBox 10">
            <a:extLst>
              <a:ext uri="{FF2B5EF4-FFF2-40B4-BE49-F238E27FC236}">
                <a16:creationId xmlns:a16="http://schemas.microsoft.com/office/drawing/2014/main" id="{2D0EBEE2-9013-2A4E-28C8-561C7E92C214}"/>
              </a:ext>
            </a:extLst>
          </p:cNvPr>
          <p:cNvSpPr txBox="1"/>
          <p:nvPr/>
        </p:nvSpPr>
        <p:spPr>
          <a:xfrm>
            <a:off x="1908110" y="1831975"/>
            <a:ext cx="629816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Train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split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data</a:t>
            </a:r>
            <a:endParaRPr lang="en-IN" sz="18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9AF94EE5-E90A-FA0E-DEA0-488D57EACDBB}"/>
              </a:ext>
            </a:extLst>
          </p:cNvPr>
          <p:cNvSpPr txBox="1"/>
          <p:nvPr/>
        </p:nvSpPr>
        <p:spPr>
          <a:xfrm>
            <a:off x="1721499" y="6122110"/>
            <a:ext cx="629816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Fitting model with Linear regression.</a:t>
            </a:r>
            <a:r>
              <a:rPr lang="en-US" sz="1800" spc="-285"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1445515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0ACA-F34C-BADA-BC99-158B42E198F3}"/>
              </a:ext>
            </a:extLst>
          </p:cNvPr>
          <p:cNvSpPr>
            <a:spLocks noGrp="1"/>
          </p:cNvSpPr>
          <p:nvPr>
            <p:ph type="title"/>
          </p:nvPr>
        </p:nvSpPr>
        <p:spPr/>
        <p:txBody>
          <a:bodyPr/>
          <a:lstStyle/>
          <a:p>
            <a:r>
              <a:rPr lang="en-US" dirty="0"/>
              <a:t>Contd..</a:t>
            </a:r>
            <a:endParaRPr lang="en-IN" dirty="0"/>
          </a:p>
        </p:txBody>
      </p:sp>
      <p:pic>
        <p:nvPicPr>
          <p:cNvPr id="4" name="Content Placeholder 3" descr="A picture containing table&#10;&#10;Description automatically generated">
            <a:extLst>
              <a:ext uri="{FF2B5EF4-FFF2-40B4-BE49-F238E27FC236}">
                <a16:creationId xmlns:a16="http://schemas.microsoft.com/office/drawing/2014/main" id="{5B689F47-A8C4-6E82-4E6C-D24E0503510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20413" y="1189339"/>
            <a:ext cx="7020232" cy="4852912"/>
          </a:xfrm>
          <a:prstGeom prst="rect">
            <a:avLst/>
          </a:prstGeom>
        </p:spPr>
      </p:pic>
    </p:spTree>
    <p:extLst>
      <p:ext uri="{BB962C8B-B14F-4D97-AF65-F5344CB8AC3E}">
        <p14:creationId xmlns:p14="http://schemas.microsoft.com/office/powerpoint/2010/main" val="3041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BC0D-4A9C-4CA6-657C-44D4E62866DF}"/>
              </a:ext>
            </a:extLst>
          </p:cNvPr>
          <p:cNvSpPr>
            <a:spLocks noGrp="1"/>
          </p:cNvSpPr>
          <p:nvPr>
            <p:ph type="title"/>
          </p:nvPr>
        </p:nvSpPr>
        <p:spPr/>
        <p:txBody>
          <a:bodyPr/>
          <a:lstStyle/>
          <a:p>
            <a:r>
              <a:rPr lang="en-IN" dirty="0"/>
              <a:t>Predictions</a:t>
            </a:r>
          </a:p>
        </p:txBody>
      </p:sp>
      <p:pic>
        <p:nvPicPr>
          <p:cNvPr id="4" name="Content Placeholder 3" descr="Graphical user interface, text, application, chat or text message&#10;&#10;Description automatically generated">
            <a:extLst>
              <a:ext uri="{FF2B5EF4-FFF2-40B4-BE49-F238E27FC236}">
                <a16:creationId xmlns:a16="http://schemas.microsoft.com/office/drawing/2014/main" id="{AEE8F8E4-4E93-D11D-448F-115E4A3909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0656" y="1800809"/>
            <a:ext cx="4937083" cy="3750905"/>
          </a:xfrm>
          <a:prstGeom prst="rect">
            <a:avLst/>
          </a:prstGeom>
        </p:spPr>
      </p:pic>
      <p:sp>
        <p:nvSpPr>
          <p:cNvPr id="7" name="TextBox 6">
            <a:extLst>
              <a:ext uri="{FF2B5EF4-FFF2-40B4-BE49-F238E27FC236}">
                <a16:creationId xmlns:a16="http://schemas.microsoft.com/office/drawing/2014/main" id="{59544B02-9231-A188-66DD-486828839EC7}"/>
              </a:ext>
            </a:extLst>
          </p:cNvPr>
          <p:cNvSpPr txBox="1"/>
          <p:nvPr/>
        </p:nvSpPr>
        <p:spPr>
          <a:xfrm>
            <a:off x="769776" y="5460354"/>
            <a:ext cx="4604657"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Prediction of output using Linear Regression</a:t>
            </a:r>
            <a:endParaRPr lang="en-IN" dirty="0"/>
          </a:p>
        </p:txBody>
      </p:sp>
    </p:spTree>
    <p:extLst>
      <p:ext uri="{BB962C8B-B14F-4D97-AF65-F5344CB8AC3E}">
        <p14:creationId xmlns:p14="http://schemas.microsoft.com/office/powerpoint/2010/main" val="3209369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0EC8-AD81-3959-C96B-1288D55846F1}"/>
              </a:ext>
            </a:extLst>
          </p:cNvPr>
          <p:cNvSpPr>
            <a:spLocks noGrp="1"/>
          </p:cNvSpPr>
          <p:nvPr>
            <p:ph type="title"/>
          </p:nvPr>
        </p:nvSpPr>
        <p:spPr/>
        <p:txBody>
          <a:bodyPr/>
          <a:lstStyle/>
          <a:p>
            <a:r>
              <a:rPr lang="en-US" dirty="0"/>
              <a:t>R</a:t>
            </a:r>
            <a:r>
              <a:rPr lang="en-IN" dirty="0" err="1"/>
              <a:t>esults</a:t>
            </a:r>
            <a:endParaRPr lang="en-IN" dirty="0"/>
          </a:p>
        </p:txBody>
      </p:sp>
      <p:pic>
        <p:nvPicPr>
          <p:cNvPr id="4" name="Content Placeholder 3" descr="Graphical user interface, text, application&#10;&#10;Description automatically generated">
            <a:extLst>
              <a:ext uri="{FF2B5EF4-FFF2-40B4-BE49-F238E27FC236}">
                <a16:creationId xmlns:a16="http://schemas.microsoft.com/office/drawing/2014/main" id="{659C65C2-2BE1-B976-E564-5ACCF3CA21B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 y="1989386"/>
            <a:ext cx="5859626" cy="2563953"/>
          </a:xfrm>
          <a:prstGeom prst="rect">
            <a:avLst/>
          </a:prstGeom>
        </p:spPr>
      </p:pic>
      <p:sp>
        <p:nvSpPr>
          <p:cNvPr id="7" name="TextBox 6">
            <a:extLst>
              <a:ext uri="{FF2B5EF4-FFF2-40B4-BE49-F238E27FC236}">
                <a16:creationId xmlns:a16="http://schemas.microsoft.com/office/drawing/2014/main" id="{745D6F94-F465-FE50-E61B-82BBA7EC8832}"/>
              </a:ext>
            </a:extLst>
          </p:cNvPr>
          <p:cNvSpPr txBox="1"/>
          <p:nvPr/>
        </p:nvSpPr>
        <p:spPr>
          <a:xfrm>
            <a:off x="3755572" y="5101880"/>
            <a:ext cx="6298162"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Score method of Linear </a:t>
            </a:r>
            <a:r>
              <a:rPr lang="en-US" dirty="0">
                <a:latin typeface="Times New Roman" panose="02020603050405020304" pitchFamily="18" charset="0"/>
                <a:ea typeface="Times New Roman" panose="02020603050405020304" pitchFamily="18" charset="0"/>
              </a:rPr>
              <a:t>Regression</a:t>
            </a:r>
            <a:endParaRPr lang="en-IN" dirty="0"/>
          </a:p>
        </p:txBody>
      </p:sp>
    </p:spTree>
    <p:extLst>
      <p:ext uri="{BB962C8B-B14F-4D97-AF65-F5344CB8AC3E}">
        <p14:creationId xmlns:p14="http://schemas.microsoft.com/office/powerpoint/2010/main" val="3226552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0 Remarks</a:t>
            </a:r>
            <a:endParaRPr lang="en-US" dirty="0"/>
          </a:p>
        </p:txBody>
      </p:sp>
      <p:sp>
        <p:nvSpPr>
          <p:cNvPr id="3" name="Content Placeholder 2"/>
          <p:cNvSpPr>
            <a:spLocks noGrp="1"/>
          </p:cNvSpPr>
          <p:nvPr>
            <p:ph idx="1"/>
          </p:nvPr>
        </p:nvSpPr>
        <p:spPr/>
        <p:txBody>
          <a:bodyPr/>
          <a:lstStyle/>
          <a:p>
            <a:pPr>
              <a:lnSpc>
                <a:spcPct val="150000"/>
              </a:lnSpc>
            </a:pPr>
            <a:r>
              <a:rPr lang="en-IN" dirty="0"/>
              <a:t>Which algorithms are used?</a:t>
            </a:r>
          </a:p>
          <a:p>
            <a:pPr>
              <a:lnSpc>
                <a:spcPct val="150000"/>
              </a:lnSpc>
            </a:pPr>
            <a:r>
              <a:rPr lang="en-IN" dirty="0"/>
              <a:t>What is trained data set ?</a:t>
            </a:r>
          </a:p>
          <a:p>
            <a:pPr>
              <a:lnSpc>
                <a:spcPct val="150000"/>
              </a:lnSpc>
            </a:pPr>
            <a:r>
              <a:rPr lang="en-IN" dirty="0"/>
              <a:t>Explain Linear Regression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9269-6701-6258-F33E-B3077DC5329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DD3BC4B-B3C9-E687-0E2A-9C6AF100A30D}"/>
              </a:ext>
            </a:extLst>
          </p:cNvPr>
          <p:cNvSpPr>
            <a:spLocks noGrp="1"/>
          </p:cNvSpPr>
          <p:nvPr>
            <p:ph idx="1"/>
          </p:nvPr>
        </p:nvSpPr>
        <p:spPr/>
        <p:txBody>
          <a:bodyPr>
            <a:normAutofit/>
          </a:bodyPr>
          <a:lstStyle/>
          <a:p>
            <a:pPr marL="0" marR="60960" algn="just">
              <a:lnSpc>
                <a:spcPct val="150000"/>
              </a:lnSpc>
              <a:spcBef>
                <a:spcPts val="45"/>
              </a:spcBef>
              <a:spcAft>
                <a:spcPts val="0"/>
              </a:spcAft>
            </a:pPr>
            <a:r>
              <a:rPr lang="en-US" sz="2400" dirty="0">
                <a:effectLst/>
                <a:latin typeface="Times New Roman" panose="02020603050405020304" pitchFamily="18" charset="0"/>
                <a:ea typeface="Times New Roman" panose="02020603050405020304" pitchFamily="18" charset="0"/>
              </a:rPr>
              <a:t>The concentration of air pollutants in ambient air is governed by the parameters such as no2, so2, </a:t>
            </a:r>
            <a:r>
              <a:rPr lang="en-US" sz="2400" dirty="0" err="1">
                <a:effectLst/>
                <a:latin typeface="Times New Roman" panose="02020603050405020304" pitchFamily="18" charset="0"/>
                <a:ea typeface="Times New Roman" panose="02020603050405020304" pitchFamily="18" charset="0"/>
              </a:rPr>
              <a:t>rspm</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spm</a:t>
            </a:r>
            <a:r>
              <a:rPr lang="en-US" sz="2400" dirty="0">
                <a:effectLst/>
                <a:latin typeface="Times New Roman" panose="02020603050405020304" pitchFamily="18" charset="0"/>
                <a:ea typeface="Times New Roman" panose="02020603050405020304" pitchFamily="18" charset="0"/>
              </a:rPr>
              <a:t>. Air Quality Index (AQI) is used to measure the quality of air. The proposed work is a supervised learning approach using different algorithms such as Linear Regression . </a:t>
            </a:r>
            <a:endParaRPr lang="en-IN" sz="2400" dirty="0">
              <a:effectLst/>
              <a:latin typeface="Times New Roman" panose="02020603050405020304" pitchFamily="18" charset="0"/>
              <a:ea typeface="Times New Roman" panose="02020603050405020304" pitchFamily="18" charset="0"/>
            </a:endParaRPr>
          </a:p>
          <a:p>
            <a:pPr marL="0" marR="60960" indent="57150" algn="just">
              <a:lnSpc>
                <a:spcPct val="150000"/>
              </a:lnSpc>
              <a:spcBef>
                <a:spcPts val="45"/>
              </a:spcBef>
              <a:spcAft>
                <a:spcPts val="0"/>
              </a:spcAft>
            </a:pPr>
            <a:r>
              <a:rPr lang="en-US" sz="2400" dirty="0">
                <a:effectLst/>
                <a:latin typeface="Times New Roman" panose="02020603050405020304" pitchFamily="18" charset="0"/>
                <a:ea typeface="Times New Roman" panose="02020603050405020304" pitchFamily="18" charset="0"/>
              </a:rPr>
              <a:t> By performing the analysis using the algorithm Linear Regression provided the high accuracy for the trained model and predicts the Air Quality more accurately. </a:t>
            </a:r>
            <a:endParaRPr lang="en-IN" sz="2400" dirty="0"/>
          </a:p>
        </p:txBody>
      </p:sp>
    </p:spTree>
    <p:extLst>
      <p:ext uri="{BB962C8B-B14F-4D97-AF65-F5344CB8AC3E}">
        <p14:creationId xmlns:p14="http://schemas.microsoft.com/office/powerpoint/2010/main" val="182495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normAutofit/>
          </a:bodyPr>
          <a:lstStyle/>
          <a:p>
            <a:pPr marL="360000" indent="-457200">
              <a:lnSpc>
                <a:spcPct val="100000"/>
              </a:lnSpc>
              <a:buNone/>
            </a:pPr>
            <a:endParaRPr lang="en-IN" sz="1800" dirty="0"/>
          </a:p>
          <a:p>
            <a:pPr marL="360000" indent="-457200">
              <a:lnSpc>
                <a:spcPct val="100000"/>
              </a:lnSpc>
              <a:buNone/>
            </a:pPr>
            <a:r>
              <a:rPr lang="en-IN" sz="1800" dirty="0"/>
              <a:t>Data Set </a:t>
            </a:r>
            <a:r>
              <a:rPr lang="en-IN" sz="1800" dirty="0" err="1"/>
              <a:t>Url</a:t>
            </a:r>
            <a:r>
              <a:rPr lang="en-IN" sz="1800" dirty="0"/>
              <a:t> : </a:t>
            </a:r>
            <a:r>
              <a:rPr lang="en-IN" sz="1800" dirty="0">
                <a:hlinkClick r:id="rId2"/>
              </a:rPr>
              <a:t>https://www.kaggle.com/datasets/rohanrao/air-quality-data-in-india</a:t>
            </a:r>
            <a:r>
              <a:rPr lang="en-IN" sz="1800" dirty="0"/>
              <a:t> </a:t>
            </a:r>
          </a:p>
          <a:p>
            <a:pPr marL="0" indent="0">
              <a:lnSpc>
                <a:spcPct val="100000"/>
              </a:lnSpc>
              <a:buNone/>
            </a:pPr>
            <a:endParaRPr lang="en-US" sz="1800" b="1" dirty="0">
              <a:sym typeface="+mn-ea"/>
            </a:endParaRPr>
          </a:p>
          <a:p>
            <a:pPr marL="0" indent="0">
              <a:lnSpc>
                <a:spcPct val="100000"/>
              </a:lnSpc>
              <a:buNone/>
            </a:pPr>
            <a:r>
              <a:rPr lang="en-US" sz="1800" b="1" dirty="0">
                <a:sym typeface="+mn-ea"/>
              </a:rPr>
              <a:t>Journals :</a:t>
            </a:r>
          </a:p>
          <a:p>
            <a:pPr marL="0" indent="0">
              <a:lnSpc>
                <a:spcPct val="100000"/>
              </a:lnSpc>
              <a:buNone/>
            </a:pPr>
            <a:endParaRPr lang="en-US" sz="1800" b="1" dirty="0">
              <a:sym typeface="+mn-ea"/>
            </a:endParaRPr>
          </a:p>
          <a:p>
            <a:pPr marL="431800" indent="-457200" fontAlgn="t">
              <a:lnSpc>
                <a:spcPct val="100000"/>
              </a:lnSpc>
              <a:buNone/>
            </a:pPr>
            <a:r>
              <a:rPr lang="en-IN" sz="1800" dirty="0"/>
              <a:t>[1]   Aditya C, Chandana R Deshmukh, Nayana D K, Praveen Gandhi </a:t>
            </a:r>
            <a:r>
              <a:rPr lang="en-IN" sz="1800" dirty="0" err="1"/>
              <a:t>Vidyavastu</a:t>
            </a:r>
            <a:r>
              <a:rPr lang="en-IN" sz="1800" dirty="0"/>
              <a:t>, “</a:t>
            </a:r>
            <a:r>
              <a:rPr lang="en-IN" sz="1800" dirty="0">
                <a:hlinkClick r:id="rId3" action="ppaction://hlinkfile"/>
              </a:rPr>
              <a:t>Detection and Prediction of Air Pollution using Machine Learning Models</a:t>
            </a:r>
            <a:r>
              <a:rPr lang="en-IN" sz="1800" dirty="0"/>
              <a:t>”, International Journal of Engineering Trends and Technology (IJETT) – ISSN: 2231–5381 volume 59 Issue 4- May 2018</a:t>
            </a:r>
          </a:p>
          <a:p>
            <a:pPr marL="431800" indent="-457200" fontAlgn="t">
              <a:lnSpc>
                <a:spcPct val="100000"/>
              </a:lnSpc>
              <a:buNone/>
            </a:pPr>
            <a:endParaRPr lang="en-IN" sz="1800" dirty="0"/>
          </a:p>
          <a:p>
            <a:pPr marL="431800" indent="-457200" fontAlgn="t">
              <a:lnSpc>
                <a:spcPct val="100000"/>
              </a:lnSpc>
              <a:buNone/>
            </a:pPr>
            <a:r>
              <a:rPr lang="en-IN" sz="1800" dirty="0"/>
              <a:t>[2]  K. Mahesh Babu, J. Rene Beulah, “</a:t>
            </a:r>
            <a:r>
              <a:rPr lang="en-IN" sz="1800" dirty="0">
                <a:hlinkClick r:id="rId4" action="ppaction://hlinkfile"/>
              </a:rPr>
              <a:t>Air Quality prediction based on Machine Learning Methods</a:t>
            </a:r>
            <a:r>
              <a:rPr lang="en-IN" sz="1800" dirty="0"/>
              <a:t>”, International Journal of Innovative Technology and Exploring Engineering (IJITEE)ISSN: 2278- 3075, Volume-8, Issue-9S4, July 2019 </a:t>
            </a:r>
          </a:p>
          <a:p>
            <a:pPr marL="431800" indent="-457200" fontAlgn="t">
              <a:lnSpc>
                <a:spcPct val="100000"/>
              </a:lnSpc>
              <a:buNone/>
            </a:pPr>
            <a:endParaRPr lang="en-IN" sz="1800" dirty="0"/>
          </a:p>
          <a:p>
            <a:pPr marL="431800" indent="-457200" fontAlgn="t">
              <a:lnSpc>
                <a:spcPct val="100000"/>
              </a:lnSpc>
              <a:buNone/>
            </a:pPr>
            <a:r>
              <a:rPr lang="en-IN" sz="1800" dirty="0"/>
              <a:t>[3]  Pooja </a:t>
            </a:r>
            <a:r>
              <a:rPr lang="en-IN" sz="1800" dirty="0" err="1"/>
              <a:t>Bhalgat</a:t>
            </a:r>
            <a:r>
              <a:rPr lang="en-IN" sz="1800" dirty="0"/>
              <a:t>, </a:t>
            </a:r>
            <a:r>
              <a:rPr lang="en-IN" sz="1800" dirty="0" err="1"/>
              <a:t>Sejal</a:t>
            </a:r>
            <a:r>
              <a:rPr lang="en-IN" sz="1800" dirty="0"/>
              <a:t> </a:t>
            </a:r>
            <a:r>
              <a:rPr lang="en-IN" sz="1800" dirty="0" err="1"/>
              <a:t>Pitale</a:t>
            </a:r>
            <a:r>
              <a:rPr lang="en-IN" sz="1800" dirty="0"/>
              <a:t>, Sachin </a:t>
            </a:r>
            <a:r>
              <a:rPr lang="en-IN" sz="1800" dirty="0" err="1"/>
              <a:t>Bhoite</a:t>
            </a:r>
            <a:r>
              <a:rPr lang="en-IN" sz="1800" dirty="0"/>
              <a:t>, “</a:t>
            </a:r>
            <a:r>
              <a:rPr lang="en-IN" sz="1800" dirty="0">
                <a:hlinkClick r:id="rId5" action="ppaction://hlinkfile"/>
              </a:rPr>
              <a:t>Air Quality Prediction using Machine Learning Algorithms</a:t>
            </a:r>
            <a:r>
              <a:rPr lang="en-IN" sz="1800" dirty="0"/>
              <a:t>”, International Journal of Computer Applications Technology and Research Volume 8– Issue 09, 367-370, 2019, ISSN:-2319–8656 </a:t>
            </a:r>
          </a:p>
          <a:p>
            <a:pPr marL="431800" indent="-457200" fontAlgn="auto">
              <a:buNone/>
            </a:pP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599B-C6B5-AD9E-F40C-A4019534D26E}"/>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5EA076DB-E939-EE19-EC75-D1D51FAB27BC}"/>
              </a:ext>
            </a:extLst>
          </p:cNvPr>
          <p:cNvSpPr>
            <a:spLocks noGrp="1"/>
          </p:cNvSpPr>
          <p:nvPr>
            <p:ph idx="1"/>
          </p:nvPr>
        </p:nvSpPr>
        <p:spPr/>
        <p:txBody>
          <a:bodyPr>
            <a:normAutofit/>
          </a:bodyPr>
          <a:lstStyle/>
          <a:p>
            <a:pPr marL="431800" indent="-457200" fontAlgn="t">
              <a:lnSpc>
                <a:spcPct val="100000"/>
              </a:lnSpc>
              <a:buNone/>
            </a:pPr>
            <a:r>
              <a:rPr lang="en-US" sz="1800" dirty="0"/>
              <a:t> </a:t>
            </a:r>
            <a:r>
              <a:rPr lang="en-IN" sz="1800" dirty="0"/>
              <a:t>[4] Radhika </a:t>
            </a:r>
            <a:r>
              <a:rPr lang="en-IN" sz="1800" dirty="0" err="1"/>
              <a:t>M.Patil</a:t>
            </a:r>
            <a:r>
              <a:rPr lang="en-IN" sz="1800" dirty="0"/>
              <a:t>, </a:t>
            </a:r>
            <a:r>
              <a:rPr lang="en-IN" sz="1800" dirty="0" err="1"/>
              <a:t>Dr.</a:t>
            </a:r>
            <a:r>
              <a:rPr lang="en-IN" sz="1800" dirty="0"/>
              <a:t> H. T. </a:t>
            </a:r>
            <a:r>
              <a:rPr lang="en-IN" sz="1800" dirty="0" err="1"/>
              <a:t>Dinde,Sonali</a:t>
            </a:r>
            <a:r>
              <a:rPr lang="en-IN" sz="1800" dirty="0"/>
              <a:t>. K. </a:t>
            </a:r>
            <a:r>
              <a:rPr lang="en-IN" sz="1800" dirty="0" err="1"/>
              <a:t>Powar</a:t>
            </a:r>
            <a:r>
              <a:rPr lang="en-IN" sz="1800" dirty="0"/>
              <a:t>, “</a:t>
            </a:r>
            <a:r>
              <a:rPr lang="en-IN" sz="1800" dirty="0">
                <a:hlinkClick r:id="rId2" action="ppaction://hlinkfile"/>
              </a:rPr>
              <a:t>A Literature Review on Prediction of Air Quality Index and Forecasting Ambient Air Pollutants using Machine Learning </a:t>
            </a:r>
            <a:r>
              <a:rPr lang="en-IN" sz="1800" dirty="0" err="1">
                <a:hlinkClick r:id="rId2" action="ppaction://hlinkfile"/>
              </a:rPr>
              <a:t>Algorithms</a:t>
            </a:r>
            <a:r>
              <a:rPr lang="en-IN" sz="1800" dirty="0" err="1"/>
              <a:t>”,International</a:t>
            </a:r>
            <a:r>
              <a:rPr lang="en-IN" sz="1800" dirty="0"/>
              <a:t> Journal of Innovative Science and Research Technology ISSN No:- 2456-216 Volume 5, Issue 8, August – 2020 </a:t>
            </a:r>
          </a:p>
          <a:p>
            <a:pPr marL="431800" indent="-457200" fontAlgn="t">
              <a:lnSpc>
                <a:spcPct val="100000"/>
              </a:lnSpc>
              <a:buNone/>
            </a:pPr>
            <a:endParaRPr lang="en-IN" sz="1800" dirty="0"/>
          </a:p>
          <a:p>
            <a:pPr marL="431800" indent="-457200" fontAlgn="t">
              <a:lnSpc>
                <a:spcPct val="100000"/>
              </a:lnSpc>
              <a:buNone/>
            </a:pPr>
            <a:r>
              <a:rPr lang="en-IN" sz="1800" dirty="0"/>
              <a:t>[5] </a:t>
            </a:r>
            <a:r>
              <a:rPr lang="en-IN" sz="1800" dirty="0" err="1"/>
              <a:t>Huixiang</a:t>
            </a:r>
            <a:r>
              <a:rPr lang="en-IN" sz="1800" dirty="0"/>
              <a:t> Liu, Qing Li, </a:t>
            </a:r>
            <a:r>
              <a:rPr lang="en-IN" sz="1800" dirty="0" err="1"/>
              <a:t>Dongbing</a:t>
            </a:r>
            <a:r>
              <a:rPr lang="en-IN" sz="1800" dirty="0"/>
              <a:t> Yu, Yu Gu, “</a:t>
            </a:r>
            <a:r>
              <a:rPr lang="en-IN" sz="1800" dirty="0">
                <a:hlinkClick r:id="rId3" action="ppaction://hlinkfile"/>
              </a:rPr>
              <a:t>Air Quality Index and Air Pollutant Concentration Prediction Based on Machine Learning Algorithms</a:t>
            </a:r>
            <a:r>
              <a:rPr lang="en-IN" sz="1800" dirty="0"/>
              <a:t>”, Applied Sciences, ISSN 2076-3417; CODEN: ASPCC7, 2019, 9, 4069; doi:10.3390/app9194069. </a:t>
            </a:r>
          </a:p>
          <a:p>
            <a:pPr marL="431800" indent="-457200" fontAlgn="t">
              <a:lnSpc>
                <a:spcPct val="100000"/>
              </a:lnSpc>
              <a:buNone/>
            </a:pPr>
            <a:endParaRPr lang="en-IN" sz="1800" dirty="0"/>
          </a:p>
          <a:p>
            <a:pPr marL="431800" indent="-457200" fontAlgn="t">
              <a:lnSpc>
                <a:spcPct val="100000"/>
              </a:lnSpc>
              <a:buNone/>
            </a:pPr>
            <a:r>
              <a:rPr lang="en-IN" sz="1800" b="1" dirty="0"/>
              <a:t>World wide web: </a:t>
            </a:r>
          </a:p>
          <a:p>
            <a:pPr marL="431800" indent="-457200" fontAlgn="t">
              <a:lnSpc>
                <a:spcPct val="100000"/>
              </a:lnSpc>
              <a:buNone/>
            </a:pPr>
            <a:r>
              <a:rPr lang="en-IN" sz="1800" dirty="0"/>
              <a:t>[6] </a:t>
            </a:r>
            <a:r>
              <a:rPr lang="en-IN" sz="1800" dirty="0">
                <a:hlinkClick r:id="rId4"/>
              </a:rPr>
              <a:t>https://en.wikipedia.org/wiki/Air_quality_index</a:t>
            </a:r>
            <a:endParaRPr lang="en-IN" sz="1800" dirty="0"/>
          </a:p>
          <a:p>
            <a:pPr marL="431800" indent="-457200" fontAlgn="t">
              <a:lnSpc>
                <a:spcPct val="100000"/>
              </a:lnSpc>
              <a:buNone/>
            </a:pPr>
            <a:r>
              <a:rPr lang="en-IN" sz="1800" dirty="0"/>
              <a:t> [7] </a:t>
            </a:r>
            <a:r>
              <a:rPr lang="en-IN" sz="1800" dirty="0">
                <a:hlinkClick r:id="rId5"/>
              </a:rPr>
              <a:t>https://pib.gov.in/newsite/printrelease.aspx?relid=110654</a:t>
            </a:r>
            <a:endParaRPr lang="en-IN" sz="1800" dirty="0"/>
          </a:p>
          <a:p>
            <a:pPr marL="431800" indent="-457200" fontAlgn="t">
              <a:lnSpc>
                <a:spcPct val="100000"/>
              </a:lnSpc>
              <a:buNone/>
            </a:pPr>
            <a:r>
              <a:rPr lang="en-IN" sz="1800" dirty="0"/>
              <a:t> [8] </a:t>
            </a:r>
            <a:r>
              <a:rPr lang="en-IN" sz="1800" dirty="0">
                <a:hlinkClick r:id="rId6"/>
              </a:rPr>
              <a:t>https://machinelearningmastery.com/linear-regression-for-machine-learning/</a:t>
            </a:r>
            <a:endParaRPr lang="en-IN" sz="1800" dirty="0"/>
          </a:p>
          <a:p>
            <a:pPr marL="431800" indent="-457200" fontAlgn="t">
              <a:lnSpc>
                <a:spcPct val="100000"/>
              </a:lnSpc>
              <a:buNone/>
            </a:pPr>
            <a:r>
              <a:rPr lang="en-IN" sz="1800" dirty="0"/>
              <a:t> [9] </a:t>
            </a:r>
            <a:r>
              <a:rPr lang="en-IN" sz="1800" dirty="0">
                <a:hlinkClick r:id="rId7"/>
              </a:rPr>
              <a:t>https://levelup.gitconnected.com/random-forest-regression-209c0f354c84</a:t>
            </a:r>
            <a:r>
              <a:rPr lang="en-IN" sz="1800" dirty="0"/>
              <a:t> </a:t>
            </a:r>
            <a:endParaRPr lang="en-US" sz="1800" dirty="0"/>
          </a:p>
          <a:p>
            <a:endParaRPr lang="en-IN" sz="1800" dirty="0"/>
          </a:p>
        </p:txBody>
      </p:sp>
    </p:spTree>
    <p:extLst>
      <p:ext uri="{BB962C8B-B14F-4D97-AF65-F5344CB8AC3E}">
        <p14:creationId xmlns:p14="http://schemas.microsoft.com/office/powerpoint/2010/main" val="3130582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Review_1 Remarks</a:t>
            </a:r>
            <a:endParaRPr lang="en-IN" dirty="0"/>
          </a:p>
        </p:txBody>
      </p:sp>
      <p:sp>
        <p:nvSpPr>
          <p:cNvPr id="3" name="Content Placeholder 2"/>
          <p:cNvSpPr>
            <a:spLocks noGrp="1"/>
          </p:cNvSpPr>
          <p:nvPr>
            <p:ph idx="1"/>
          </p:nvPr>
        </p:nvSpPr>
        <p:spPr>
          <a:xfrm>
            <a:off x="1" y="232759"/>
            <a:ext cx="11978640" cy="6259480"/>
          </a:xfrm>
        </p:spPr>
        <p:txBody>
          <a:bodyPr anchor="ctr"/>
          <a:lstStyle/>
          <a:p>
            <a:pPr>
              <a:lnSpc>
                <a:spcPct val="200000"/>
              </a:lnSpc>
              <a:buFont typeface="Wingdings" panose="05000000000000000000" pitchFamily="2" charset="2"/>
              <a:buChar char="q"/>
            </a:pPr>
            <a:r>
              <a:rPr lang="en-US" b="0" i="0" u="none" strike="noStrike" dirty="0">
                <a:solidFill>
                  <a:srgbClr val="000000"/>
                </a:solidFill>
                <a:effectLst/>
                <a:latin typeface="Times New Roman" panose="02020603050405020304" pitchFamily="18" charset="0"/>
              </a:rPr>
              <a:t>1. What are the Attributes ? </a:t>
            </a:r>
          </a:p>
          <a:p>
            <a:pPr>
              <a:lnSpc>
                <a:spcPct val="200000"/>
              </a:lnSpc>
              <a:buFont typeface="Wingdings" panose="05000000000000000000" pitchFamily="2" charset="2"/>
              <a:buChar char="q"/>
            </a:pPr>
            <a:r>
              <a:rPr lang="en-US" b="0" i="0" u="none" strike="noStrike" dirty="0">
                <a:solidFill>
                  <a:srgbClr val="000000"/>
                </a:solidFill>
                <a:effectLst/>
                <a:latin typeface="Times New Roman" panose="02020603050405020304" pitchFamily="18" charset="0"/>
              </a:rPr>
              <a:t>2. How many features are present in the dataset ?</a:t>
            </a:r>
          </a:p>
          <a:p>
            <a:pPr>
              <a:lnSpc>
                <a:spcPct val="200000"/>
              </a:lnSpc>
              <a:buFont typeface="Wingdings" panose="05000000000000000000" pitchFamily="2" charset="2"/>
              <a:buChar char="q"/>
            </a:pPr>
            <a:r>
              <a:rPr lang="en-US" dirty="0">
                <a:solidFill>
                  <a:srgbClr val="000000"/>
                </a:solidFill>
              </a:rPr>
              <a:t>3. What is scope of your project ?</a:t>
            </a:r>
            <a:endParaRPr lang="en-US" b="0" i="0" u="none" strike="noStrike" dirty="0">
              <a:solidFill>
                <a:srgbClr val="000000"/>
              </a:solidFill>
              <a:effectLst/>
              <a:latin typeface="Times New Roman" panose="02020603050405020304" pitchFamily="18" charset="0"/>
            </a:endParaRPr>
          </a:p>
          <a:p>
            <a:pPr>
              <a:buFont typeface="Wingdings" panose="05000000000000000000" pitchFamily="2" charset="2"/>
              <a:buChar char="q"/>
            </a:pPr>
            <a:endParaRPr lang="en-US" b="0" i="0" u="none" strike="noStrike" dirty="0">
              <a:solidFill>
                <a:srgbClr val="000000"/>
              </a:solidFill>
              <a:effectLst/>
              <a:latin typeface="Times New Roman" panose="02020603050405020304" pitchFamily="18" charset="0"/>
            </a:endParaRPr>
          </a:p>
          <a:p>
            <a:pPr marL="0" indent="0">
              <a:buNone/>
            </a:pP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lnSpcReduction="10000"/>
          </a:bodyPr>
          <a:lstStyle/>
          <a:p>
            <a:pPr marL="461963" indent="-461963">
              <a:buBlip>
                <a:blip r:embed="rId2">
                  <a:extLst>
                    <a:ext uri="{96DAC541-7B7A-43D3-8B79-37D633B846F1}">
                      <asvg:svgBlip xmlns:asvg="http://schemas.microsoft.com/office/drawing/2016/SVG/main" r:embed="rId3"/>
                    </a:ext>
                  </a:extLst>
                </a:blip>
              </a:buBlip>
            </a:pPr>
            <a:r>
              <a:rPr lang="en-US" dirty="0"/>
              <a:t>Introduction</a:t>
            </a:r>
          </a:p>
          <a:p>
            <a:pPr marL="461963" indent="-461963">
              <a:buBlip>
                <a:blip r:embed="rId2">
                  <a:extLst>
                    <a:ext uri="{96DAC541-7B7A-43D3-8B79-37D633B846F1}">
                      <asvg:svgBlip xmlns:asvg="http://schemas.microsoft.com/office/drawing/2016/SVG/main" r:embed="rId3"/>
                    </a:ext>
                  </a:extLst>
                </a:blip>
              </a:buBlip>
            </a:pPr>
            <a:r>
              <a:rPr lang="en-US" dirty="0"/>
              <a:t>Existing System</a:t>
            </a:r>
          </a:p>
          <a:p>
            <a:pPr marL="461963" indent="-461963">
              <a:buBlip>
                <a:blip r:embed="rId2">
                  <a:extLst>
                    <a:ext uri="{96DAC541-7B7A-43D3-8B79-37D633B846F1}">
                      <asvg:svgBlip xmlns:asvg="http://schemas.microsoft.com/office/drawing/2016/SVG/main" r:embed="rId3"/>
                    </a:ext>
                  </a:extLst>
                </a:blip>
              </a:buBlip>
            </a:pPr>
            <a:r>
              <a:rPr lang="en-US" dirty="0"/>
              <a:t>Proposed System</a:t>
            </a:r>
          </a:p>
          <a:p>
            <a:pPr marL="461963" indent="-461963">
              <a:buBlip>
                <a:blip r:embed="rId2">
                  <a:extLst>
                    <a:ext uri="{96DAC541-7B7A-43D3-8B79-37D633B846F1}">
                      <asvg:svgBlip xmlns:asvg="http://schemas.microsoft.com/office/drawing/2016/SVG/main" r:embed="rId3"/>
                    </a:ext>
                  </a:extLst>
                </a:blip>
              </a:buBlip>
            </a:pPr>
            <a:r>
              <a:rPr lang="en-US" dirty="0"/>
              <a:t>Literature Survey</a:t>
            </a:r>
          </a:p>
          <a:p>
            <a:pPr marL="461963" indent="-461963">
              <a:buBlip>
                <a:blip r:embed="rId2">
                  <a:extLst>
                    <a:ext uri="{96DAC541-7B7A-43D3-8B79-37D633B846F1}">
                      <asvg:svgBlip xmlns:asvg="http://schemas.microsoft.com/office/drawing/2016/SVG/main" r:embed="rId3"/>
                    </a:ext>
                  </a:extLst>
                </a:blip>
              </a:buBlip>
            </a:pPr>
            <a:r>
              <a:rPr lang="en-US" dirty="0"/>
              <a:t>Problem Definition</a:t>
            </a:r>
          </a:p>
          <a:p>
            <a:pPr marL="461963" indent="-461963">
              <a:buBlip>
                <a:blip r:embed="rId2">
                  <a:extLst>
                    <a:ext uri="{96DAC541-7B7A-43D3-8B79-37D633B846F1}">
                      <asvg:svgBlip xmlns:asvg="http://schemas.microsoft.com/office/drawing/2016/SVG/main" r:embed="rId3"/>
                    </a:ext>
                  </a:extLst>
                </a:blip>
              </a:buBlip>
            </a:pPr>
            <a:r>
              <a:rPr lang="en-US" dirty="0"/>
              <a:t>Planning</a:t>
            </a:r>
          </a:p>
          <a:p>
            <a:pPr marL="461963" indent="-461963">
              <a:buBlip>
                <a:blip r:embed="rId2">
                  <a:extLst>
                    <a:ext uri="{96DAC541-7B7A-43D3-8B79-37D633B846F1}">
                      <asvg:svgBlip xmlns:asvg="http://schemas.microsoft.com/office/drawing/2016/SVG/main" r:embed="rId3"/>
                    </a:ext>
                  </a:extLst>
                </a:blip>
              </a:buBlip>
            </a:pPr>
            <a:r>
              <a:rPr lang="en-US" dirty="0"/>
              <a:t>Requirements</a:t>
            </a:r>
          </a:p>
          <a:p>
            <a:pPr marL="461963" indent="-461963">
              <a:buBlip>
                <a:blip r:embed="rId2">
                  <a:extLst>
                    <a:ext uri="{96DAC541-7B7A-43D3-8B79-37D633B846F1}">
                      <asvg:svgBlip xmlns:asvg="http://schemas.microsoft.com/office/drawing/2016/SVG/main" r:embed="rId3"/>
                    </a:ext>
                  </a:extLst>
                </a:blip>
              </a:buBlip>
            </a:pPr>
            <a:r>
              <a:rPr lang="en-US" dirty="0"/>
              <a:t>Design</a:t>
            </a:r>
          </a:p>
          <a:p>
            <a:pPr marL="461963" indent="-461963">
              <a:buBlip>
                <a:blip r:embed="rId2">
                  <a:extLst>
                    <a:ext uri="{96DAC541-7B7A-43D3-8B79-37D633B846F1}">
                      <asvg:svgBlip xmlns:asvg="http://schemas.microsoft.com/office/drawing/2016/SVG/main" r:embed="rId3"/>
                    </a:ext>
                  </a:extLst>
                </a:blip>
              </a:buBlip>
            </a:pPr>
            <a:r>
              <a:rPr lang="en-US" dirty="0"/>
              <a:t>Implementation</a:t>
            </a:r>
          </a:p>
          <a:p>
            <a:pPr marL="461963" indent="-461963">
              <a:buBlip>
                <a:blip r:embed="rId2">
                  <a:extLst>
                    <a:ext uri="{96DAC541-7B7A-43D3-8B79-37D633B846F1}">
                      <asvg:svgBlip xmlns:asvg="http://schemas.microsoft.com/office/drawing/2016/SVG/main" r:embed="rId3"/>
                    </a:ext>
                  </a:extLst>
                </a:blip>
              </a:buBlip>
            </a:pPr>
            <a:r>
              <a:rPr lang="en-US" dirty="0"/>
              <a:t>Conclusion</a:t>
            </a:r>
          </a:p>
          <a:p>
            <a:pPr marL="461963" indent="-461963">
              <a:buBlip>
                <a:blip r:embed="rId2">
                  <a:extLst>
                    <a:ext uri="{96DAC541-7B7A-43D3-8B79-37D633B846F1}">
                      <asvg:svgBlip xmlns:asvg="http://schemas.microsoft.com/office/drawing/2016/SVG/main" r:embed="rId3"/>
                    </a:ext>
                  </a:extLst>
                </a:blip>
              </a:buBlip>
            </a:pPr>
            <a:r>
              <a:rPr lang="en-IN" dirty="0"/>
              <a:t>References</a:t>
            </a:r>
          </a:p>
          <a:p>
            <a:pPr marL="0" indent="0">
              <a:buNone/>
            </a:pPr>
            <a:endParaRPr lang="en-US" dirty="0"/>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lnSpc>
                <a:spcPct val="150000"/>
              </a:lnSpc>
            </a:pPr>
            <a:r>
              <a:rPr lang="en-US" sz="2600" dirty="0"/>
              <a:t>The sharp rise in air pollution in recent years, due to industrial and agricultural activities, as well as increased number of vehicles using internal combustion engines, has caught the attention of the scientific community. Air pollution has significant impact on human health and may cause long-term health issues in children. The significant rise in air pollution in India is attributed to increased vehicular emissions, burning of fossil fuels at power plants, and other local industries and burning of fields by farmers.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7FB9-71A6-BF14-FCA6-35AD2A9710A2}"/>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42B096B4-5738-F9AE-61D8-070C95DE7D17}"/>
              </a:ext>
            </a:extLst>
          </p:cNvPr>
          <p:cNvSpPr>
            <a:spLocks noGrp="1"/>
          </p:cNvSpPr>
          <p:nvPr>
            <p:ph idx="1"/>
          </p:nvPr>
        </p:nvSpPr>
        <p:spPr/>
        <p:txBody>
          <a:bodyPr>
            <a:normAutofit lnSpcReduction="10000"/>
          </a:bodyPr>
          <a:lstStyle/>
          <a:p>
            <a:pPr>
              <a:lnSpc>
                <a:spcPct val="150000"/>
              </a:lnSpc>
            </a:pPr>
            <a:r>
              <a:rPr lang="en-US" sz="2600" dirty="0"/>
              <a:t>As the largest growing industrial nation, India is producing record amount of harmful aerial contaminants. Air quality of a particular state or a country is a measure on the effect of pollutants on the respected regions, as per the Indian air quality standard pollutants are indexed in terms of their scale, these air quality indexes indicates the levels of major pollutants on the atmosphere. </a:t>
            </a:r>
          </a:p>
          <a:p>
            <a:pPr>
              <a:lnSpc>
                <a:spcPct val="150000"/>
              </a:lnSpc>
            </a:pPr>
            <a:r>
              <a:rPr lang="en-US" sz="2600" dirty="0"/>
              <a:t>There are various atmospheric gases which causes pollution on our environment. Each pollution has individual index at different levels. The major pollutants Such as (no2, so2, </a:t>
            </a:r>
            <a:r>
              <a:rPr lang="en-US" sz="2600" dirty="0" err="1"/>
              <a:t>rspm</a:t>
            </a:r>
            <a:r>
              <a:rPr lang="en-US" sz="2600" dirty="0"/>
              <a:t>, </a:t>
            </a:r>
            <a:r>
              <a:rPr lang="en-US" sz="2600" dirty="0" err="1"/>
              <a:t>spm</a:t>
            </a:r>
            <a:r>
              <a:rPr lang="en-US" sz="2600" dirty="0"/>
              <a:t>) indexes AQI is acquired, with this individual AQI, the data can be categorized based on the limits.</a:t>
            </a:r>
          </a:p>
          <a:p>
            <a:pPr>
              <a:lnSpc>
                <a:spcPct val="150000"/>
              </a:lnSpc>
            </a:pPr>
            <a:endParaRPr lang="en-IN" sz="2600" dirty="0"/>
          </a:p>
        </p:txBody>
      </p:sp>
    </p:spTree>
    <p:extLst>
      <p:ext uri="{BB962C8B-B14F-4D97-AF65-F5344CB8AC3E}">
        <p14:creationId xmlns:p14="http://schemas.microsoft.com/office/powerpoint/2010/main" val="147443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C8A5-6D63-1671-6FEC-BC3568BD4167}"/>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2ABC670C-EAD5-0F86-C4B2-B9B351B5EF87}"/>
              </a:ext>
            </a:extLst>
          </p:cNvPr>
          <p:cNvSpPr>
            <a:spLocks noGrp="1"/>
          </p:cNvSpPr>
          <p:nvPr>
            <p:ph idx="1"/>
          </p:nvPr>
        </p:nvSpPr>
        <p:spPr/>
        <p:txBody>
          <a:bodyPr>
            <a:normAutofit/>
          </a:bodyPr>
          <a:lstStyle/>
          <a:p>
            <a:pPr>
              <a:lnSpc>
                <a:spcPct val="150000"/>
              </a:lnSpc>
            </a:pPr>
            <a:r>
              <a:rPr lang="en-US" b="0" i="0" dirty="0">
                <a:solidFill>
                  <a:srgbClr val="383838"/>
                </a:solidFill>
                <a:effectLst/>
              </a:rPr>
              <a:t>Air pollution is a major concern these days. The presence of an unwanted thing, contaminant, or agent in the air leads to air pollution.</a:t>
            </a:r>
          </a:p>
          <a:p>
            <a:pPr>
              <a:lnSpc>
                <a:spcPct val="150000"/>
              </a:lnSpc>
            </a:pPr>
            <a:r>
              <a:rPr lang="en-US" b="0" i="0" dirty="0">
                <a:solidFill>
                  <a:srgbClr val="383838"/>
                </a:solidFill>
                <a:effectLst/>
              </a:rPr>
              <a:t>Air Quality Index  is a number used to convey the quality of air. Air quality deteriorates with an increase in the concentration of pollutants.</a:t>
            </a:r>
            <a:endParaRPr lang="en-US" dirty="0"/>
          </a:p>
          <a:p>
            <a:pPr>
              <a:lnSpc>
                <a:spcPct val="150000"/>
              </a:lnSpc>
            </a:pPr>
            <a:r>
              <a:rPr lang="en-US" dirty="0"/>
              <a:t>Earlier classical methods such as probability, statistics were used to predict the quality of air, but those methods are very complex to predict the quality of air and time consuming.</a:t>
            </a:r>
          </a:p>
        </p:txBody>
      </p:sp>
    </p:spTree>
    <p:extLst>
      <p:ext uri="{BB962C8B-B14F-4D97-AF65-F5344CB8AC3E}">
        <p14:creationId xmlns:p14="http://schemas.microsoft.com/office/powerpoint/2010/main" val="31149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457200" indent="-457200">
              <a:lnSpc>
                <a:spcPct val="150000"/>
              </a:lnSpc>
            </a:pPr>
            <a:r>
              <a:rPr lang="en-US" dirty="0"/>
              <a:t>Due to advancement of technology, now it is very easy to fetch the data about the pollutants of air using sensors.</a:t>
            </a:r>
          </a:p>
          <a:p>
            <a:pPr marL="457200" indent="-457200">
              <a:lnSpc>
                <a:spcPct val="150000"/>
              </a:lnSpc>
            </a:pPr>
            <a:r>
              <a:rPr lang="en-US" dirty="0"/>
              <a:t>The Air pollutants information is retrieved from the sensors which are processed in a unified schema and stored as a dataset. This dataset is preprocessed .Once the dataset is ready, it is split into training dataset and test dataset. And further Supervised Machine Learning Algorithms are applied on the training dataset. The obtained results are matched with the testing dataset and results are analyzed</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2185</Words>
  <Application>Microsoft Office PowerPoint</Application>
  <PresentationFormat>Widescreen</PresentationFormat>
  <Paragraphs>164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Times New Roman</vt:lpstr>
      <vt:lpstr>Wingdings</vt:lpstr>
      <vt:lpstr>Custom Design</vt:lpstr>
      <vt:lpstr>PowerPoint Presentation</vt:lpstr>
      <vt:lpstr>Abstract</vt:lpstr>
      <vt:lpstr>Review 0 Remarks</vt:lpstr>
      <vt:lpstr>Review_1 Remarks</vt:lpstr>
      <vt:lpstr>Contents</vt:lpstr>
      <vt:lpstr>Introduction</vt:lpstr>
      <vt:lpstr>Contd..</vt:lpstr>
      <vt:lpstr>Existing  System</vt:lpstr>
      <vt:lpstr>Proposed System</vt:lpstr>
      <vt:lpstr>Literature Survey</vt:lpstr>
      <vt:lpstr>Contd..</vt:lpstr>
      <vt:lpstr>PowerPoint Presentation</vt:lpstr>
      <vt:lpstr> Problem Definition</vt:lpstr>
      <vt:lpstr> Requirements :</vt:lpstr>
      <vt:lpstr>Design</vt:lpstr>
      <vt:lpstr>Architecture</vt:lpstr>
      <vt:lpstr>Implementation :</vt:lpstr>
      <vt:lpstr>Contd..</vt:lpstr>
      <vt:lpstr>Contd..</vt:lpstr>
      <vt:lpstr> Sample Code</vt:lpstr>
      <vt:lpstr>Review 2 Remarks</vt:lpstr>
      <vt:lpstr>Contd..</vt:lpstr>
      <vt:lpstr>Contd..</vt:lpstr>
      <vt:lpstr>Contd..</vt:lpstr>
      <vt:lpstr>Contd..</vt:lpstr>
      <vt:lpstr>Training the model</vt:lpstr>
      <vt:lpstr>Contd..</vt:lpstr>
      <vt:lpstr>Predictions</vt:lpstr>
      <vt:lpstr>Results</vt:lpstr>
      <vt:lpstr>Conclusion</vt:lpstr>
      <vt:lpstr>References</vt:lpstr>
      <vt:lpstr>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Khathi Jatul Kubra Sheik</cp:lastModifiedBy>
  <cp:revision>181</cp:revision>
  <dcterms:created xsi:type="dcterms:W3CDTF">2019-06-11T05:35:00Z</dcterms:created>
  <dcterms:modified xsi:type="dcterms:W3CDTF">2022-06-27T15:09:51Z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4B54F4AADBE644E2902D3549E5F6A9EA</vt:lpwstr>
  </property>
  <property fmtid="{D5CDD505-2E9C-101B-9397-08002B2CF9AE}" pid="3" name="KSOProductBuildVer">
    <vt:lpwstr>1033-11.2.0.10451</vt:lpwstr>
  </property>
</Properties>
</file>