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  <p:sldId id="273" r:id="rId24"/>
    <p:sldId id="275" r:id="rId25"/>
    <p:sldId id="274" r:id="rId26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2E622-3D86-4ABD-DA26-6C2AC235BF17}" v="2364" dt="2022-08-09T23:39:59.971"/>
    <p1510:client id="{36F8D504-85E8-BB29-ED04-3D513DAC79CE}" v="1701" dt="2022-08-09T22:12:30.422"/>
    <p1510:client id="{434741DA-45A8-4BFC-B2FF-D9D71D54E349}" v="623" dt="2022-08-08T20:00:3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6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FE1DBA-4CE3-4C64-8934-2A3147054715}" type="datetime1">
              <a:rPr lang="tr-TR" smtClean="0"/>
              <a:t>9.08.2022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57C014-2C25-4476-A2BD-3D38CF9A42C4}" type="datetime1">
              <a:rPr lang="tr-TR" noProof="0" smtClean="0"/>
              <a:t>9.08.2022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Serbest 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erbest 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erbest 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erbest 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Serbest 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Serbest 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Serbest 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Serbest 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Serbest 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Serbest 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Serbest 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Dikdörtgen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İkizkenar Üçgen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Dikdörtgen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 dirty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8A8C8F6-8275-464B-AA35-9587CB4B16C9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Dikdörtgen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kdörtgen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D78E1-323C-4F21-A610-AE32B2EDEFDD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Dikdörtgen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kdörtgen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5DF7CD51-ED13-4F8B-8A4F-E74D02901C44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Dikdörtgen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Dikdörtgen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2E9150-1581-4C43-822A-0A8FCE07E31D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Serbest 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Dikdörtgen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İkizkenar Üçgen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Dikdörtgen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dirty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3A9C6C0E-A180-4D14-919C-5724C0AFDDAC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Dikdörtgen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Dikdörtgen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5477FD6-7F04-4245-A0B3-F00ADD0EE00E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Dikdörtgen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Dikdörtgen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75CF5D9-EF2B-46B2-8DB8-1C8C540998CC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Dikdörtgen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kdörtgen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0E710-DE5D-4D9F-A5D0-332FADB9C12E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5863982-4305-43E4-8642-34CB482B4C90}" type="datetime1">
              <a:rPr lang="tr-TR" noProof="0" smtClean="0"/>
              <a:t>9.08.2022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Dikdörtgen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Dikdörtgen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 dirty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D5B8B-460A-48C4-B240-D5A19777229A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Serbest 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erbest 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Dikdörtgen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İkizkenar Üçgen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Dikdörtgen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dirty="0"/>
              <a:t>Resim eklemek için simgeye tıklayın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 dirty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EFA9319-59D6-4110-B742-6B6D870CB1E0}" type="datetime1">
              <a:rPr lang="tr-TR" noProof="0" smtClean="0"/>
              <a:t>9.08.2022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  <a:p>
            <a:pPr lvl="5" rtl="0"/>
            <a:r>
              <a:rPr lang="tr-TR" noProof="0" dirty="0"/>
              <a:t>6</a:t>
            </a:r>
          </a:p>
          <a:p>
            <a:pPr lvl="6" rtl="0"/>
            <a:r>
              <a:rPr lang="tr-TR" noProof="0" dirty="0"/>
              <a:t>7</a:t>
            </a:r>
          </a:p>
          <a:p>
            <a:pPr lvl="7" rtl="0"/>
            <a:r>
              <a:rPr lang="tr-TR" noProof="0" dirty="0"/>
              <a:t>8</a:t>
            </a:r>
          </a:p>
          <a:p>
            <a:pPr lvl="8" rtl="0"/>
            <a:r>
              <a:rPr lang="tr-TR" noProof="0" dirty="0"/>
              <a:t>9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24F635-6250-41EB-8DCF-47F22286838C}" type="datetime1">
              <a:rPr lang="tr-TR" noProof="0" smtClean="0"/>
              <a:t>9.08.2022</a:t>
            </a:fld>
            <a:endParaRPr lang="tr-TR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tr-TR" noProof="0" smtClean="0"/>
              <a:pPr/>
              <a:t>‹#›</a:t>
            </a:fld>
            <a:endParaRPr lang="tr-TR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raBeste/Network-Network-Security-Bootca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tr-TR" dirty="0">
                <a:ea typeface="Calibri Light"/>
                <a:cs typeface="Calibri Light"/>
              </a:rPr>
              <a:t>NETWORK &amp; NETWORK SECURITY BOOTCAMP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>
                <a:latin typeface="Times New Roman"/>
                <a:cs typeface="Times New Roman"/>
              </a:rPr>
              <a:t>BİTİRME PROJESİ SUNUMU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F697D2-BB90-37AE-EA47-0C1FB9BC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r>
              <a:rPr lang="tr-TR" sz="1600" dirty="0" err="1">
                <a:latin typeface="Times New Roman"/>
                <a:cs typeface="Times New Roman"/>
              </a:rPr>
              <a:t>Router'ların</a:t>
            </a:r>
            <a:r>
              <a:rPr lang="tr-TR" sz="1600" dirty="0">
                <a:latin typeface="Times New Roman"/>
                <a:cs typeface="Times New Roman"/>
              </a:rPr>
              <a:t> CLI bölümüne </a:t>
            </a:r>
            <a:r>
              <a:rPr lang="tr-TR" sz="1600" dirty="0" err="1">
                <a:latin typeface="Times New Roman"/>
                <a:cs typeface="Times New Roman"/>
              </a:rPr>
              <a:t>static</a:t>
            </a:r>
            <a:r>
              <a:rPr lang="tr-TR" sz="1600" dirty="0">
                <a:latin typeface="Times New Roman"/>
                <a:cs typeface="Times New Roman"/>
              </a:rPr>
              <a:t> routing komutları </a:t>
            </a:r>
            <a:r>
              <a:rPr lang="tr-TR" sz="1600" dirty="0" err="1">
                <a:latin typeface="Times New Roman"/>
                <a:cs typeface="Times New Roman"/>
              </a:rPr>
              <a:t>yazılır.Örneğin</a:t>
            </a:r>
            <a:r>
              <a:rPr lang="tr-TR" sz="1600" dirty="0">
                <a:latin typeface="Times New Roman"/>
                <a:cs typeface="Times New Roman"/>
              </a:rPr>
              <a:t> İstanbul </a:t>
            </a:r>
            <a:r>
              <a:rPr lang="tr-TR" sz="1600" dirty="0" err="1">
                <a:latin typeface="Times New Roman"/>
                <a:cs typeface="Times New Roman"/>
              </a:rPr>
              <a:t>router'ındaki</a:t>
            </a:r>
            <a:r>
              <a:rPr lang="tr-TR" sz="1600" dirty="0">
                <a:latin typeface="Times New Roman"/>
                <a:cs typeface="Times New Roman"/>
              </a:rPr>
              <a:t> komutlar şu şekildedir.</a:t>
            </a:r>
          </a:p>
          <a:p>
            <a:r>
              <a:rPr lang="tr-TR" sz="1600" dirty="0">
                <a:solidFill>
                  <a:srgbClr val="FF0000"/>
                </a:solidFill>
                <a:latin typeface="Times New Roman"/>
                <a:cs typeface="Times New Roman"/>
              </a:rPr>
              <a:t>&gt; ip </a:t>
            </a:r>
            <a:r>
              <a:rPr lang="tr-TR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route</a:t>
            </a:r>
            <a:r>
              <a:rPr lang="tr-TR" sz="1600" dirty="0">
                <a:solidFill>
                  <a:srgbClr val="FF0000"/>
                </a:solidFill>
                <a:latin typeface="Times New Roman"/>
                <a:cs typeface="Times New Roman"/>
              </a:rPr>
              <a:t> 192.168.3.0 255.255.255.0 11.0.0.2</a:t>
            </a:r>
            <a:r>
              <a:rPr lang="tr-TR" sz="1600" dirty="0">
                <a:latin typeface="Times New Roman"/>
                <a:cs typeface="Times New Roman"/>
              </a:rPr>
              <a:t> (hedef network adresi , </a:t>
            </a:r>
            <a:r>
              <a:rPr lang="tr-TR" sz="1600" dirty="0" err="1">
                <a:latin typeface="Times New Roman"/>
                <a:cs typeface="Times New Roman"/>
              </a:rPr>
              <a:t>subnet</a:t>
            </a:r>
            <a:r>
              <a:rPr lang="tr-TR" sz="1600" dirty="0">
                <a:latin typeface="Times New Roman"/>
                <a:cs typeface="Times New Roman"/>
              </a:rPr>
              <a:t> </a:t>
            </a:r>
            <a:r>
              <a:rPr lang="tr-TR" sz="1600" dirty="0" err="1">
                <a:latin typeface="Times New Roman"/>
                <a:cs typeface="Times New Roman"/>
              </a:rPr>
              <a:t>mask'ı</a:t>
            </a:r>
            <a:r>
              <a:rPr lang="tr-TR" sz="1600" dirty="0">
                <a:latin typeface="Times New Roman"/>
                <a:cs typeface="Times New Roman"/>
              </a:rPr>
              <a:t> ve </a:t>
            </a:r>
            <a:r>
              <a:rPr lang="tr-TR" sz="1600" dirty="0" err="1">
                <a:latin typeface="Times New Roman"/>
                <a:cs typeface="Times New Roman"/>
              </a:rPr>
              <a:t>router'ın</a:t>
            </a:r>
            <a:r>
              <a:rPr lang="tr-TR" sz="1600" dirty="0">
                <a:latin typeface="Times New Roman"/>
                <a:cs typeface="Times New Roman"/>
              </a:rPr>
              <a:t> karşı kapısı)</a:t>
            </a:r>
          </a:p>
          <a:p>
            <a:r>
              <a:rPr lang="tr-TR" sz="1600" dirty="0">
                <a:solidFill>
                  <a:srgbClr val="FF0000"/>
                </a:solidFill>
                <a:latin typeface="Times New Roman"/>
                <a:cs typeface="Times New Roman"/>
              </a:rPr>
              <a:t>&gt; ipv6 1ef0:333:33:3::0/64 1ef0:abc:bc:c::2 </a:t>
            </a:r>
            <a:r>
              <a:rPr lang="tr-TR" sz="1600" dirty="0">
                <a:latin typeface="Times New Roman"/>
                <a:cs typeface="Times New Roman"/>
              </a:rPr>
              <a:t>(hedef network adresi ve </a:t>
            </a:r>
            <a:r>
              <a:rPr lang="tr-TR" sz="1600" dirty="0" err="1">
                <a:latin typeface="Times New Roman"/>
                <a:cs typeface="Times New Roman"/>
              </a:rPr>
              <a:t>router'ın</a:t>
            </a:r>
            <a:r>
              <a:rPr lang="tr-TR" sz="1600" dirty="0">
                <a:latin typeface="Times New Roman"/>
                <a:cs typeface="Times New Roman"/>
              </a:rPr>
              <a:t> karşı kapısı)</a:t>
            </a:r>
          </a:p>
        </p:txBody>
      </p:sp>
    </p:spTree>
    <p:extLst>
      <p:ext uri="{BB962C8B-B14F-4D97-AF65-F5344CB8AC3E}">
        <p14:creationId xmlns:p14="http://schemas.microsoft.com/office/powerpoint/2010/main" val="33469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2F7BAA31-91F3-D0E9-4F15-1FDBA662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21" y="4767660"/>
            <a:ext cx="10561599" cy="17703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Router'larda</a:t>
            </a:r>
            <a:r>
              <a:rPr lang="en-US" dirty="0">
                <a:latin typeface="Times New Roman"/>
                <a:cs typeface="Times New Roman"/>
              </a:rPr>
              <a:t> do show </a:t>
            </a:r>
            <a:r>
              <a:rPr lang="en-US" dirty="0" err="1">
                <a:latin typeface="Times New Roman"/>
                <a:cs typeface="Times New Roman"/>
              </a:rPr>
              <a:t>ip</a:t>
            </a:r>
            <a:r>
              <a:rPr lang="en-US" dirty="0">
                <a:latin typeface="Times New Roman"/>
                <a:cs typeface="Times New Roman"/>
              </a:rPr>
              <a:t>/ipv6 route </a:t>
            </a:r>
            <a:r>
              <a:rPr lang="en-US" dirty="0" err="1">
                <a:latin typeface="Times New Roman"/>
                <a:cs typeface="Times New Roman"/>
              </a:rPr>
              <a:t>komutu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çıkan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ekranda</a:t>
            </a:r>
            <a:r>
              <a:rPr lang="en-US" dirty="0">
                <a:latin typeface="Times New Roman"/>
                <a:cs typeface="Times New Roman"/>
              </a:rPr>
              <a:t> S </a:t>
            </a:r>
            <a:r>
              <a:rPr lang="en-US" dirty="0" err="1">
                <a:latin typeface="Times New Roman"/>
                <a:cs typeface="Times New Roman"/>
              </a:rPr>
              <a:t>ile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başlayan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satırda</a:t>
            </a:r>
            <a:r>
              <a:rPr lang="en-US" dirty="0">
                <a:latin typeface="Times New Roman"/>
                <a:cs typeface="Times New Roman"/>
              </a:rPr>
              <a:t> static routing </a:t>
            </a:r>
            <a:r>
              <a:rPr lang="en-US" dirty="0" err="1">
                <a:latin typeface="Times New Roman"/>
                <a:cs typeface="Times New Roman"/>
              </a:rPr>
              <a:t>bilgisi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görüntülenir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  <p:pic>
        <p:nvPicPr>
          <p:cNvPr id="67" name="Resim 67">
            <a:extLst>
              <a:ext uri="{FF2B5EF4-FFF2-40B4-BE49-F238E27FC236}">
                <a16:creationId xmlns:a16="http://schemas.microsoft.com/office/drawing/2014/main" id="{16E1C9E6-8410-9DD1-1954-5BD98A86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3" y="175395"/>
            <a:ext cx="10697225" cy="43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7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6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4" name="Group 8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9" name="Rectangle 91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93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114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24A511D-A4AD-6962-59CD-E5E2F449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PROJE 2 – OSPF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ırmızı bir satırla bağlanan küpler">
            <a:extLst>
              <a:ext uri="{FF2B5EF4-FFF2-40B4-BE49-F238E27FC236}">
                <a16:creationId xmlns:a16="http://schemas.microsoft.com/office/drawing/2014/main" id="{E2140535-C57F-3125-B0F1-711B50BFF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8" r="6789" b="-3"/>
          <a:stretch/>
        </p:blipFill>
        <p:spPr>
          <a:xfrm>
            <a:off x="5758851" y="320040"/>
            <a:ext cx="6117140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2037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E91E8C-5A82-46CB-20BF-F341A9EC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/>
                <a:cs typeface="Times New Roman"/>
              </a:rPr>
              <a:t>OSPF için İstanbul </a:t>
            </a:r>
            <a:r>
              <a:rPr lang="tr-TR" dirty="0" err="1">
                <a:latin typeface="Times New Roman"/>
                <a:cs typeface="Times New Roman"/>
              </a:rPr>
              <a:t>router'ına</a:t>
            </a:r>
            <a:r>
              <a:rPr lang="tr-TR" dirty="0">
                <a:latin typeface="Times New Roman"/>
                <a:cs typeface="Times New Roman"/>
              </a:rPr>
              <a:t> yazılması gereken komutlar IPV4 ve IPV6 tarafında farklılık gösterir.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709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123A9C-DC73-8DDD-FC89-D0BBDAF3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  <a:cs typeface="Calibri Light"/>
              </a:rPr>
              <a:t>İstanbul </a:t>
            </a:r>
            <a:r>
              <a:rPr lang="tr-TR" dirty="0" err="1">
                <a:ea typeface="Calibri Light"/>
                <a:cs typeface="Calibri Light"/>
              </a:rPr>
              <a:t>Router</a:t>
            </a:r>
            <a:r>
              <a:rPr lang="tr-TR" dirty="0">
                <a:ea typeface="Calibri Light"/>
                <a:cs typeface="Calibri Light"/>
              </a:rPr>
              <a:t>  IPV4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0C4CA-80B2-A2F9-F891-24F5A67C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ospf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1 </a:t>
            </a:r>
            <a:endParaRPr lang="tr-TR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network 192..168.3.0 0.0.0.255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0</a:t>
            </a:r>
            <a:r>
              <a:rPr lang="tr-TR" dirty="0">
                <a:latin typeface="Times New Roman"/>
                <a:cs typeface="Times New Roman"/>
              </a:rPr>
              <a:t> (komşuluk kurulmak istenen network anons </a:t>
            </a:r>
            <a:r>
              <a:rPr lang="tr-TR" dirty="0" err="1">
                <a:latin typeface="Times New Roman"/>
                <a:cs typeface="Times New Roman"/>
              </a:rPr>
              <a:t>edilir.Bunun</a:t>
            </a:r>
            <a:r>
              <a:rPr lang="tr-TR" dirty="0">
                <a:latin typeface="Times New Roman"/>
                <a:cs typeface="Times New Roman"/>
              </a:rPr>
              <a:t> için network adresi , </a:t>
            </a:r>
            <a:r>
              <a:rPr lang="tr-TR" dirty="0" err="1">
                <a:latin typeface="Times New Roman"/>
                <a:cs typeface="Times New Roman"/>
              </a:rPr>
              <a:t>wildcard</a:t>
            </a:r>
            <a:r>
              <a:rPr lang="tr-TR" dirty="0">
                <a:latin typeface="Times New Roman"/>
                <a:cs typeface="Times New Roman"/>
              </a:rPr>
              <a:t> mask ve </a:t>
            </a:r>
            <a:r>
              <a:rPr lang="tr-TR" dirty="0" err="1">
                <a:latin typeface="Times New Roman"/>
                <a:cs typeface="Times New Roman"/>
              </a:rPr>
              <a:t>area</a:t>
            </a:r>
            <a:r>
              <a:rPr lang="tr-TR" dirty="0">
                <a:latin typeface="Times New Roman"/>
                <a:cs typeface="Times New Roman"/>
              </a:rPr>
              <a:t> bilgisi yazılır.)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network 11.0.0.0 0.0.0.3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29693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C32DB-949B-F4F9-1BC3-F86CA4A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  <a:cs typeface="Calibri Light"/>
              </a:rPr>
              <a:t>İstanbul </a:t>
            </a:r>
            <a:r>
              <a:rPr lang="tr-TR" dirty="0" err="1">
                <a:ea typeface="Calibri Light"/>
                <a:cs typeface="Calibri Light"/>
              </a:rPr>
              <a:t>Router</a:t>
            </a:r>
            <a:r>
              <a:rPr lang="tr-TR" dirty="0">
                <a:ea typeface="Calibri Light"/>
                <a:cs typeface="Calibri Light"/>
              </a:rPr>
              <a:t> IPV6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A3672A-6904-30BB-2239-29A3F2F8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ipv6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ospf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1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-id 1.1.1.1 </a:t>
            </a:r>
            <a:r>
              <a:rPr lang="tr-TR" dirty="0">
                <a:latin typeface="Times New Roman"/>
                <a:cs typeface="Times New Roman"/>
              </a:rPr>
              <a:t>(IPV6 versiyonuyla çalışırken id girilmesi </a:t>
            </a:r>
            <a:r>
              <a:rPr lang="tr-TR" dirty="0" err="1">
                <a:latin typeface="Times New Roman"/>
                <a:cs typeface="Times New Roman"/>
              </a:rPr>
              <a:t>zorundulur.Bu</a:t>
            </a:r>
            <a:r>
              <a:rPr lang="tr-TR" dirty="0">
                <a:latin typeface="Times New Roman"/>
                <a:cs typeface="Times New Roman"/>
              </a:rPr>
              <a:t> id </a:t>
            </a:r>
            <a:r>
              <a:rPr lang="tr-TR" dirty="0" err="1">
                <a:latin typeface="Times New Roman"/>
                <a:cs typeface="Times New Roman"/>
              </a:rPr>
              <a:t>network'ün</a:t>
            </a:r>
            <a:r>
              <a:rPr lang="tr-TR" dirty="0">
                <a:latin typeface="Times New Roman"/>
                <a:cs typeface="Times New Roman"/>
              </a:rPr>
              <a:t> sahip olduğu </a:t>
            </a:r>
            <a:r>
              <a:rPr lang="tr-TR" dirty="0" err="1">
                <a:latin typeface="Times New Roman"/>
                <a:cs typeface="Times New Roman"/>
              </a:rPr>
              <a:t>ip'ler</a:t>
            </a:r>
            <a:r>
              <a:rPr lang="tr-TR" dirty="0">
                <a:latin typeface="Times New Roman"/>
                <a:cs typeface="Times New Roman"/>
              </a:rPr>
              <a:t> ile uyumlu olacak şekilde seçilir.)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fa0/0.6 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ipv6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ospf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1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0</a:t>
            </a:r>
            <a:r>
              <a:rPr lang="tr-TR" dirty="0">
                <a:latin typeface="Times New Roman"/>
                <a:cs typeface="Times New Roman"/>
              </a:rPr>
              <a:t> (Bu komut ile komşuluk kurulur.)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sa0/0/1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ipv6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ospf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 1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0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4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2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85D4CA5-0284-B1F7-F7B0-0606493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10197152" cy="1333958"/>
          </a:xfrm>
        </p:spPr>
        <p:txBody>
          <a:bodyPr vert="horz" lIns="228600" tIns="228600" rIns="228600" bIns="0" rtlCol="0" anchor="ctr">
            <a:normAutofit/>
          </a:bodyPr>
          <a:lstStyle/>
          <a:p>
            <a:pPr marL="285750" indent="-285750">
              <a:lnSpc>
                <a:spcPct val="80000"/>
              </a:lnSpc>
              <a:buFont typeface="Wingdings"/>
              <a:buChar char="§"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do  show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ip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 / ipv6 route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komutuyla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etiketli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satırda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OSPF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komşulukları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görüntülenir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.</a:t>
            </a:r>
            <a:endParaRPr lang="tr-TR" sz="220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117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Resim 29">
            <a:extLst>
              <a:ext uri="{FF2B5EF4-FFF2-40B4-BE49-F238E27FC236}">
                <a16:creationId xmlns:a16="http://schemas.microsoft.com/office/drawing/2014/main" id="{1151ACEA-49F3-2A27-7592-FFD8F8E6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8" y="414399"/>
            <a:ext cx="5569065" cy="4030859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75E27AD-CBEF-F6B5-D09F-E9A004C9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604181"/>
            <a:ext cx="5645716" cy="38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A2BB79-FB2F-BF8A-3C10-FE181A13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  <a:cs typeface="Calibri Light"/>
              </a:rPr>
              <a:t>WEBACL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6B9E7-678F-1501-E195-DE201755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/>
                <a:cs typeface="Times New Roman"/>
              </a:rPr>
              <a:t>DNS </a:t>
            </a:r>
            <a:r>
              <a:rPr lang="tr-TR" dirty="0" err="1">
                <a:latin typeface="Times New Roman"/>
                <a:cs typeface="Times New Roman"/>
              </a:rPr>
              <a:t>Server'ların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services</a:t>
            </a:r>
            <a:r>
              <a:rPr lang="tr-TR" dirty="0">
                <a:latin typeface="Times New Roman"/>
                <a:cs typeface="Times New Roman"/>
              </a:rPr>
              <a:t> bölümünde DNS yazan sekme seçilir ve sekmede DNS özelliği açılır. Bu server'dan ulaşılmak istenen WEB Server'ın ip adresi ve adresi eklenir.</a:t>
            </a:r>
          </a:p>
          <a:p>
            <a:r>
              <a:rPr lang="tr-TR" dirty="0" err="1">
                <a:latin typeface="Times New Roman"/>
                <a:cs typeface="Times New Roman"/>
              </a:rPr>
              <a:t>End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device'lara</a:t>
            </a:r>
            <a:r>
              <a:rPr lang="tr-TR" dirty="0">
                <a:latin typeface="Times New Roman"/>
                <a:cs typeface="Times New Roman"/>
              </a:rPr>
              <a:t> DNS serverların adresleri ip </a:t>
            </a:r>
            <a:r>
              <a:rPr lang="tr-TR" dirty="0" err="1">
                <a:latin typeface="Times New Roman"/>
                <a:cs typeface="Times New Roman"/>
              </a:rPr>
              <a:t>configuration</a:t>
            </a:r>
            <a:r>
              <a:rPr lang="tr-TR" dirty="0">
                <a:latin typeface="Times New Roman"/>
                <a:cs typeface="Times New Roman"/>
              </a:rPr>
              <a:t> bölümünden eklenir.</a:t>
            </a:r>
          </a:p>
          <a:p>
            <a:r>
              <a:rPr lang="tr-TR" dirty="0">
                <a:latin typeface="Times New Roman"/>
                <a:cs typeface="Times New Roman"/>
              </a:rPr>
              <a:t>OSPF projesinin IPV4 kısmındaki WEB Server adresi  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www.ospfaclv4.com</a:t>
            </a:r>
            <a:r>
              <a:rPr lang="tr-TR" dirty="0">
                <a:latin typeface="Times New Roman"/>
                <a:cs typeface="Times New Roman"/>
              </a:rPr>
              <a:t> , IPV6 kısmındaki WEB Server'ın adresi ise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www.ospfaclv6.com</a:t>
            </a:r>
            <a:r>
              <a:rPr lang="tr-TR" dirty="0">
                <a:latin typeface="Times New Roman"/>
                <a:cs typeface="Times New Roman"/>
              </a:rPr>
              <a:t> şeklindedir.</a:t>
            </a:r>
          </a:p>
          <a:p>
            <a:r>
              <a:rPr lang="tr-TR" dirty="0" err="1">
                <a:latin typeface="Times New Roman"/>
                <a:cs typeface="Times New Roman"/>
              </a:rPr>
              <a:t>Static</a:t>
            </a:r>
            <a:r>
              <a:rPr lang="tr-TR" dirty="0">
                <a:latin typeface="Times New Roman"/>
                <a:cs typeface="Times New Roman"/>
              </a:rPr>
              <a:t> Routing projesinin IPV4 kısmındaki WEB Server adresi 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www.bitirmeprojesiipv4.com</a:t>
            </a:r>
            <a:r>
              <a:rPr lang="tr-TR" dirty="0">
                <a:latin typeface="Times New Roman"/>
                <a:cs typeface="Times New Roman"/>
              </a:rPr>
              <a:t>  , IPV6 kısmındaki WEB Server adresi ise 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www.bitirmeprojesiipv6.com </a:t>
            </a:r>
            <a:r>
              <a:rPr lang="tr-TR" dirty="0">
                <a:latin typeface="Times New Roman"/>
                <a:cs typeface="Times New Roman"/>
              </a:rPr>
              <a:t> şeklindedir.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352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36735C-A600-99E6-F409-5368DC07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  <a:cs typeface="Calibri Light"/>
              </a:rPr>
              <a:t>İstanbul </a:t>
            </a:r>
            <a:r>
              <a:rPr lang="tr-TR" dirty="0" err="1">
                <a:ea typeface="Calibri Light"/>
                <a:cs typeface="Calibri Light"/>
              </a:rPr>
              <a:t>Router'ı</a:t>
            </a:r>
            <a:r>
              <a:rPr lang="tr-TR" dirty="0">
                <a:ea typeface="Calibri Light"/>
                <a:cs typeface="Calibri Light"/>
              </a:rPr>
              <a:t> IPV4 Access-</a:t>
            </a:r>
            <a:r>
              <a:rPr lang="tr-TR" dirty="0" err="1">
                <a:ea typeface="Calibri Light"/>
                <a:cs typeface="Calibri Light"/>
              </a:rPr>
              <a:t>List</a:t>
            </a:r>
            <a:r>
              <a:rPr lang="tr-TR" dirty="0">
                <a:ea typeface="Calibri Light"/>
                <a:cs typeface="Calibri Light"/>
              </a:rPr>
              <a:t> Komutları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1DAD79-973F-9770-9E58-0A546801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ip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access-list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extended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WEBACLV4</a:t>
            </a:r>
            <a:r>
              <a:rPr lang="tr-TR" dirty="0">
                <a:latin typeface="Times New Roman"/>
                <a:cs typeface="Times New Roman"/>
              </a:rPr>
              <a:t> (WEBACLV4 isimli </a:t>
            </a:r>
            <a:r>
              <a:rPr lang="tr-TR" dirty="0" err="1">
                <a:latin typeface="Times New Roman"/>
                <a:cs typeface="Times New Roman"/>
              </a:rPr>
              <a:t>access-list</a:t>
            </a:r>
            <a:r>
              <a:rPr lang="tr-TR" dirty="0">
                <a:latin typeface="Times New Roman"/>
                <a:cs typeface="Times New Roman"/>
              </a:rPr>
              <a:t> oluşturulur.)</a:t>
            </a:r>
            <a:endParaRPr lang="tr-TR" dirty="0"/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permit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udp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 192.168.3.0 0.0.0.255 host 192.168.1.2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53</a:t>
            </a:r>
            <a:r>
              <a:rPr lang="tr-TR" dirty="0">
                <a:latin typeface="Times New Roman"/>
                <a:cs typeface="Times New Roman"/>
              </a:rPr>
              <a:t> (192.168.1.2 </a:t>
            </a:r>
            <a:r>
              <a:rPr lang="tr-TR" dirty="0" err="1">
                <a:latin typeface="Times New Roman"/>
                <a:cs typeface="Times New Roman"/>
              </a:rPr>
              <a:t>nolu</a:t>
            </a:r>
            <a:r>
              <a:rPr lang="tr-TR" dirty="0">
                <a:latin typeface="Times New Roman"/>
                <a:cs typeface="Times New Roman"/>
              </a:rPr>
              <a:t> hostun </a:t>
            </a:r>
            <a:r>
              <a:rPr lang="tr-TR" dirty="0" err="1">
                <a:latin typeface="Times New Roman"/>
                <a:cs typeface="Times New Roman"/>
              </a:rPr>
              <a:t>udp</a:t>
            </a:r>
            <a:r>
              <a:rPr lang="tr-TR" dirty="0">
                <a:latin typeface="Times New Roman"/>
                <a:cs typeface="Times New Roman"/>
              </a:rPr>
              <a:t> 53 portuna 192.168.3.0 network ve 0.0.0.255 </a:t>
            </a:r>
            <a:r>
              <a:rPr lang="tr-TR" dirty="0" err="1">
                <a:latin typeface="Times New Roman"/>
                <a:cs typeface="Times New Roman"/>
              </a:rPr>
              <a:t>wildcard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mask'ından</a:t>
            </a:r>
            <a:r>
              <a:rPr lang="tr-TR" dirty="0">
                <a:latin typeface="Times New Roman"/>
                <a:cs typeface="Times New Roman"/>
              </a:rPr>
              <a:t> gelenlere izin verilsin.)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permit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tcp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192.168.3.0 0.0.0.255 host 192.168.1.3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80</a:t>
            </a:r>
            <a:r>
              <a:rPr lang="tr-TR" dirty="0">
                <a:latin typeface="Times New Roman"/>
                <a:cs typeface="Times New Roman"/>
              </a:rPr>
              <a:t> (192.168.1.3 </a:t>
            </a:r>
            <a:r>
              <a:rPr lang="tr-TR" dirty="0" err="1">
                <a:latin typeface="Times New Roman"/>
                <a:cs typeface="Times New Roman"/>
              </a:rPr>
              <a:t>nolu</a:t>
            </a:r>
            <a:r>
              <a:rPr lang="tr-TR" dirty="0">
                <a:latin typeface="Times New Roman"/>
                <a:cs typeface="Times New Roman"/>
              </a:rPr>
              <a:t> hostun </a:t>
            </a:r>
            <a:r>
              <a:rPr lang="tr-TR" dirty="0" err="1">
                <a:latin typeface="Times New Roman"/>
                <a:cs typeface="Times New Roman"/>
              </a:rPr>
              <a:t>tcp</a:t>
            </a:r>
            <a:r>
              <a:rPr lang="tr-TR" dirty="0">
                <a:latin typeface="Times New Roman"/>
                <a:cs typeface="Times New Roman"/>
              </a:rPr>
              <a:t> 80 portuna 192.168.3.0 network ve 0.0.0.255 </a:t>
            </a:r>
            <a:r>
              <a:rPr lang="tr-TR" dirty="0" err="1">
                <a:latin typeface="Times New Roman"/>
                <a:cs typeface="Times New Roman"/>
              </a:rPr>
              <a:t>wildcard</a:t>
            </a:r>
            <a:r>
              <a:rPr lang="tr-TR" dirty="0">
                <a:latin typeface="Times New Roman"/>
                <a:cs typeface="Times New Roman"/>
              </a:rPr>
              <a:t> </a:t>
            </a:r>
            <a:r>
              <a:rPr lang="tr-TR" dirty="0" err="1">
                <a:latin typeface="Times New Roman"/>
                <a:cs typeface="Times New Roman"/>
              </a:rPr>
              <a:t>mask'ından</a:t>
            </a:r>
            <a:r>
              <a:rPr lang="tr-TR" dirty="0">
                <a:latin typeface="Times New Roman"/>
                <a:cs typeface="Times New Roman"/>
              </a:rPr>
              <a:t> gelenlere izin verilsin.)</a:t>
            </a:r>
          </a:p>
          <a:p>
            <a:r>
              <a:rPr lang="tr-TR" dirty="0">
                <a:latin typeface="Times New Roman"/>
                <a:cs typeface="Times New Roman"/>
              </a:rPr>
              <a:t>Bu iki koşul sağlanırsa </a:t>
            </a:r>
            <a:r>
              <a:rPr lang="tr-TR" dirty="0" err="1">
                <a:latin typeface="Times New Roman"/>
                <a:cs typeface="Times New Roman"/>
              </a:rPr>
              <a:t>end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device</a:t>
            </a:r>
            <a:r>
              <a:rPr lang="tr-TR" dirty="0">
                <a:latin typeface="Times New Roman"/>
                <a:cs typeface="Times New Roman"/>
              </a:rPr>
              <a:t> web server'a bağlanır.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 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fa0/0.4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ip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access-group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WEBACLV4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lang="tr-TR" dirty="0">
                <a:latin typeface="Times New Roman"/>
                <a:cs typeface="Times New Roman"/>
              </a:rPr>
              <a:t> (</a:t>
            </a:r>
            <a:r>
              <a:rPr lang="tr-TR" dirty="0" err="1">
                <a:latin typeface="Times New Roman"/>
                <a:cs typeface="Times New Roman"/>
              </a:rPr>
              <a:t>subif'e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out</a:t>
            </a:r>
            <a:r>
              <a:rPr lang="tr-TR" dirty="0">
                <a:latin typeface="Times New Roman"/>
                <a:cs typeface="Times New Roman"/>
              </a:rPr>
              <a:t> yönünden gelenler WEBACLV4 </a:t>
            </a:r>
            <a:r>
              <a:rPr lang="tr-TR" dirty="0" err="1">
                <a:latin typeface="Times New Roman"/>
                <a:cs typeface="Times New Roman"/>
              </a:rPr>
              <a:t>access-list'ine</a:t>
            </a:r>
            <a:r>
              <a:rPr lang="tr-TR" dirty="0">
                <a:latin typeface="Times New Roman"/>
                <a:cs typeface="Times New Roman"/>
              </a:rPr>
              <a:t> göre porta giriş yapabilir.)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6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Resim 4">
            <a:extLst>
              <a:ext uri="{FF2B5EF4-FFF2-40B4-BE49-F238E27FC236}">
                <a16:creationId xmlns:a16="http://schemas.microsoft.com/office/drawing/2014/main" id="{C37E493F-4979-D7A8-DBAA-59DEEA5EC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5" b="-2"/>
          <a:stretch/>
        </p:blipFill>
        <p:spPr>
          <a:xfrm>
            <a:off x="20" y="10"/>
            <a:ext cx="5997616" cy="4949080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AF32A97B-7BAB-E51C-ACD6-5FA2FE5C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" r="50601" b="-1"/>
          <a:stretch/>
        </p:blipFill>
        <p:spPr>
          <a:xfrm>
            <a:off x="6187320" y="10"/>
            <a:ext cx="6004680" cy="4952697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325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9246B4F-CEC3-442B-92D8-BD098634F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FBD374-0821-4540-A9E6-6DE9419C0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27E7C5F-F207-4F84-B0E4-B9A90080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C59A31-3A05-4470-A4AB-B9FDE6AFF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03BBC92-CD5E-43E2-92E3-416F7222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E9E24BF-C2A3-420A-B4A9-BCEEC2BF6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4E9C41A-D496-46F5-BA6B-9C0BDA51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2705B6A-ECD1-438B-87EB-5185A0435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60DF715-F99A-4519-818B-5C8496A16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A62970-D2C4-4E38-BBD1-3F5865C35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B000C85-44EE-4A15-8A65-5A82B5E54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EA52102-0A7F-446C-A8D4-0BFBDC5B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04729B9-8342-4FAA-91AA-6C7916497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E7C0B72D-EF00-46D8-A0B2-C4A9616E2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7A87EDA-7C11-4EEC-AF27-FFFD9D918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3C73D59B-741F-4B2B-89C9-B9219C378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F34FFCC5-A45C-439A-BF42-803BDAD6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7A826C44-2E68-42C7-8CB3-A73A9224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3ECF0188-197C-4CC5-926D-417ECCDA2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48C91D9-D18F-4379-B47B-144B159C7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B68FF2F-116D-48CE-8915-5629872C6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E495B9FA-536B-48D1-8282-5F1E51D1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03604607-25F9-440B-AB2A-38B65645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F3663C-1777-B3C0-0DAB-B4238B336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" r="54088"/>
          <a:stretch/>
        </p:blipFill>
        <p:spPr>
          <a:xfrm>
            <a:off x="20" y="-1"/>
            <a:ext cx="5246087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65989F4E-E386-486E-9C22-DB9E5592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9D1164-9929-4921-BBBB-87401622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B075D074-74F5-4AF6-BD57-3FA04CA12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B10B3EF-C0DF-4ACD-86A9-A0CC0FE20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74D1E09-10A1-F1E7-6580-1AFC2F59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tr-TR" dirty="0">
                <a:ea typeface="Calibri Light"/>
                <a:cs typeface="Calibri Light"/>
              </a:rPr>
              <a:t>Bitirme Projesi Gereksinimleri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85FFD7-4B67-9B30-5F38-E1FE4144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93" y="585472"/>
            <a:ext cx="5309627" cy="54663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tr-TR" dirty="0">
                <a:latin typeface="Times New Roman"/>
                <a:cs typeface="Times New Roman"/>
              </a:rPr>
              <a:t> Proje 1 : IPv4 omurga ve IPv6 omurga kendi içlerinde statik routing ile haberleşebilmeli.</a:t>
            </a:r>
          </a:p>
          <a:p>
            <a:pPr>
              <a:lnSpc>
                <a:spcPct val="110000"/>
              </a:lnSpc>
            </a:pPr>
            <a:br>
              <a:rPr lang="en-US" dirty="0"/>
            </a:br>
            <a:endParaRPr lang="en-US"/>
          </a:p>
          <a:p>
            <a:pPr>
              <a:lnSpc>
                <a:spcPct val="110000"/>
              </a:lnSpc>
            </a:pPr>
            <a:r>
              <a:rPr lang="tr-TR" dirty="0">
                <a:latin typeface="Times New Roman"/>
                <a:cs typeface="Times New Roman"/>
              </a:rPr>
              <a:t>Proje 2 : IPv4 omurga ve IPv6 omurga kendi içlerinde OSPF ile haberleşebilmeli.</a:t>
            </a:r>
          </a:p>
          <a:p>
            <a:pPr>
              <a:lnSpc>
                <a:spcPct val="110000"/>
              </a:lnSpc>
            </a:pPr>
            <a:br>
              <a:rPr lang="en-US" dirty="0"/>
            </a:br>
            <a:endParaRPr lang="en-US"/>
          </a:p>
          <a:p>
            <a:pPr>
              <a:lnSpc>
                <a:spcPct val="110000"/>
              </a:lnSpc>
            </a:pPr>
            <a:r>
              <a:rPr lang="tr-TR" dirty="0">
                <a:latin typeface="Times New Roman"/>
                <a:cs typeface="Times New Roman"/>
              </a:rPr>
              <a:t>Her iki senaryo içinde İSTANBUL lokasyonunda gerekli L2 düzenlemeler sağlanmalı.</a:t>
            </a:r>
          </a:p>
          <a:p>
            <a:pPr>
              <a:lnSpc>
                <a:spcPct val="110000"/>
              </a:lnSpc>
            </a:pPr>
            <a:br>
              <a:rPr lang="en-US" dirty="0"/>
            </a:br>
            <a:endParaRPr lang="en-US"/>
          </a:p>
          <a:p>
            <a:pPr>
              <a:lnSpc>
                <a:spcPct val="110000"/>
              </a:lnSpc>
            </a:pPr>
            <a:r>
              <a:rPr lang="tr-TR" dirty="0">
                <a:latin typeface="Times New Roman"/>
                <a:cs typeface="Times New Roman"/>
              </a:rPr>
              <a:t>Serverlara sadece verdikleri servis portundan ulaşılmalı.</a:t>
            </a:r>
          </a:p>
          <a:p>
            <a:pPr>
              <a:lnSpc>
                <a:spcPct val="110000"/>
              </a:lnSpc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7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887DE2-4195-6E20-A47D-2F329604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  <a:cs typeface="Calibri Light"/>
              </a:rPr>
              <a:t>İstanbul </a:t>
            </a:r>
            <a:r>
              <a:rPr lang="tr-TR" dirty="0" err="1">
                <a:ea typeface="Calibri Light"/>
                <a:cs typeface="Calibri Light"/>
              </a:rPr>
              <a:t>Router'ı</a:t>
            </a:r>
            <a:r>
              <a:rPr lang="tr-TR" dirty="0">
                <a:ea typeface="Calibri Light"/>
                <a:cs typeface="Calibri Light"/>
              </a:rPr>
              <a:t> IPV6 Access - </a:t>
            </a:r>
            <a:r>
              <a:rPr lang="tr-TR" dirty="0" err="1">
                <a:ea typeface="Calibri Light"/>
                <a:cs typeface="Calibri Light"/>
              </a:rPr>
              <a:t>List</a:t>
            </a:r>
            <a:r>
              <a:rPr lang="tr-TR" dirty="0">
                <a:ea typeface="Calibri Light"/>
                <a:cs typeface="Calibri Light"/>
              </a:rPr>
              <a:t> Komutları</a:t>
            </a:r>
            <a:endParaRPr lang="tr-TR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EBBB96-4550-7FC2-73E1-EB731CF6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ipv6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access-list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WEBACLV6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permit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udp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1ef0:333:33:3::0/64 host 1ef0:111:11:1::2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53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permit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tcp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1ef0:333:33:3::0/64 host 1ef0:111:11:1::3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80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f0/0.6</a:t>
            </a:r>
          </a:p>
          <a:p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&gt;ipv6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traffic-filter</a:t>
            </a:r>
            <a:r>
              <a:rPr lang="tr-TR" dirty="0">
                <a:solidFill>
                  <a:srgbClr val="FF0000"/>
                </a:solidFill>
                <a:latin typeface="Times New Roman"/>
                <a:cs typeface="Times New Roman"/>
              </a:rPr>
              <a:t> WEBACLV6 </a:t>
            </a:r>
            <a:r>
              <a:rPr lang="tr-TR" dirty="0" err="1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endParaRPr lang="tr-TR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752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Resim 5">
            <a:extLst>
              <a:ext uri="{FF2B5EF4-FFF2-40B4-BE49-F238E27FC236}">
                <a16:creationId xmlns:a16="http://schemas.microsoft.com/office/drawing/2014/main" id="{AF2C1990-AD48-E4AB-557D-5F90B708E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1" r="1371" b="2"/>
          <a:stretch/>
        </p:blipFill>
        <p:spPr>
          <a:xfrm>
            <a:off x="20" y="10"/>
            <a:ext cx="5997616" cy="5330080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</p:spPr>
      </p:pic>
      <p:pic>
        <p:nvPicPr>
          <p:cNvPr id="4" name="Resim 4">
            <a:extLst>
              <a:ext uri="{FF2B5EF4-FFF2-40B4-BE49-F238E27FC236}">
                <a16:creationId xmlns:a16="http://schemas.microsoft.com/office/drawing/2014/main" id="{683F6164-E9FC-E259-0F42-85C1B6475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7" r="26734" b="1"/>
          <a:stretch/>
        </p:blipFill>
        <p:spPr>
          <a:xfrm>
            <a:off x="6187320" y="10"/>
            <a:ext cx="6004680" cy="5333697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433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01315D-9AD8-7E4A-8D0B-39AB38E4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70" y="976478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Dinlediğiniz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için</a:t>
            </a:r>
            <a:r>
              <a:rPr lang="en-US" sz="6000" dirty="0">
                <a:solidFill>
                  <a:schemeClr val="bg1"/>
                </a:solidFill>
              </a:rPr>
              <a:t> </a:t>
            </a:r>
            <a:r>
              <a:rPr lang="en-US" sz="6000" dirty="0" err="1">
                <a:solidFill>
                  <a:schemeClr val="bg1"/>
                </a:solidFill>
              </a:rPr>
              <a:t>teşekkürler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>
                <a:solidFill>
                  <a:schemeClr val="bg1"/>
                </a:solidFill>
              </a:rPr>
              <a:t>Kübra Beste ÖZCAN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3D26E39-E17F-AC00-BE51-25B5A212531B}"/>
              </a:ext>
            </a:extLst>
          </p:cNvPr>
          <p:cNvSpPr txBox="1"/>
          <p:nvPr/>
        </p:nvSpPr>
        <p:spPr>
          <a:xfrm>
            <a:off x="702127" y="2563585"/>
            <a:ext cx="25758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GİTHUB Linki :  </a:t>
            </a:r>
            <a:r>
              <a:rPr lang="tr-TR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https://github.com/KubraBeste/Network-Network-Security-Bootcamp</a:t>
            </a:r>
            <a:endParaRPr lang="tr-T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78428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691060F-34FA-4A0D-8D92-11FBDC02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AB73D0-D220-4D64-A1F1-4F7DB7C53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C38E817-1478-4A91-9116-35D9F84CF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9ADEED97-84B8-489A-B159-0F17D1922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AB59B8AB-4FE4-4F4D-8C14-A3C138384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00EAD174-BA95-4F97-A239-DBB03B9F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7EC04CBC-8F19-41F5-AFCB-974C4EC11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2B022B75-CF3F-4300-8BF3-E32B9F13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4D8F63B-CB0C-4446-9D50-573B4B2D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78E9B2A1-AF62-483F-A05A-CD251527C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5DA82C47-BD91-44F6-8E0C-12A3470C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232108C4-F78A-477F-B16C-DE796DC67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36E5E4E-DA76-41CC-ADD2-617776B7B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DD465CB-84F4-4504-99D8-1021BB0E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06969C05-AD74-4A7D-BEBF-268881670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7E30019-625A-4105-A464-504F2E235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26D8C16-5794-4FA7-914E-82C470807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06A4CF19-30D3-4345-8E29-4446D816A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B9DC67E0-357A-4A2B-BF4A-138B4F33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509F48CC-B5D1-4161-9824-D8A0486F0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278BA4BA-B077-49FC-B040-FC3FE2FD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35A9DEAE-F5FD-408B-A942-640003C06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15486665-B676-4262-9D97-0879DF193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AF4F1D-2649-4BA6-8241-9043DB477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1682" y="1699589"/>
            <a:ext cx="5936885" cy="3467610"/>
            <a:chOff x="791682" y="1699589"/>
            <a:chExt cx="5936885" cy="346761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62B1DF-8B9A-4396-944C-C916EE87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682" y="1699589"/>
              <a:ext cx="5936885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22">
              <a:extLst>
                <a:ext uri="{FF2B5EF4-FFF2-40B4-BE49-F238E27FC236}">
                  <a16:creationId xmlns:a16="http://schemas.microsoft.com/office/drawing/2014/main" id="{D65F13B4-5073-4F61-8B96-408BFB720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602131" y="489479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5C59BA-2F36-42BF-AA95-0B3DD56D5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682" y="2275661"/>
              <a:ext cx="5935796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6B231F1-7962-4E77-CB1B-3D1B820F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78" y="2358391"/>
            <a:ext cx="5763713" cy="2188767"/>
          </a:xfrm>
        </p:spPr>
        <p:txBody>
          <a:bodyPr anchor="ctr">
            <a:noAutofit/>
          </a:bodyPr>
          <a:lstStyle/>
          <a:p>
            <a:r>
              <a:rPr lang="tr-TR" sz="4200" dirty="0">
                <a:ea typeface="Calibri Light"/>
                <a:cs typeface="Calibri Light"/>
              </a:rPr>
              <a:t>INT CONFIG VE L2 DÜZENLEMELERİ</a:t>
            </a:r>
            <a:endParaRPr lang="tr-TR" sz="4200" dirty="0"/>
          </a:p>
        </p:txBody>
      </p:sp>
      <p:pic>
        <p:nvPicPr>
          <p:cNvPr id="37" name="Picture 36" descr="Ekranda bilgisayar betiği">
            <a:extLst>
              <a:ext uri="{FF2B5EF4-FFF2-40B4-BE49-F238E27FC236}">
                <a16:creationId xmlns:a16="http://schemas.microsoft.com/office/drawing/2014/main" id="{0666C5E7-A782-D7C2-27B4-A82AC257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3" r="45933" b="-3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E832C44-5E3E-261A-EE1F-5FD009D8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End </a:t>
            </a:r>
            <a:r>
              <a:rPr lang="en-US" dirty="0" err="1">
                <a:solidFill>
                  <a:schemeClr val="bg1"/>
                </a:solidFill>
                <a:ea typeface="Calibri Light"/>
                <a:cs typeface="Calibri Light"/>
              </a:rPr>
              <a:t>device'lara</a:t>
            </a:r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Calibri Light"/>
                <a:cs typeface="Calibri Light"/>
              </a:rPr>
              <a:t>ip</a:t>
            </a:r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Calibri Light"/>
                <a:cs typeface="Calibri Light"/>
              </a:rPr>
              <a:t>ataması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5AD3B8EA-1A7F-4A8D-DF97-ED4B9AF4C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2979"/>
            <a:ext cx="5295896" cy="3243736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4F2DC806-0414-05AC-9889-EDDFF973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121410"/>
            <a:ext cx="5300660" cy="28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4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9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05370D-E0D6-857F-BD9B-68D6EB6C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287" y="449275"/>
            <a:ext cx="8072325" cy="602707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Cihazların ip </a:t>
            </a:r>
            <a:r>
              <a:rPr lang="tr-TR" sz="1600" dirty="0" err="1">
                <a:latin typeface="Times New Roman"/>
                <a:cs typeface="Times New Roman"/>
              </a:rPr>
              <a:t>configuration</a:t>
            </a:r>
            <a:r>
              <a:rPr lang="tr-TR" sz="1600" dirty="0">
                <a:latin typeface="Times New Roman"/>
                <a:cs typeface="Times New Roman"/>
              </a:rPr>
              <a:t> bölümden ip versiyonlarına göre ilgili yerlere </a:t>
            </a:r>
            <a:r>
              <a:rPr lang="tr-TR" sz="1600" dirty="0" err="1">
                <a:latin typeface="Times New Roman"/>
                <a:cs typeface="Times New Roman"/>
              </a:rPr>
              <a:t>ip'leri</a:t>
            </a:r>
            <a:r>
              <a:rPr lang="tr-TR" sz="1600" dirty="0">
                <a:latin typeface="Times New Roman"/>
                <a:cs typeface="Times New Roman"/>
              </a:rPr>
              <a:t> yazılır.</a:t>
            </a:r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Gateway kısmına networkün dış bağlantısını sağlayan ip yazılır.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 err="1">
                <a:latin typeface="Times New Roman"/>
                <a:cs typeface="Times New Roman"/>
              </a:rPr>
              <a:t>Router'larda</a:t>
            </a:r>
            <a:r>
              <a:rPr lang="tr-TR" sz="1600" dirty="0">
                <a:latin typeface="Times New Roman"/>
                <a:cs typeface="Times New Roman"/>
              </a:rPr>
              <a:t> CLI kısmına girilerek </a:t>
            </a:r>
            <a:r>
              <a:rPr lang="tr-TR" sz="1600" dirty="0" err="1">
                <a:latin typeface="Times New Roman"/>
                <a:cs typeface="Times New Roman"/>
              </a:rPr>
              <a:t>interface</a:t>
            </a:r>
            <a:r>
              <a:rPr lang="tr-TR" sz="1600" dirty="0">
                <a:latin typeface="Times New Roman"/>
                <a:cs typeface="Times New Roman"/>
              </a:rPr>
              <a:t> </a:t>
            </a:r>
            <a:r>
              <a:rPr lang="tr-TR" sz="1600" dirty="0" err="1">
                <a:latin typeface="Times New Roman"/>
                <a:cs typeface="Times New Roman"/>
              </a:rPr>
              <a:t>config</a:t>
            </a:r>
            <a:r>
              <a:rPr lang="tr-TR" sz="1600" dirty="0">
                <a:latin typeface="Times New Roman"/>
                <a:cs typeface="Times New Roman"/>
              </a:rPr>
              <a:t> işlemleri yapılır.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 err="1">
                <a:latin typeface="Times New Roman"/>
                <a:cs typeface="Times New Roman"/>
              </a:rPr>
              <a:t>Router'ların</a:t>
            </a:r>
            <a:r>
              <a:rPr lang="tr-TR" sz="1600" dirty="0">
                <a:latin typeface="Times New Roman"/>
                <a:cs typeface="Times New Roman"/>
              </a:rPr>
              <a:t> </a:t>
            </a:r>
            <a:r>
              <a:rPr lang="tr-TR" sz="1600" dirty="0" err="1">
                <a:latin typeface="Times New Roman"/>
                <a:cs typeface="Times New Roman"/>
              </a:rPr>
              <a:t>fast</a:t>
            </a:r>
            <a:r>
              <a:rPr lang="tr-TR" sz="1600" dirty="0">
                <a:latin typeface="Times New Roman"/>
                <a:cs typeface="Times New Roman"/>
              </a:rPr>
              <a:t> ethernet ve </a:t>
            </a:r>
            <a:r>
              <a:rPr lang="tr-TR" sz="1600" dirty="0" err="1">
                <a:latin typeface="Times New Roman"/>
                <a:cs typeface="Times New Roman"/>
              </a:rPr>
              <a:t>serial'larına</a:t>
            </a:r>
            <a:r>
              <a:rPr lang="tr-TR" sz="1600" dirty="0">
                <a:latin typeface="Times New Roman"/>
                <a:cs typeface="Times New Roman"/>
              </a:rPr>
              <a:t> </a:t>
            </a:r>
            <a:r>
              <a:rPr lang="tr-TR" sz="1600" dirty="0" err="1">
                <a:latin typeface="Times New Roman"/>
                <a:cs typeface="Times New Roman"/>
              </a:rPr>
              <a:t>ip'ler</a:t>
            </a:r>
            <a:r>
              <a:rPr lang="tr-TR" sz="1600" dirty="0">
                <a:latin typeface="Times New Roman"/>
                <a:cs typeface="Times New Roman"/>
              </a:rPr>
              <a:t> eklenir.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Örneğin;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&gt;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int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fa0/0 ya da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int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s0/0/0 </a:t>
            </a:r>
            <a:r>
              <a:rPr lang="tr-TR" sz="1600" dirty="0">
                <a:latin typeface="Times New Roman"/>
                <a:cs typeface="Times New Roman"/>
              </a:rPr>
              <a:t>vb.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&gt; 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ip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add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192.168.1.1</a:t>
            </a:r>
            <a:r>
              <a:rPr lang="tr-TR" sz="1600" dirty="0">
                <a:latin typeface="Times New Roman"/>
                <a:cs typeface="Times New Roman"/>
              </a:rPr>
              <a:t>(ip </a:t>
            </a:r>
            <a:r>
              <a:rPr lang="tr-TR" sz="1600" dirty="0" err="1">
                <a:latin typeface="Times New Roman"/>
                <a:cs typeface="Times New Roman"/>
              </a:rPr>
              <a:t>address</a:t>
            </a:r>
            <a:r>
              <a:rPr lang="tr-TR" sz="1600" dirty="0">
                <a:latin typeface="Times New Roman"/>
                <a:cs typeface="Times New Roman"/>
              </a:rPr>
              <a:t>)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255.255.255.0</a:t>
            </a:r>
            <a:r>
              <a:rPr lang="tr-TR" sz="1600" dirty="0">
                <a:latin typeface="Times New Roman"/>
                <a:cs typeface="Times New Roman"/>
              </a:rPr>
              <a:t>(</a:t>
            </a:r>
            <a:r>
              <a:rPr lang="tr-TR" sz="1600" dirty="0" err="1">
                <a:latin typeface="Times New Roman"/>
                <a:cs typeface="Times New Roman"/>
              </a:rPr>
              <a:t>subnet</a:t>
            </a:r>
            <a:r>
              <a:rPr lang="tr-TR" sz="1600" dirty="0">
                <a:latin typeface="Times New Roman"/>
                <a:cs typeface="Times New Roman"/>
              </a:rPr>
              <a:t> mask) 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&gt;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no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sh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 </a:t>
            </a:r>
            <a:endParaRPr lang="tr-TR" sz="16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IPV6 ile çalışırken değişen tek komut şu şekildedir: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&gt;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ipv6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add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1ef0:111:11:1::1/64 </a:t>
            </a:r>
            <a:r>
              <a:rPr lang="tr-TR" sz="1600" dirty="0">
                <a:latin typeface="Times New Roman"/>
                <a:cs typeface="Times New Roman"/>
              </a:rPr>
              <a:t>vb.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!IPV6 da ip ekleme işleminden önce muhakkak şu komut global olarak çalıştırılmalıdır.</a:t>
            </a:r>
            <a:endParaRPr lang="tr-TR" sz="1600" dirty="0"/>
          </a:p>
          <a:p>
            <a:pPr>
              <a:lnSpc>
                <a:spcPct val="110000"/>
              </a:lnSpc>
            </a:pPr>
            <a:r>
              <a:rPr lang="tr-TR" sz="1600" dirty="0">
                <a:latin typeface="Times New Roman"/>
                <a:cs typeface="Times New Roman"/>
              </a:rPr>
              <a:t>&gt; 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ipv6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unicast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-routing</a:t>
            </a:r>
            <a:endParaRPr lang="tr-TR" sz="16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endParaRPr lang="tr-TR" sz="1100"/>
          </a:p>
        </p:txBody>
      </p:sp>
    </p:spTree>
    <p:extLst>
      <p:ext uri="{BB962C8B-B14F-4D97-AF65-F5344CB8AC3E}">
        <p14:creationId xmlns:p14="http://schemas.microsoft.com/office/powerpoint/2010/main" val="9114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9" name="Resim 69">
            <a:extLst>
              <a:ext uri="{FF2B5EF4-FFF2-40B4-BE49-F238E27FC236}">
                <a16:creationId xmlns:a16="http://schemas.microsoft.com/office/drawing/2014/main" id="{73B943CF-25F0-4E97-7E21-4DF46902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03" y="671951"/>
            <a:ext cx="9529388" cy="3359108"/>
          </a:xfrm>
          <a:prstGeom prst="rect">
            <a:avLst/>
          </a:prstGeom>
        </p:spPr>
      </p:pic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41EEF65F-CD7A-480A-D86D-AD84451D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17" y="4767660"/>
            <a:ext cx="10916503" cy="17703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Şekilde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görüldüğü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üzere</a:t>
            </a:r>
            <a:r>
              <a:rPr lang="en-US" dirty="0">
                <a:latin typeface="Times New Roman"/>
                <a:cs typeface="Times New Roman"/>
              </a:rPr>
              <a:t> İstanbul </a:t>
            </a:r>
            <a:r>
              <a:rPr lang="en-US" dirty="0" err="1">
                <a:latin typeface="Times New Roman"/>
                <a:cs typeface="Times New Roman"/>
              </a:rPr>
              <a:t>router'ına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bağlı</a:t>
            </a:r>
            <a:r>
              <a:rPr lang="en-US" dirty="0">
                <a:latin typeface="Times New Roman"/>
                <a:cs typeface="Times New Roman"/>
              </a:rPr>
              <a:t> switch ipv4 </a:t>
            </a:r>
            <a:r>
              <a:rPr lang="en-US" dirty="0" err="1">
                <a:latin typeface="Times New Roman"/>
                <a:cs typeface="Times New Roman"/>
              </a:rPr>
              <a:t>ve</a:t>
            </a:r>
            <a:r>
              <a:rPr lang="en-US" dirty="0">
                <a:latin typeface="Times New Roman"/>
                <a:cs typeface="Times New Roman"/>
              </a:rPr>
              <a:t> ipv6'ya </a:t>
            </a:r>
            <a:r>
              <a:rPr lang="en-US" dirty="0" err="1">
                <a:latin typeface="Times New Roman"/>
                <a:cs typeface="Times New Roman"/>
              </a:rPr>
              <a:t>sahip</a:t>
            </a:r>
            <a:r>
              <a:rPr lang="en-US" dirty="0">
                <a:latin typeface="Times New Roman"/>
                <a:cs typeface="Times New Roman"/>
              </a:rPr>
              <a:t> end </a:t>
            </a:r>
            <a:r>
              <a:rPr lang="en-US" dirty="0" err="1">
                <a:latin typeface="Times New Roman"/>
                <a:cs typeface="Times New Roman"/>
              </a:rPr>
              <a:t>cihazlara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bağlıdır</a:t>
            </a:r>
            <a:r>
              <a:rPr lang="en-US" dirty="0">
                <a:latin typeface="Times New Roman"/>
                <a:cs typeface="Times New Roman"/>
              </a:rPr>
              <a:t>. Bu </a:t>
            </a:r>
            <a:r>
              <a:rPr lang="en-US" dirty="0" err="1">
                <a:latin typeface="Times New Roman"/>
                <a:cs typeface="Times New Roman"/>
              </a:rPr>
              <a:t>nedenle</a:t>
            </a:r>
            <a:r>
              <a:rPr lang="en-US" dirty="0">
                <a:latin typeface="Times New Roman"/>
                <a:cs typeface="Times New Roman"/>
              </a:rPr>
              <a:t> switch </a:t>
            </a:r>
            <a:r>
              <a:rPr lang="en-US" dirty="0" err="1">
                <a:latin typeface="Times New Roman"/>
                <a:cs typeface="Times New Roman"/>
              </a:rPr>
              <a:t>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routerda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bazı</a:t>
            </a:r>
            <a:r>
              <a:rPr lang="en-US" dirty="0">
                <a:latin typeface="Times New Roman"/>
                <a:cs typeface="Times New Roman"/>
              </a:rPr>
              <a:t> layer 2 </a:t>
            </a:r>
            <a:r>
              <a:rPr lang="en-US" dirty="0" err="1">
                <a:latin typeface="Times New Roman"/>
                <a:cs typeface="Times New Roman"/>
              </a:rPr>
              <a:t>düzenlemeler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yapılır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6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AD298-DC05-D76D-8C57-CB085285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02" y="309337"/>
            <a:ext cx="8529525" cy="577512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600" err="1"/>
              <a:t>Switch'de</a:t>
            </a:r>
            <a:r>
              <a:rPr lang="tr-TR" sz="1600" dirty="0"/>
              <a:t> CLI kısmına </a:t>
            </a:r>
            <a:r>
              <a:rPr lang="tr-TR" sz="1600" err="1"/>
              <a:t>layer</a:t>
            </a:r>
            <a:r>
              <a:rPr lang="tr-TR" sz="1600" dirty="0"/>
              <a:t> 2 düzenlemeler şu şekildedir:</a:t>
            </a:r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err="1">
                <a:solidFill>
                  <a:srgbClr val="F81B02"/>
                </a:solidFill>
              </a:rPr>
              <a:t>vlan</a:t>
            </a:r>
            <a:r>
              <a:rPr lang="tr-TR" sz="1600" dirty="0">
                <a:solidFill>
                  <a:srgbClr val="F81B02"/>
                </a:solidFill>
              </a:rPr>
              <a:t> 4 </a:t>
            </a:r>
            <a:r>
              <a:rPr lang="tr-TR" sz="1600" dirty="0"/>
              <a:t>(IPV4 omurgası için ismi 4 olan </a:t>
            </a:r>
            <a:r>
              <a:rPr lang="tr-TR" sz="1600" err="1"/>
              <a:t>vlan</a:t>
            </a:r>
            <a:r>
              <a:rPr lang="tr-TR" sz="1600" dirty="0"/>
              <a:t> </a:t>
            </a:r>
            <a:r>
              <a:rPr lang="tr-TR" sz="1600" err="1"/>
              <a:t>oluştururlur</a:t>
            </a:r>
            <a:r>
              <a:rPr lang="tr-TR" sz="1600" dirty="0"/>
              <a:t>.)</a:t>
            </a:r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dirty="0" err="1">
                <a:solidFill>
                  <a:srgbClr val="F81B02"/>
                </a:solidFill>
              </a:rPr>
              <a:t>vlan</a:t>
            </a:r>
            <a:r>
              <a:rPr lang="tr-TR" sz="1600" dirty="0">
                <a:solidFill>
                  <a:srgbClr val="F81B02"/>
                </a:solidFill>
              </a:rPr>
              <a:t> 6</a:t>
            </a:r>
            <a:r>
              <a:rPr lang="tr-TR" sz="1600" dirty="0"/>
              <a:t> (IPV6 omurgası için ismi 6 olan </a:t>
            </a:r>
            <a:r>
              <a:rPr lang="tr-TR" sz="1600" dirty="0" err="1"/>
              <a:t>vlan</a:t>
            </a:r>
            <a:r>
              <a:rPr lang="tr-TR" sz="1600" dirty="0"/>
              <a:t> oluşturulur.)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dirty="0" err="1">
                <a:solidFill>
                  <a:srgbClr val="F81B02"/>
                </a:solidFill>
              </a:rPr>
              <a:t>int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dirty="0" err="1">
                <a:solidFill>
                  <a:srgbClr val="F81B02"/>
                </a:solidFill>
              </a:rPr>
              <a:t>range</a:t>
            </a:r>
            <a:r>
              <a:rPr lang="tr-TR" sz="1600" dirty="0">
                <a:solidFill>
                  <a:srgbClr val="F81B02"/>
                </a:solidFill>
              </a:rPr>
              <a:t> fa0/1-2</a:t>
            </a:r>
            <a:r>
              <a:rPr lang="tr-TR" sz="1600" dirty="0"/>
              <a:t> (IPV4 omurgasına bağlı olan iki bacak </a:t>
            </a:r>
            <a:r>
              <a:rPr lang="tr-TR" sz="1600" dirty="0" err="1"/>
              <a:t>range</a:t>
            </a:r>
            <a:r>
              <a:rPr lang="tr-TR" sz="1600" dirty="0"/>
              <a:t> komutu ile aynı anda seçilir.)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dirty="0" err="1">
                <a:solidFill>
                  <a:srgbClr val="F81B02"/>
                </a:solidFill>
              </a:rPr>
              <a:t>switchport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dirty="0" err="1">
                <a:solidFill>
                  <a:srgbClr val="F81B02"/>
                </a:solidFill>
              </a:rPr>
              <a:t>mode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dirty="0" err="1">
                <a:solidFill>
                  <a:srgbClr val="F81B02"/>
                </a:solidFill>
              </a:rPr>
              <a:t>access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dirty="0"/>
              <a:t>(Bağlı olan cihazların türü </a:t>
            </a:r>
            <a:r>
              <a:rPr lang="tr-TR" sz="1600" dirty="0" err="1"/>
              <a:t>end</a:t>
            </a:r>
            <a:r>
              <a:rPr lang="tr-TR" sz="1600" dirty="0"/>
              <a:t> </a:t>
            </a:r>
            <a:r>
              <a:rPr lang="tr-TR" sz="1600" dirty="0" err="1"/>
              <a:t>device</a:t>
            </a:r>
            <a:r>
              <a:rPr lang="tr-TR" sz="1600" dirty="0"/>
              <a:t> olduğu için </a:t>
            </a:r>
            <a:r>
              <a:rPr lang="tr-TR" sz="1600" dirty="0" err="1"/>
              <a:t>mode</a:t>
            </a:r>
            <a:r>
              <a:rPr lang="tr-TR" sz="1600" dirty="0"/>
              <a:t> türü </a:t>
            </a:r>
            <a:r>
              <a:rPr lang="tr-TR" sz="1600" dirty="0" err="1"/>
              <a:t>access</a:t>
            </a:r>
            <a:r>
              <a:rPr lang="tr-TR" sz="1600" dirty="0"/>
              <a:t> olarak seçilir.)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dirty="0" err="1">
                <a:solidFill>
                  <a:srgbClr val="F81B02"/>
                </a:solidFill>
              </a:rPr>
              <a:t>switchport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dirty="0" err="1">
                <a:solidFill>
                  <a:srgbClr val="F81B02"/>
                </a:solidFill>
              </a:rPr>
              <a:t>access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dirty="0" err="1">
                <a:solidFill>
                  <a:srgbClr val="F81B02"/>
                </a:solidFill>
              </a:rPr>
              <a:t>vlan</a:t>
            </a:r>
            <a:r>
              <a:rPr lang="tr-TR" sz="1600" dirty="0">
                <a:solidFill>
                  <a:srgbClr val="F81B02"/>
                </a:solidFill>
              </a:rPr>
              <a:t> 4 </a:t>
            </a:r>
            <a:r>
              <a:rPr lang="tr-TR" sz="1600" dirty="0"/>
              <a:t>(</a:t>
            </a:r>
            <a:r>
              <a:rPr lang="tr-TR" sz="1600" dirty="0" err="1"/>
              <a:t>access</a:t>
            </a:r>
            <a:r>
              <a:rPr lang="tr-TR" sz="1600" dirty="0"/>
              <a:t> olarak seçilen port </a:t>
            </a:r>
            <a:r>
              <a:rPr lang="tr-TR" sz="1600" dirty="0" err="1"/>
              <a:t>vlan</a:t>
            </a:r>
            <a:r>
              <a:rPr lang="tr-TR" sz="1600" dirty="0"/>
              <a:t> 4 e eklenir.)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/>
              <a:t>Aynı işlemler </a:t>
            </a:r>
            <a:r>
              <a:rPr lang="tr-TR" sz="1600" dirty="0" err="1"/>
              <a:t>vlan</a:t>
            </a:r>
            <a:r>
              <a:rPr lang="tr-TR" sz="1600" dirty="0"/>
              <a:t> 6 için de gerçekleştirilir.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 err="1"/>
              <a:t>Switch'i</a:t>
            </a:r>
            <a:r>
              <a:rPr lang="tr-TR" sz="1600" dirty="0"/>
              <a:t> </a:t>
            </a:r>
            <a:r>
              <a:rPr lang="tr-TR" sz="1600" dirty="0" err="1"/>
              <a:t>router'a</a:t>
            </a:r>
            <a:r>
              <a:rPr lang="tr-TR" sz="1600" dirty="0"/>
              <a:t> bağlayan bacak için ise </a:t>
            </a:r>
            <a:r>
              <a:rPr lang="tr-TR" sz="1600" dirty="0" err="1"/>
              <a:t>trunk</a:t>
            </a:r>
            <a:r>
              <a:rPr lang="tr-TR" sz="1600" dirty="0"/>
              <a:t> komutu kullanılır.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err="1">
                <a:solidFill>
                  <a:srgbClr val="F81B02"/>
                </a:solidFill>
              </a:rPr>
              <a:t>int</a:t>
            </a:r>
            <a:r>
              <a:rPr lang="tr-TR" sz="1600" dirty="0">
                <a:solidFill>
                  <a:srgbClr val="F81B02"/>
                </a:solidFill>
              </a:rPr>
              <a:t> g0/1 </a:t>
            </a:r>
            <a:r>
              <a:rPr lang="tr-TR" sz="1600" dirty="0"/>
              <a:t>(İlgili bacağın içine girilir.)</a:t>
            </a:r>
            <a:endParaRPr lang="tr-TR" sz="1600"/>
          </a:p>
          <a:p>
            <a:pPr>
              <a:lnSpc>
                <a:spcPct val="110000"/>
              </a:lnSpc>
            </a:pPr>
            <a:r>
              <a:rPr lang="tr-TR" sz="1600" dirty="0">
                <a:solidFill>
                  <a:srgbClr val="F81B02"/>
                </a:solidFill>
              </a:rPr>
              <a:t>&gt; </a:t>
            </a:r>
            <a:r>
              <a:rPr lang="tr-TR" sz="1600" err="1">
                <a:solidFill>
                  <a:srgbClr val="F81B02"/>
                </a:solidFill>
              </a:rPr>
              <a:t>switchport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err="1">
                <a:solidFill>
                  <a:srgbClr val="F81B02"/>
                </a:solidFill>
              </a:rPr>
              <a:t>mode</a:t>
            </a:r>
            <a:r>
              <a:rPr lang="tr-TR" sz="1600" dirty="0">
                <a:solidFill>
                  <a:srgbClr val="F81B02"/>
                </a:solidFill>
              </a:rPr>
              <a:t> </a:t>
            </a:r>
            <a:r>
              <a:rPr lang="tr-TR" sz="1600" err="1">
                <a:solidFill>
                  <a:srgbClr val="F81B02"/>
                </a:solidFill>
              </a:rPr>
              <a:t>trunk</a:t>
            </a:r>
            <a:r>
              <a:rPr lang="tr-TR" sz="1600" dirty="0"/>
              <a:t> (Bağlantının olduğu cihaz </a:t>
            </a:r>
            <a:r>
              <a:rPr lang="tr-TR" sz="1600" err="1"/>
              <a:t>rourter</a:t>
            </a:r>
            <a:r>
              <a:rPr lang="tr-TR" sz="1600" dirty="0"/>
              <a:t> olduğu için </a:t>
            </a:r>
            <a:r>
              <a:rPr lang="tr-TR" sz="1600" err="1"/>
              <a:t>trunk</a:t>
            </a:r>
            <a:r>
              <a:rPr lang="tr-TR" sz="1600" dirty="0"/>
              <a:t> komutu ile bağlantı gerçekleştirilir)</a:t>
            </a:r>
            <a:endParaRPr lang="tr-TR"/>
          </a:p>
          <a:p>
            <a:pPr>
              <a:lnSpc>
                <a:spcPct val="110000"/>
              </a:lnSpc>
            </a:pPr>
            <a:endParaRPr lang="tr-TR"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46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9D575-14C8-DA96-32AF-DBBCCF85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68179"/>
            <a:ext cx="6123783" cy="5283629"/>
          </a:xfrm>
        </p:spPr>
        <p:txBody>
          <a:bodyPr anchor="t">
            <a:normAutofit/>
          </a:bodyPr>
          <a:lstStyle/>
          <a:p>
            <a:r>
              <a:rPr lang="tr-TR" sz="1600" dirty="0" err="1">
                <a:latin typeface="Times New Roman"/>
                <a:cs typeface="Times New Roman"/>
              </a:rPr>
              <a:t>Switch'de</a:t>
            </a:r>
            <a:r>
              <a:rPr lang="tr-TR" sz="1600" dirty="0">
                <a:latin typeface="Times New Roman"/>
                <a:cs typeface="Times New Roman"/>
              </a:rPr>
              <a:t> yapılan düzenlemelerden sonra İstanbul </a:t>
            </a:r>
            <a:r>
              <a:rPr lang="tr-TR" sz="1600" dirty="0" err="1">
                <a:latin typeface="Times New Roman"/>
                <a:cs typeface="Times New Roman"/>
              </a:rPr>
              <a:t>router'ındaki</a:t>
            </a:r>
            <a:r>
              <a:rPr lang="tr-TR" sz="1600" dirty="0">
                <a:latin typeface="Times New Roman"/>
                <a:cs typeface="Times New Roman"/>
              </a:rPr>
              <a:t> </a:t>
            </a:r>
            <a:r>
              <a:rPr lang="tr-TR" sz="1600" dirty="0" err="1">
                <a:latin typeface="Times New Roman"/>
                <a:cs typeface="Times New Roman"/>
              </a:rPr>
              <a:t>sub</a:t>
            </a:r>
            <a:r>
              <a:rPr lang="tr-TR" sz="1600" dirty="0">
                <a:latin typeface="Times New Roman"/>
                <a:cs typeface="Times New Roman"/>
              </a:rPr>
              <a:t> interface düzenlemeler yapılır.</a:t>
            </a:r>
          </a:p>
          <a:p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&gt;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int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fa0/0</a:t>
            </a:r>
            <a:endParaRPr lang="tr-TR" sz="1600" dirty="0">
              <a:solidFill>
                <a:schemeClr val="accent1"/>
              </a:solidFill>
            </a:endParaRPr>
          </a:p>
          <a:p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&gt; 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no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ip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add</a:t>
            </a:r>
            <a:endParaRPr lang="tr-TR" sz="1600" dirty="0">
              <a:solidFill>
                <a:schemeClr val="accent1"/>
              </a:solidFill>
            </a:endParaRPr>
          </a:p>
          <a:p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&gt;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no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sh</a:t>
            </a:r>
            <a:endParaRPr lang="tr-TR" sz="1600" dirty="0">
              <a:solidFill>
                <a:schemeClr val="accent1"/>
              </a:solidFill>
            </a:endParaRPr>
          </a:p>
          <a:p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&gt;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int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fa0/0.4</a:t>
            </a:r>
            <a:endParaRPr lang="tr-TR" sz="1600" dirty="0">
              <a:solidFill>
                <a:schemeClr val="accent1"/>
              </a:solidFill>
            </a:endParaRPr>
          </a:p>
          <a:p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&gt; 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encapsulation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dot1Q 4</a:t>
            </a:r>
          </a:p>
          <a:p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&gt; ip </a:t>
            </a:r>
            <a:r>
              <a:rPr lang="tr-TR" sz="1600" dirty="0" err="1">
                <a:solidFill>
                  <a:schemeClr val="accent1"/>
                </a:solidFill>
                <a:latin typeface="Times New Roman"/>
                <a:cs typeface="Times New Roman"/>
              </a:rPr>
              <a:t>add</a:t>
            </a:r>
            <a:r>
              <a:rPr lang="tr-TR" sz="1600" dirty="0">
                <a:solidFill>
                  <a:schemeClr val="accent1"/>
                </a:solidFill>
                <a:latin typeface="Times New Roman"/>
                <a:cs typeface="Times New Roman"/>
              </a:rPr>
              <a:t> 192.168.1.1 255.255.255.0</a:t>
            </a:r>
          </a:p>
          <a:p>
            <a:r>
              <a:rPr lang="tr-TR" sz="1600" dirty="0">
                <a:latin typeface="Times New Roman"/>
                <a:cs typeface="Times New Roman"/>
              </a:rPr>
              <a:t>Aynı işlemler fa0/0.6 bacağı içinde yapılır.</a:t>
            </a:r>
            <a:endParaRPr lang="tr-TR" sz="1600" dirty="0"/>
          </a:p>
          <a:p>
            <a:r>
              <a:rPr lang="tr-TR" sz="1600" dirty="0">
                <a:latin typeface="Times New Roman"/>
                <a:cs typeface="Times New Roman"/>
              </a:rPr>
              <a:t>Bu işlemler sonunda İstanbul </a:t>
            </a:r>
            <a:r>
              <a:rPr lang="tr-TR" sz="1600" dirty="0" err="1">
                <a:latin typeface="Times New Roman"/>
                <a:cs typeface="Times New Roman"/>
              </a:rPr>
              <a:t>router'ından</a:t>
            </a:r>
            <a:r>
              <a:rPr lang="tr-TR" sz="1600" dirty="0">
                <a:latin typeface="Times New Roman"/>
                <a:cs typeface="Times New Roman"/>
              </a:rPr>
              <a:t> dış bacaklara </a:t>
            </a:r>
            <a:r>
              <a:rPr lang="tr-TR" sz="1600" dirty="0" err="1">
                <a:latin typeface="Times New Roman"/>
                <a:cs typeface="Times New Roman"/>
              </a:rPr>
              <a:t>ping</a:t>
            </a:r>
            <a:r>
              <a:rPr lang="tr-TR" sz="1600" dirty="0">
                <a:latin typeface="Times New Roman"/>
                <a:cs typeface="Times New Roman"/>
              </a:rPr>
              <a:t> atılarak haberleşebilme kontrolü yapılır.</a:t>
            </a:r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255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id="{A109A5CB-89FF-46DF-385A-B593294C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8" r="14555" b="9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6C859DE-A5F1-F2C8-C7C5-729DEF97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94" y="2075504"/>
            <a:ext cx="5769989" cy="214061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/>
              <a:t>PROJE 1 – STATIC ROUTING</a:t>
            </a:r>
            <a:br>
              <a:rPr lang="en-US" sz="4200"/>
            </a:br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3881424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Geniş ekran</PresentationFormat>
  <Paragraphs>1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Atlas</vt:lpstr>
      <vt:lpstr>NETWORK &amp; NETWORK SECURITY BOOTCAMP</vt:lpstr>
      <vt:lpstr>Bitirme Projesi Gereksinimleri</vt:lpstr>
      <vt:lpstr>INT CONFIG VE L2 DÜZENLEMELERİ</vt:lpstr>
      <vt:lpstr>End device'lara ip ataması</vt:lpstr>
      <vt:lpstr>PowerPoint Sunusu</vt:lpstr>
      <vt:lpstr>PowerPoint Sunusu</vt:lpstr>
      <vt:lpstr>PowerPoint Sunusu</vt:lpstr>
      <vt:lpstr>PowerPoint Sunusu</vt:lpstr>
      <vt:lpstr>PROJE 1 – STATIC ROUTING </vt:lpstr>
      <vt:lpstr>PowerPoint Sunusu</vt:lpstr>
      <vt:lpstr>PowerPoint Sunusu</vt:lpstr>
      <vt:lpstr>PROJE 2 – OSPF </vt:lpstr>
      <vt:lpstr>PowerPoint Sunusu</vt:lpstr>
      <vt:lpstr>İstanbul Router  IPV4</vt:lpstr>
      <vt:lpstr>İstanbul Router IPV6</vt:lpstr>
      <vt:lpstr>do  show ip / ipv6 route komutuyla O etiketli satırda OSPF komşulukları görüntülenir.</vt:lpstr>
      <vt:lpstr>WEBACL</vt:lpstr>
      <vt:lpstr>İstanbul Router'ı IPV4 Access-List Komutları</vt:lpstr>
      <vt:lpstr>PowerPoint Sunusu</vt:lpstr>
      <vt:lpstr>İstanbul Router'ı IPV6 Access - List Komutları</vt:lpstr>
      <vt:lpstr>PowerPoint Sunusu</vt:lpstr>
      <vt:lpstr>Dinlediğiniz için teşekkürler  Kübra Beste ÖZCAN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776</cp:revision>
  <dcterms:created xsi:type="dcterms:W3CDTF">2022-08-08T19:24:46Z</dcterms:created>
  <dcterms:modified xsi:type="dcterms:W3CDTF">2022-08-09T23:40:16Z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