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61" r:id="rId7"/>
    <p:sldId id="283" r:id="rId8"/>
    <p:sldId id="262" r:id="rId9"/>
    <p:sldId id="263" r:id="rId10"/>
    <p:sldId id="264" r:id="rId11"/>
    <p:sldId id="275" r:id="rId12"/>
    <p:sldId id="288" r:id="rId13"/>
  </p:sldIdLst>
  <p:sldSz cx="9144000" cy="5143500" type="screen16x9"/>
  <p:notesSz cx="6858000" cy="9144000"/>
  <p:embeddedFontLst>
    <p:embeddedFont>
      <p:font typeface="Barlow" panose="00000500000000000000"/>
      <p:regular r:id="rId17"/>
    </p:embeddedFont>
    <p:embeddedFont>
      <p:font typeface="Barlow Medium" panose="00000600000000000000"/>
      <p:regular r:id="rId18"/>
    </p:embeddedFont>
    <p:embeddedFont>
      <p:font typeface="Barlow" panose="00000500000000000000" pitchFamily="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b87c9a92b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gfb87c9a92b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b87c9a92b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gfb87c9a92b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b87c9a92b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gfb87c9a92b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7c9a92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gfb87c9a92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87c9a92b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gfb87c9a92b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fb87c9a92b_0_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0" name="Google Shape;560;gfb87c9a92b_0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00" y="0"/>
            <a:ext cx="9144000" cy="5151300"/>
          </a:xfrm>
          <a:prstGeom prst="rect">
            <a:avLst/>
          </a:prstGeom>
          <a:solidFill>
            <a:srgbClr val="363739">
              <a:alpha val="70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32425" y="4618200"/>
            <a:ext cx="611400" cy="525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14350" y="2263175"/>
            <a:ext cx="5557200" cy="6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514350" y="2894375"/>
            <a:ext cx="5557200" cy="27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42900" y="361950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3162600" cy="24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122876" y="1967475"/>
            <a:ext cx="3162600" cy="24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_ONLY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8" name="Google Shape;48;p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Barlow Medium" panose="00000600000000000000"/>
              <a:buNone/>
              <a:defRPr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600"/>
              <a:buFont typeface="Barlow Medium" panose="00000600000000000000"/>
              <a:buNone/>
              <a:defRPr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600"/>
              <a:buFont typeface="Barlow Medium" panose="00000600000000000000"/>
              <a:buNone/>
              <a:defRPr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600"/>
              <a:buFont typeface="Barlow Medium" panose="00000600000000000000"/>
              <a:buNone/>
              <a:defRPr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600"/>
              <a:buFont typeface="Barlow Medium" panose="00000600000000000000"/>
              <a:buNone/>
              <a:defRPr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600"/>
              <a:buFont typeface="Barlow Medium" panose="00000600000000000000"/>
              <a:buNone/>
              <a:defRPr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600"/>
              <a:buFont typeface="Barlow Medium" panose="00000600000000000000"/>
              <a:buNone/>
              <a:defRPr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600"/>
              <a:buFont typeface="Barlow Medium" panose="00000600000000000000"/>
              <a:buNone/>
              <a:defRPr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600"/>
              <a:buFont typeface="Barlow Medium" panose="00000600000000000000"/>
              <a:buNone/>
              <a:defRPr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 panose="00000500000000000000"/>
              <a:buNone/>
              <a:defRPr sz="4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 panose="00000500000000000000"/>
              <a:buNone/>
              <a:defRPr sz="4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 panose="00000500000000000000"/>
              <a:buNone/>
              <a:defRPr sz="4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 panose="00000500000000000000"/>
              <a:buNone/>
              <a:defRPr sz="4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 panose="00000500000000000000"/>
              <a:buNone/>
              <a:defRPr sz="4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 panose="00000500000000000000"/>
              <a:buNone/>
              <a:defRPr sz="4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 panose="00000500000000000000"/>
              <a:buNone/>
              <a:defRPr sz="4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 panose="00000500000000000000"/>
              <a:buNone/>
              <a:defRPr sz="4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 panose="00000500000000000000"/>
              <a:buNone/>
              <a:defRPr sz="4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•"/>
              <a:defRPr sz="1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○"/>
              <a:defRPr sz="1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■"/>
              <a:defRPr sz="1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●"/>
              <a:defRPr sz="1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○"/>
              <a:defRPr sz="1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■"/>
              <a:defRPr sz="1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●"/>
              <a:defRPr sz="1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 panose="00000500000000000000"/>
              <a:buChar char="○"/>
              <a:defRPr sz="1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 panose="00000500000000000000"/>
              <a:buChar char="■"/>
              <a:defRPr sz="160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r" rtl="0">
              <a:buNone/>
              <a:defRPr sz="1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r" rtl="0">
              <a:buNone/>
              <a:defRPr sz="1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r" rtl="0">
              <a:buNone/>
              <a:defRPr sz="1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r" rtl="0">
              <a:buNone/>
              <a:defRPr sz="1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r" rtl="0">
              <a:buNone/>
              <a:defRPr sz="1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r" rtl="0">
              <a:buNone/>
              <a:defRPr sz="1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r" rtl="0">
              <a:buNone/>
              <a:defRPr sz="1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r" rtl="0">
              <a:buNone/>
              <a:defRPr sz="1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581585" y="2860301"/>
            <a:ext cx="3250827" cy="12191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600" dirty="0"/>
              <a:t>ÖZLEN SÖNMEZ</a:t>
            </a:r>
            <a:br>
              <a:rPr lang="en-US" sz="1600" dirty="0"/>
            </a:br>
            <a:r>
              <a:rPr lang="en-US" sz="1600" dirty="0"/>
              <a:t>KÜBRA ERENSOY</a:t>
            </a:r>
            <a:br>
              <a:rPr lang="en-US" sz="1600" dirty="0"/>
            </a:br>
            <a:r>
              <a:rPr lang="en-US" sz="1600" dirty="0"/>
              <a:t>HÜSEYİN AYDOĞAN</a:t>
            </a:r>
            <a:br>
              <a:rPr lang="en-US" sz="1600" dirty="0"/>
            </a:br>
            <a:r>
              <a:rPr lang="en-US" sz="1600" dirty="0"/>
              <a:t>ATALAY</a:t>
            </a:r>
            <a:r>
              <a:rPr lang="tr-TR" sz="1600" dirty="0"/>
              <a:t> BARUT</a:t>
            </a:r>
            <a:br>
              <a:rPr lang="en-US" sz="1600" dirty="0"/>
            </a:br>
            <a:r>
              <a:rPr lang="en-US" sz="1600" dirty="0"/>
              <a:t>MUHAMMED KARAÇOBANOĞLU</a:t>
            </a:r>
            <a:endParaRPr sz="1600" dirty="0"/>
          </a:p>
        </p:txBody>
      </p:sp>
      <p:sp>
        <p:nvSpPr>
          <p:cNvPr id="60" name="Google Shape;60;p12"/>
          <p:cNvSpPr txBox="1"/>
          <p:nvPr/>
        </p:nvSpPr>
        <p:spPr>
          <a:xfrm>
            <a:off x="314628" y="4788300"/>
            <a:ext cx="399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01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6444342" y="4503568"/>
            <a:ext cx="2699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  <a:latin typeface="Barlow" panose="00000500000000000000" pitchFamily="2" charset="0"/>
              </a:rPr>
              <a:t>As First Project of </a:t>
            </a:r>
            <a:endParaRPr lang="en-US" b="1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algn="r"/>
            <a:r>
              <a:rPr lang="en-US" b="1" dirty="0">
                <a:solidFill>
                  <a:schemeClr val="tx1"/>
                </a:solidFill>
                <a:latin typeface="Barlow" panose="00000500000000000000" pitchFamily="2" charset="0"/>
              </a:rPr>
              <a:t>Istanbul Data Science Academy</a:t>
            </a:r>
            <a:endParaRPr lang="en-US" b="1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algn="r"/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62191" y="1134567"/>
            <a:ext cx="428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arlow" panose="00000500000000000000" pitchFamily="2" charset="0"/>
              </a:rPr>
              <a:t>WTWY MTA TRAFFIC ANALYSIS</a:t>
            </a:r>
            <a:endParaRPr lang="en-US" b="1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pic>
        <p:nvPicPr>
          <p:cNvPr id="16" name="Resim 15" descr="metin, tren, ulaşım, iz içeren bir resim&#10;&#10;Açıklama otomatik olarak oluşturuld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9511" y="1564972"/>
            <a:ext cx="2922904" cy="2013556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 rotWithShape="1">
          <a:blip r:embed="rId2"/>
          <a:srcRect t="28812" b="26679"/>
          <a:stretch>
            <a:fillRect/>
          </a:stretch>
        </p:blipFill>
        <p:spPr>
          <a:xfrm>
            <a:off x="7158263" y="4143829"/>
            <a:ext cx="1271814" cy="56605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75" y="552485"/>
            <a:ext cx="5557200" cy="631200"/>
          </a:xfrm>
        </p:spPr>
        <p:txBody>
          <a:bodyPr/>
          <a:p>
            <a:r>
              <a:rPr lang="en-US"/>
              <a:t>  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WORK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635" y="4668520"/>
            <a:ext cx="9143365" cy="474980"/>
          </a:xfrm>
        </p:spPr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10</a:t>
            </a:r>
            <a:endParaRPr lang="en-US" altLang="en-GB"/>
          </a:p>
        </p:txBody>
      </p:sp>
      <p:graphicFrame>
        <p:nvGraphicFramePr>
          <p:cNvPr id="5" name="Object 4"/>
          <p:cNvGraphicFramePr/>
          <p:nvPr/>
        </p:nvGraphicFramePr>
        <p:xfrm>
          <a:off x="6341745" y="1473200"/>
          <a:ext cx="2623185" cy="219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2621280" imgH="2194560" progId="Paint.Picture">
                  <p:embed/>
                </p:oleObj>
              </mc:Choice>
              <mc:Fallback>
                <p:oleObj name="" r:id="rId1" imgW="2621280" imgH="219456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41745" y="1473200"/>
                        <a:ext cx="2623185" cy="2196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35255" y="1806575"/>
            <a:ext cx="5556885" cy="1529715"/>
          </a:xfrm>
        </p:spPr>
        <p:txBody>
          <a:bodyPr/>
          <a:p>
            <a:pPr marL="412750" indent="-285750">
              <a:buClr>
                <a:srgbClr val="363739"/>
              </a:buClr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1"/>
                </a:solidFill>
              </a:rPr>
              <a:t>Improve our understanding of available resources.</a:t>
            </a:r>
            <a:endParaRPr lang="en-US" sz="1800" b="1">
              <a:solidFill>
                <a:schemeClr val="tx1"/>
              </a:solidFill>
            </a:endParaRPr>
          </a:p>
          <a:p>
            <a:pPr marL="412750" indent="-285750">
              <a:buClr>
                <a:srgbClr val="363739"/>
              </a:buClr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1"/>
                </a:solidFill>
              </a:rPr>
              <a:t>Expanding the analysis to include previous months as well as new incoming data.</a:t>
            </a:r>
            <a:endParaRPr lang="en-US" sz="1800" b="1">
              <a:solidFill>
                <a:schemeClr val="tx1"/>
              </a:solidFill>
            </a:endParaRPr>
          </a:p>
          <a:p>
            <a:pPr marL="412750" indent="-285750">
              <a:buClr>
                <a:srgbClr val="363739"/>
              </a:buClr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1"/>
                </a:solidFill>
              </a:rPr>
              <a:t>Using different dataset.</a:t>
            </a:r>
            <a:endParaRPr lang="en-US" sz="1800" b="1">
              <a:solidFill>
                <a:schemeClr val="tx1"/>
              </a:solidFill>
            </a:endParaRPr>
          </a:p>
          <a:p>
            <a:pPr marL="127000" indent="0">
              <a:buClr>
                <a:srgbClr val="363739"/>
              </a:buClr>
              <a:buFont typeface="Arial" panose="020B0604020202020204" pitchFamily="34" charset="0"/>
            </a:pPr>
            <a:endParaRPr lang="en-US" sz="1800" b="1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</a:pPr>
            <a:endParaRPr lang="en-US" sz="1800" b="1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</a:pPr>
            <a:endParaRPr lang="en-US" sz="18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newsflash/>
      </p:transition>
    </mc:Choice>
    <mc:Fallback>
      <p:transition>
        <p:newsfla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442640" y="339385"/>
            <a:ext cx="3013254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tx1"/>
                </a:solidFill>
              </a:rPr>
              <a:t>I</a:t>
            </a:r>
            <a:r>
              <a:rPr lang="en-US" b="1" dirty="0" err="1">
                <a:solidFill>
                  <a:schemeClr val="tx1"/>
                </a:solidFill>
              </a:rPr>
              <a:t>ntroduct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b="1" dirty="0" err="1">
                <a:solidFill>
                  <a:schemeClr val="tx1"/>
                </a:solidFill>
              </a:rPr>
              <a:t>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2"/>
          </p:nvPr>
        </p:nvSpPr>
        <p:spPr>
          <a:xfrm>
            <a:off x="442640" y="1057285"/>
            <a:ext cx="4129360" cy="20422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rPr>
              <a:t>WomenTechWomenYes</a:t>
            </a:r>
            <a:r>
              <a:rPr lang="en-US" sz="1800" dirty="0"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rPr>
              <a:t> is holding an annual gala, and hopes to invite as many interested individuals as possible.</a:t>
            </a:r>
            <a:endParaRPr lang="en-US" sz="1800" dirty="0">
              <a:latin typeface="Barlow Medium" panose="00000600000000000000"/>
              <a:ea typeface="Barlow Medium" panose="00000600000000000000"/>
              <a:cs typeface="Barlow Medium" panose="00000600000000000000"/>
              <a:sym typeface="Barlow Medium" panose="000006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Barlow Medium" panose="00000600000000000000"/>
              <a:ea typeface="Barlow Medium" panose="00000600000000000000"/>
              <a:cs typeface="Barlow Medium" panose="00000600000000000000"/>
              <a:sym typeface="Barlow Medium" panose="00000600000000000000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42640" y="3904564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8299" y="4473307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Metin Yer Tutucusu 4"/>
          <p:cNvSpPr>
            <a:spLocks noGrp="1"/>
          </p:cNvSpPr>
          <p:nvPr>
            <p:ph type="body" idx="2"/>
          </p:nvPr>
        </p:nvSpPr>
        <p:spPr>
          <a:xfrm>
            <a:off x="442640" y="2701321"/>
            <a:ext cx="7612148" cy="984154"/>
          </a:xfrm>
        </p:spPr>
        <p:txBody>
          <a:bodyPr/>
          <a:lstStyle/>
          <a:p>
            <a:pPr marL="127000" indent="0">
              <a:buNone/>
            </a:pPr>
            <a:r>
              <a:rPr lang="tr-TR" sz="1800" b="1" dirty="0" err="1">
                <a:solidFill>
                  <a:schemeClr val="tx1"/>
                </a:solidFill>
              </a:rPr>
              <a:t>Our</a:t>
            </a:r>
            <a:r>
              <a:rPr lang="tr-TR" sz="1800" b="1" dirty="0">
                <a:solidFill>
                  <a:schemeClr val="tx1"/>
                </a:solidFill>
              </a:rPr>
              <a:t> </a:t>
            </a:r>
            <a:r>
              <a:rPr lang="tr-TR" sz="1800" b="1" dirty="0" err="1">
                <a:solidFill>
                  <a:schemeClr val="tx1"/>
                </a:solidFill>
              </a:rPr>
              <a:t>Goal</a:t>
            </a:r>
            <a:endParaRPr lang="tr-TR" sz="1800" b="1" dirty="0">
              <a:solidFill>
                <a:schemeClr val="tx1"/>
              </a:solidFill>
            </a:endParaRPr>
          </a:p>
          <a:p>
            <a:pPr marL="12700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To find out the which stations and days in a week are the busiest in the </a:t>
            </a:r>
            <a:r>
              <a:rPr lang="en-US" sz="1800" dirty="0" err="1">
                <a:solidFill>
                  <a:schemeClr val="tx1"/>
                </a:solidFill>
              </a:rPr>
              <a:t>resour</a:t>
            </a:r>
            <a:r>
              <a:rPr lang="tr-TR" sz="1800" dirty="0">
                <a:solidFill>
                  <a:schemeClr val="tx1"/>
                </a:solidFill>
              </a:rPr>
              <a:t>c</a:t>
            </a:r>
            <a:r>
              <a:rPr lang="en-US" sz="1800" dirty="0">
                <a:solidFill>
                  <a:schemeClr val="tx1"/>
                </a:solidFill>
              </a:rPr>
              <a:t>e.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1" name="Resim 10" descr="metin içeren bir resim&#10;&#10;Açıklama otomatik olarak oluşturuld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2493" y="211850"/>
            <a:ext cx="4129549" cy="24726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 err="1">
                <a:solidFill>
                  <a:schemeClr val="tx1"/>
                </a:solidFill>
              </a:rPr>
              <a:t>Methodology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826382" y="979521"/>
            <a:ext cx="3824043" cy="3448100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Metin kutusu 1"/>
          <p:cNvSpPr txBox="1"/>
          <p:nvPr/>
        </p:nvSpPr>
        <p:spPr>
          <a:xfrm>
            <a:off x="516600" y="1232250"/>
            <a:ext cx="5252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1" dirty="0">
                <a:solidFill>
                  <a:schemeClr val="tx1"/>
                </a:solidFill>
                <a:latin typeface="Barlow" panose="00000500000000000000" pitchFamily="2" charset="0"/>
              </a:rPr>
              <a:t>- MTA </a:t>
            </a:r>
            <a:r>
              <a:rPr lang="tr-TR" sz="1800" b="1" dirty="0" err="1">
                <a:solidFill>
                  <a:schemeClr val="tx1"/>
                </a:solidFill>
                <a:latin typeface="Barlow" panose="00000500000000000000" pitchFamily="2" charset="0"/>
              </a:rPr>
              <a:t>Turnstile</a:t>
            </a:r>
            <a:r>
              <a:rPr lang="tr-TR" sz="1800" b="1" dirty="0">
                <a:solidFill>
                  <a:schemeClr val="tx1"/>
                </a:solidFill>
                <a:latin typeface="Barlow" panose="00000500000000000000" pitchFamily="2" charset="0"/>
              </a:rPr>
              <a:t> Data (</a:t>
            </a:r>
            <a:r>
              <a:rPr lang="tr-TR" sz="1800" b="1" dirty="0" err="1">
                <a:solidFill>
                  <a:schemeClr val="tx1"/>
                </a:solidFill>
                <a:latin typeface="Barlow" panose="00000500000000000000" pitchFamily="2" charset="0"/>
              </a:rPr>
              <a:t>January</a:t>
            </a:r>
            <a:r>
              <a:rPr lang="tr-TR" sz="1800" b="1" dirty="0">
                <a:solidFill>
                  <a:schemeClr val="tx1"/>
                </a:solidFill>
                <a:latin typeface="Barlow" panose="00000500000000000000" pitchFamily="2" charset="0"/>
              </a:rPr>
              <a:t> 2018 – 2021)</a:t>
            </a:r>
            <a:endParaRPr lang="tr-TR" sz="1800" b="1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endParaRPr lang="en-US" dirty="0"/>
          </a:p>
        </p:txBody>
      </p:sp>
      <p:sp>
        <p:nvSpPr>
          <p:cNvPr id="3" name="Metin kutusu 2"/>
          <p:cNvSpPr txBox="1"/>
          <p:nvPr/>
        </p:nvSpPr>
        <p:spPr>
          <a:xfrm>
            <a:off x="647888" y="1780091"/>
            <a:ext cx="30967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chemeClr val="tx1"/>
                </a:solidFill>
                <a:latin typeface="Barlow" panose="00000500000000000000" pitchFamily="2" charset="0"/>
              </a:rPr>
              <a:t>Tools</a:t>
            </a:r>
            <a:endParaRPr lang="tr-TR" sz="2800" b="1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 err="1">
                <a:solidFill>
                  <a:schemeClr val="tx1"/>
                </a:solidFill>
                <a:latin typeface="Barlow" panose="00000500000000000000" pitchFamily="2" charset="0"/>
              </a:rPr>
              <a:t>Python</a:t>
            </a:r>
            <a:endParaRPr lang="tr-TR" sz="1800" b="1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 err="1">
                <a:solidFill>
                  <a:schemeClr val="tx1"/>
                </a:solidFill>
                <a:latin typeface="Barlow" panose="00000500000000000000" pitchFamily="2" charset="0"/>
              </a:rPr>
              <a:t>Matplotlıb</a:t>
            </a:r>
            <a:endParaRPr lang="tr-TR" sz="1800" b="1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 err="1">
                <a:solidFill>
                  <a:schemeClr val="tx1"/>
                </a:solidFill>
                <a:latin typeface="Barlow" panose="00000500000000000000" pitchFamily="2" charset="0"/>
              </a:rPr>
              <a:t>Pandas</a:t>
            </a:r>
            <a:endParaRPr lang="tr-TR" sz="1800" b="1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 err="1">
                <a:solidFill>
                  <a:schemeClr val="tx1"/>
                </a:solidFill>
                <a:latin typeface="Barlow" panose="00000500000000000000" pitchFamily="2" charset="0"/>
              </a:rPr>
              <a:t>Numpy</a:t>
            </a:r>
            <a:endParaRPr lang="tr-TR" sz="1800" b="1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 err="1">
                <a:solidFill>
                  <a:schemeClr val="tx1"/>
                </a:solidFill>
                <a:latin typeface="Barlow" panose="00000500000000000000" pitchFamily="2" charset="0"/>
              </a:rPr>
              <a:t>Seaborn</a:t>
            </a:r>
            <a:endParaRPr lang="tr-TR" sz="1800" b="1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 err="1">
                <a:solidFill>
                  <a:schemeClr val="tx1"/>
                </a:solidFill>
                <a:latin typeface="Barlow" panose="00000500000000000000" pitchFamily="2" charset="0"/>
              </a:rPr>
              <a:t>Jupyter</a:t>
            </a:r>
            <a:r>
              <a:rPr lang="tr-TR" sz="1800" b="1" dirty="0">
                <a:solidFill>
                  <a:schemeClr val="tx1"/>
                </a:solidFill>
                <a:latin typeface="Barlow" panose="00000500000000000000" pitchFamily="2" charset="0"/>
              </a:rPr>
              <a:t> Notebook</a:t>
            </a:r>
            <a:endParaRPr lang="tr-TR" sz="1800" b="1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endParaRPr lang="en-US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1"/>
          <a:srcRect l="15557" r="15829"/>
          <a:stretch>
            <a:fillRect/>
          </a:stretch>
        </p:blipFill>
        <p:spPr>
          <a:xfrm>
            <a:off x="6114803" y="2191287"/>
            <a:ext cx="1293288" cy="1024567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52" y="1328791"/>
            <a:ext cx="2124290" cy="389183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324" y="3447549"/>
            <a:ext cx="1601654" cy="648828"/>
          </a:xfrm>
          <a:prstGeom prst="rect">
            <a:avLst/>
          </a:prstGeom>
        </p:spPr>
      </p:pic>
      <p:pic>
        <p:nvPicPr>
          <p:cNvPr id="16" name="Resim 15" descr="metin, işaret içeren bir resim&#10;&#10;Açıklama otomatik olarak oluşturuld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137" y="2942437"/>
            <a:ext cx="859392" cy="859392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554" y="2001265"/>
            <a:ext cx="797558" cy="957070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1382" y="1780091"/>
            <a:ext cx="740724" cy="86180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532425" y="4618200"/>
            <a:ext cx="611400" cy="52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1" name="Google Shape;131;p17"/>
          <p:cNvSpPr txBox="1">
            <a:spLocks noGrp="1"/>
          </p:cNvSpPr>
          <p:nvPr>
            <p:ph type="ctrTitle"/>
          </p:nvPr>
        </p:nvSpPr>
        <p:spPr>
          <a:xfrm>
            <a:off x="318407" y="565003"/>
            <a:ext cx="5557200" cy="6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EXPLORATION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318407" y="1196204"/>
            <a:ext cx="8404679" cy="930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/>
              <a:t>Looked For Duplicated And Null Values In The Data Set.</a:t>
            </a:r>
            <a:br>
              <a:rPr lang="en-US" sz="1600" dirty="0"/>
            </a:br>
            <a:r>
              <a:rPr lang="en-US" sz="1600" dirty="0"/>
              <a:t>Dropped Some Columns From The Data And Changed The Names Of Them.</a:t>
            </a:r>
            <a:br>
              <a:rPr lang="en-US" sz="1600" dirty="0"/>
            </a:br>
            <a:r>
              <a:rPr lang="en-US" sz="1600" dirty="0"/>
              <a:t>Added The Day Column To Data Set.</a:t>
            </a:r>
            <a:endParaRPr lang="en-US" dirty="0"/>
          </a:p>
        </p:txBody>
      </p:sp>
      <p:pic>
        <p:nvPicPr>
          <p:cNvPr id="5" name="Picture 2" descr="C:\Users\Özlen SÖNMEZ\Downloads\WhatsApp Image 2022-03-16 at 21.19.51.jpe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4"/>
          <a:stretch>
            <a:fillRect/>
          </a:stretch>
        </p:blipFill>
        <p:spPr bwMode="auto">
          <a:xfrm>
            <a:off x="1153838" y="2411224"/>
            <a:ext cx="6733815" cy="192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532425" y="4618200"/>
            <a:ext cx="611400" cy="52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ctrTitle"/>
          </p:nvPr>
        </p:nvSpPr>
        <p:spPr>
          <a:xfrm>
            <a:off x="318407" y="565003"/>
            <a:ext cx="5557200" cy="6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PANDEMIC EFFECT</a:t>
            </a:r>
            <a:endParaRPr dirty="0"/>
          </a:p>
        </p:txBody>
      </p:sp>
      <p:sp>
        <p:nvSpPr>
          <p:cNvPr id="10" name="Google Shape;176;p20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7179" y="1235210"/>
            <a:ext cx="5889642" cy="355219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 rot="16200000">
            <a:off x="3027522" y="-1583351"/>
            <a:ext cx="3088956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516600" y="610372"/>
            <a:ext cx="3679200" cy="57254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pic>
        <p:nvPicPr>
          <p:cNvPr id="9" name="Picture 3" descr="C:\Users\Özlen SÖNMEZ\Downloads\WhatsApp Image 2022-03-16 at 21.28.57.jpe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21" y="1836830"/>
            <a:ext cx="4288558" cy="227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Özlen SÖNMEZ\Downloads\WhatsApp Image 2022-03-16 at 21.37.2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408" y="1836830"/>
            <a:ext cx="4288558" cy="229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555614" y="553443"/>
            <a:ext cx="2276271" cy="58496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3" name="Picture 4" descr="C:\Users\Özlen SÖNMEZ\Downloads\WhatsApp Image 2022-03-16 at 21.29.01.jpe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087" y="1057729"/>
            <a:ext cx="3941640" cy="339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Özlen SÖNMEZ\Downloads\WhatsApp Image 2022-03-16 at 21.29.0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21" y="1650560"/>
            <a:ext cx="3877878" cy="233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176;p20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932173" y="391790"/>
            <a:ext cx="2262886" cy="5451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4" name="Picture 3" descr="C:\Users\Özlen SÖNMEZ\Downloads\WhatsApp Image 2022-03-16 at 21.29.00 (1).jpe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42" y="1290015"/>
            <a:ext cx="4328672" cy="317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40;p30"/>
          <p:cNvSpPr/>
          <p:nvPr/>
        </p:nvSpPr>
        <p:spPr>
          <a:xfrm>
            <a:off x="-172633" y="-1"/>
            <a:ext cx="951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" name="Picture 2" descr="C:\Users\Özlen SÖNMEZ\Downloads\WhatsApp Image 2022-03-16 at 21.28.5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5" y="1596670"/>
            <a:ext cx="4369344" cy="256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176;p20"/>
          <p:cNvSpPr/>
          <p:nvPr/>
        </p:nvSpPr>
        <p:spPr>
          <a:xfrm>
            <a:off x="0" y="1555666"/>
            <a:ext cx="4629907" cy="3375984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Resim 2" descr="metin, yol içeren bir resim&#10;&#10;Açıklama otomatik olarak oluşturuld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22" y="582207"/>
            <a:ext cx="5548536" cy="3693886"/>
          </a:xfrm>
          <a:prstGeom prst="rect">
            <a:avLst/>
          </a:prstGeom>
        </p:spPr>
      </p:pic>
      <p:sp>
        <p:nvSpPr>
          <p:cNvPr id="595" name="Google Shape;595;p31"/>
          <p:cNvSpPr txBox="1">
            <a:spLocks noGrp="1"/>
          </p:cNvSpPr>
          <p:nvPr>
            <p:ph type="title"/>
          </p:nvPr>
        </p:nvSpPr>
        <p:spPr>
          <a:xfrm>
            <a:off x="153742" y="582207"/>
            <a:ext cx="3679200" cy="5580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CONCLUSION</a:t>
            </a:r>
            <a:endParaRPr dirty="0"/>
          </a:p>
        </p:txBody>
      </p:sp>
      <p:sp>
        <p:nvSpPr>
          <p:cNvPr id="596" name="Google Shape;596;p3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97" name="Google Shape;597;p31"/>
          <p:cNvSpPr txBox="1">
            <a:spLocks noGrp="1"/>
          </p:cNvSpPr>
          <p:nvPr>
            <p:ph type="subTitle" idx="1"/>
          </p:nvPr>
        </p:nvSpPr>
        <p:spPr>
          <a:xfrm>
            <a:off x="153742" y="1676510"/>
            <a:ext cx="2999656" cy="37981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/>
              <a:t>Weekdays are busier than Weekends. The busiest days are Tuesday, Thursday and Wednesday. 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/>
              <a:t>WTWY should focus their street efforts in the top 10 stations, preferably in the busiest days to avoid wasting their resources.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/>
              <a:t>34 ST-PENN STATION should be the first option If time and resources are  limited. The best time interval is 16:00 to 20:00 due to the highest traffic during the day.</a:t>
            </a:r>
            <a:endParaRPr sz="1400" dirty="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1245</Words>
  <Application>WPS Presentation</Application>
  <PresentationFormat>Ekran Gösterisi (16:9)</PresentationFormat>
  <Paragraphs>78</Paragraphs>
  <Slides>10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Arial</vt:lpstr>
      <vt:lpstr>Barlow</vt:lpstr>
      <vt:lpstr>Calibri</vt:lpstr>
      <vt:lpstr>Barlow Medium</vt:lpstr>
      <vt:lpstr>Barlow</vt:lpstr>
      <vt:lpstr>Microsoft YaHei</vt:lpstr>
      <vt:lpstr>Arial Unicode MS</vt:lpstr>
      <vt:lpstr>Business Geometric Template</vt:lpstr>
      <vt:lpstr>Paint.Picture</vt:lpstr>
      <vt:lpstr>ÖZLEN SÖNMEZ KÜBRA ERENSOY HÜSEYİN AYDOĞAN ATALAY BARUT MUHAMMED KARAÇOBANOĞLU</vt:lpstr>
      <vt:lpstr>Introduction</vt:lpstr>
      <vt:lpstr>Methodology</vt:lpstr>
      <vt:lpstr>DATA EXPLORATION</vt:lpstr>
      <vt:lpstr>PANDEMIC EFFECT</vt:lpstr>
      <vt:lpstr>RESULTS</vt:lpstr>
      <vt:lpstr>RESULTS</vt:lpstr>
      <vt:lpstr>RESULTS</vt:lpstr>
      <vt:lpstr>CONCLUSION</vt:lpstr>
      <vt:lpstr>  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ÖZLEN SÖNMEZ KÜBRA ERENSOY HÜSEYİN AYDOĞAN ATALAY BARUT MUHAMMED KARAÇOBANOĞLU</dc:title>
  <dc:creator/>
  <cp:lastModifiedBy>KübraErensoy</cp:lastModifiedBy>
  <cp:revision>6</cp:revision>
  <dcterms:created xsi:type="dcterms:W3CDTF">2022-03-24T13:12:00Z</dcterms:created>
  <dcterms:modified xsi:type="dcterms:W3CDTF">2022-03-24T14:29:12Z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9B2F4392607349AB9ADD8DED5C7C961B</vt:lpwstr>
  </property>
  <property fmtid="{D5CDD505-2E9C-101B-9397-08002B2CF9AE}" pid="3" name="KSOProductBuildVer">
    <vt:lpwstr>1033-11.2.0.10452</vt:lpwstr>
  </property>
</Properties>
</file>