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9" r:id="rId3"/>
    <p:sldId id="272" r:id="rId4"/>
    <p:sldId id="273" r:id="rId5"/>
    <p:sldId id="274" r:id="rId6"/>
    <p:sldId id="295" r:id="rId7"/>
    <p:sldId id="304" r:id="rId8"/>
    <p:sldId id="303" r:id="rId9"/>
    <p:sldId id="296" r:id="rId10"/>
    <p:sldId id="302" r:id="rId11"/>
    <p:sldId id="275" r:id="rId12"/>
    <p:sldId id="305" r:id="rId13"/>
    <p:sldId id="276" r:id="rId14"/>
    <p:sldId id="278" r:id="rId15"/>
    <p:sldId id="277" r:id="rId16"/>
    <p:sldId id="280" r:id="rId17"/>
    <p:sldId id="297" r:id="rId18"/>
    <p:sldId id="281" r:id="rId19"/>
    <p:sldId id="298" r:id="rId20"/>
    <p:sldId id="287" r:id="rId21"/>
    <p:sldId id="288" r:id="rId22"/>
    <p:sldId id="290" r:id="rId23"/>
    <p:sldId id="291" r:id="rId24"/>
    <p:sldId id="289" r:id="rId25"/>
    <p:sldId id="283" r:id="rId26"/>
    <p:sldId id="308" r:id="rId27"/>
    <p:sldId id="309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65" d="100"/>
          <a:sy n="65" d="100"/>
        </p:scale>
        <p:origin x="146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F8A1-0451-4FE8-AC18-29A1658840EC}" type="datetimeFigureOut">
              <a:rPr lang="sk-SK" smtClean="0"/>
              <a:pPr/>
              <a:t>15. 10. 2019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001F5-F974-48E4-991D-549602BDB9C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3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12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39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656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48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8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27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95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92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1677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14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243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11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92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84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019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57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86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335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100000">
              <a:schemeClr val="tx1">
                <a:lumMod val="69000"/>
                <a:lumOff val="31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10/15/2019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3-030-29563-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sagepub.com/en-gb/eur/journal/simu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referencework/10.1007/978-3-319-77525-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981-13-1669-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it.stuba.sk/iit-src2018/proceedings.html?page_id=51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Informačné pramene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zborníky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Zahraničná konferencia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https://link.springer.com/book/10.1007/978-3-030-29563-9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4638"/>
            <a:ext cx="4273908" cy="64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Periodiká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Noviny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Časopisy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Periodické zborníky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ročenky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Vychádzajú v intervale jedného dňa až pol roka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Majú jednotnú úpravu, jednotné obsahové zameranie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Pravé periodiká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Nepravé periodiká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Periodiká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337248" cy="2188840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  <a:hlinkClick r:id="rId3"/>
              </a:rPr>
              <a:t>https://uk.sagepub.com/en-gb/eur/journal/simulationá</a:t>
            </a:r>
            <a:endParaRPr lang="sk-SK" dirty="0" smtClean="0">
              <a:solidFill>
                <a:schemeClr val="bg2"/>
              </a:solidFill>
            </a:endParaRP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2208285" cy="2870770"/>
          </a:xfrm>
        </p:spPr>
      </p:pic>
    </p:spTree>
    <p:extLst>
      <p:ext uri="{BB962C8B-B14F-4D97-AF65-F5344CB8AC3E}">
        <p14:creationId xmlns:p14="http://schemas.microsoft.com/office/powerpoint/2010/main" val="16203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Špeciálne textové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Patentové dokumenty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Normatívne dokumenty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Firemná literatúra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Kvalifikačné práce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Výskumné správy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Nevychádzajú obvyklou bežnou formou, je možné ich nájsť v špeciálnych inštitúciách a databázach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Nazývajú sa aj sivá  literatúra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Obrazové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Grafika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Fotografické dokumenty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Kartografické materiály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Výkresy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Diagramy, schémy, ilustrácie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Sú tvorené zobrazením alebo znázornením (výtvarným, fotografickým, </a:t>
            </a:r>
            <a:r>
              <a:rPr lang="sk-SK" dirty="0" err="1" smtClean="0">
                <a:solidFill>
                  <a:schemeClr val="bg2"/>
                </a:solidFill>
              </a:rPr>
              <a:t>schématickým</a:t>
            </a:r>
            <a:r>
              <a:rPr lang="sk-SK" dirty="0" smtClean="0">
                <a:solidFill>
                  <a:schemeClr val="bg2"/>
                </a:solidFill>
              </a:rPr>
              <a:t>...), ktoré komunikovaný obsah </a:t>
            </a:r>
            <a:r>
              <a:rPr lang="sk-SK" dirty="0" err="1" smtClean="0">
                <a:solidFill>
                  <a:schemeClr val="bg2"/>
                </a:solidFill>
              </a:rPr>
              <a:t>vizualizujú</a:t>
            </a:r>
            <a:r>
              <a:rPr lang="sk-SK" dirty="0" smtClean="0">
                <a:solidFill>
                  <a:schemeClr val="bg2"/>
                </a:solidFill>
              </a:rPr>
              <a:t> bezprostredne alebo pomocou značiek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Audiovizuálne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Súčasne zaznamenávajú obraz aj zvuk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V rovnakom čase a priestore ich môže vnímať viac osôb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Obsah je zaznamenaný na rôznych nosičoch v analógovej alebo digitálnej forme a pre jeho sprostredkovanie je potrebné technické zariadenie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Delenie dokumentov podľa pôvodnosti obsahu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Delenie je individuálne, záleží na odbore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Primárny dokument (informačný zdroj)</a:t>
            </a:r>
          </a:p>
          <a:p>
            <a:pPr lvl="1"/>
            <a:r>
              <a:rPr lang="sk-SK" dirty="0" smtClean="0">
                <a:solidFill>
                  <a:schemeClr val="bg2"/>
                </a:solidFill>
              </a:rPr>
              <a:t>Obsahuje informáciu, ktorá má pôvodný charakter</a:t>
            </a:r>
          </a:p>
          <a:p>
            <a:pPr lvl="1"/>
            <a:r>
              <a:rPr lang="sk-SK" dirty="0" smtClean="0">
                <a:solidFill>
                  <a:schemeClr val="bg2"/>
                </a:solidFill>
              </a:rPr>
              <a:t>Obsahuje pôvodný popis alebo interpretáciu skutočnosti</a:t>
            </a:r>
          </a:p>
          <a:p>
            <a:pPr lvl="1"/>
            <a:r>
              <a:rPr lang="sk-SK" dirty="0" smtClean="0">
                <a:solidFill>
                  <a:schemeClr val="bg2"/>
                </a:solidFill>
              </a:rPr>
              <a:t>Môže obsahovať informácie akéhokoľvek typu – obrazové, zvukové, animáciu...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3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Primárne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Pramene, v ktorých sa určitá informácia vyskytuje po prvýkrát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Výsledky výskumov, monografie, denníky, technické správy, normatívne dokumenty, patentové dokumenty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Maľby, fotografie...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Rozhovory...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Stavby, mince...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Sekundárny dokument</a:t>
            </a:r>
            <a:br>
              <a:rPr lang="sk-SK" dirty="0" smtClean="0">
                <a:solidFill>
                  <a:schemeClr val="bg2"/>
                </a:solidFill>
              </a:rPr>
            </a:br>
            <a:r>
              <a:rPr lang="sk-SK" sz="2900" dirty="0" smtClean="0">
                <a:solidFill>
                  <a:schemeClr val="bg2"/>
                </a:solidFill>
                <a:latin typeface="+mn-lt"/>
              </a:rPr>
              <a:t>viac pohľadov:</a:t>
            </a:r>
            <a:endParaRPr lang="sk-SK" sz="2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Dokument popisujúci primárne dokumenty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Obsahuje informácie o primárnych dokumentoch, napr. bibliografie, katalogizačný záznam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Dokument obsahujúci informácie alebo časti  primárneho dokumentu, napr. antológie, encyklopédie, diplomové práce... 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endParaRPr lang="sk-SK" dirty="0" smtClean="0"/>
          </a:p>
          <a:p>
            <a:pPr marL="36576" indent="0" algn="r">
              <a:buNone/>
            </a:pPr>
            <a:r>
              <a:rPr lang="sk-SK" sz="1400" dirty="0" smtClean="0"/>
              <a:t>Podľa TDKIV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73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Sekundárne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Vychádzajú z primárnych dokumentov</a:t>
            </a:r>
          </a:p>
          <a:p>
            <a:r>
              <a:rPr lang="sk-SK" dirty="0">
                <a:solidFill>
                  <a:schemeClr val="bg2"/>
                </a:solidFill>
              </a:rPr>
              <a:t>Cieľ – zhrnúť a lepšie usporiadať informácie z primárnych prameňov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Hodnotia, analyzujú, interpretujú pôvodné informácie,</a:t>
            </a:r>
          </a:p>
          <a:p>
            <a:r>
              <a:rPr lang="sk-SK" dirty="0">
                <a:solidFill>
                  <a:schemeClr val="bg2"/>
                </a:solidFill>
              </a:rPr>
              <a:t>Môžu byť menej presné než primárne pramene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Základné pojmy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sk-SK" b="1" dirty="0" smtClean="0">
                <a:solidFill>
                  <a:schemeClr val="bg2"/>
                </a:solidFill>
              </a:rPr>
              <a:t>Informačný zdroj, informačný prameň –</a:t>
            </a:r>
          </a:p>
          <a:p>
            <a:pPr marL="36576" indent="0" algn="ctr">
              <a:buNone/>
            </a:pPr>
            <a:endParaRPr lang="sk-SK" b="1" dirty="0" smtClean="0">
              <a:solidFill>
                <a:schemeClr val="bg2"/>
              </a:solidFill>
            </a:endParaRPr>
          </a:p>
          <a:p>
            <a:pPr marL="36576" indent="0" algn="ctr">
              <a:buNone/>
            </a:pPr>
            <a:r>
              <a:rPr lang="sk-SK" dirty="0" smtClean="0">
                <a:solidFill>
                  <a:schemeClr val="bg2"/>
                </a:solidFill>
              </a:rPr>
              <a:t>informačný objekt, ktorý obsahuje dostupné informácie </a:t>
            </a:r>
            <a:r>
              <a:rPr lang="sk-SK" b="1" dirty="0" smtClean="0">
                <a:solidFill>
                  <a:schemeClr val="bg2"/>
                </a:solidFill>
              </a:rPr>
              <a:t>zodpovedajúce informačným potrebám </a:t>
            </a:r>
            <a:r>
              <a:rPr lang="sk-SK" dirty="0" smtClean="0">
                <a:solidFill>
                  <a:schemeClr val="bg2"/>
                </a:solidFill>
              </a:rPr>
              <a:t>používateľa</a:t>
            </a:r>
            <a:endParaRPr lang="sk-SK" b="1" dirty="0" smtClean="0">
              <a:solidFill>
                <a:schemeClr val="bg2"/>
              </a:solidFill>
            </a:endParaRPr>
          </a:p>
          <a:p>
            <a:pPr marL="533400" indent="0">
              <a:buNone/>
            </a:pP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sk-SK" b="1" dirty="0" smtClean="0">
                <a:solidFill>
                  <a:schemeClr val="bg2"/>
                </a:solidFill>
              </a:rPr>
              <a:t>Dokument –</a:t>
            </a:r>
          </a:p>
          <a:p>
            <a:pPr marL="36576" indent="0" algn="ctr">
              <a:buNone/>
            </a:pPr>
            <a:endParaRPr lang="sk-SK" dirty="0" smtClean="0">
              <a:solidFill>
                <a:schemeClr val="bg2"/>
              </a:solidFill>
            </a:endParaRPr>
          </a:p>
          <a:p>
            <a:pPr marL="36576" indent="0" algn="ctr">
              <a:buNone/>
            </a:pPr>
            <a:r>
              <a:rPr lang="sk-SK" dirty="0" smtClean="0">
                <a:solidFill>
                  <a:schemeClr val="bg2"/>
                </a:solidFill>
              </a:rPr>
              <a:t>Informačný prameň tvorený nosičom informácií a množinou informácií na ňom fixovaných. Slúži na prenos dát v čase a priestore. Dokumenty môžu byť v tradičnej alebo elektronickej podobe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Sekundárne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Kritiky, prehľadové články,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Encyklopédie, slovníky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Prehľadové periodiká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Učebnice, skriptá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Diplomové práce, bakalárske práce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67544" y="260648"/>
            <a:ext cx="3657600" cy="5832648"/>
          </a:xfrm>
        </p:spPr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Primárne pramene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Správy z vedeckých objavov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Výsledky experimentov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Publikované výsledky vedeckých experimentov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Zborníky z vedeckých konferencií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283968" y="260648"/>
            <a:ext cx="3657600" cy="6840760"/>
          </a:xfrm>
        </p:spPr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Sekundárne pramene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Analyzujú a interpretujú výsledky výskumu a vedecké objavy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Publikácie o význame výskumu a vedeckých experimentov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Recenzie výsledkov z niekoľkých experimentov alebo štúdií</a:t>
            </a:r>
          </a:p>
          <a:p>
            <a:endParaRPr lang="sk-SK" dirty="0" smtClean="0">
              <a:solidFill>
                <a:schemeClr val="bg2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Sekundárne pramene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Bibliografie, obsahové periodiká, registre, indexy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Informujú o existencii iných dokumentov – obsahujú nepriame odkazové informácie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Pomáhajú pri vyhľadávaní potrebnej literatúry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B</a:t>
            </a:r>
            <a:r>
              <a:rPr lang="sk-SK" dirty="0" smtClean="0">
                <a:solidFill>
                  <a:schemeClr val="bg2"/>
                </a:solidFill>
              </a:rPr>
              <a:t>ibliografie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Súpisy dokumentov vytvorené podľa určitých pravidiel</a:t>
            </a:r>
          </a:p>
          <a:p>
            <a:pPr lvl="1"/>
            <a:r>
              <a:rPr lang="sk-SK" dirty="0" smtClean="0">
                <a:solidFill>
                  <a:schemeClr val="bg2"/>
                </a:solidFill>
              </a:rPr>
              <a:t>Tematicky zamerané, regionálne, retrospektívne (informujú o tom, čo už vyšlo)</a:t>
            </a:r>
          </a:p>
          <a:p>
            <a:pPr lvl="1"/>
            <a:r>
              <a:rPr lang="sk-SK" dirty="0" smtClean="0">
                <a:solidFill>
                  <a:schemeClr val="bg2"/>
                </a:solidFill>
              </a:rPr>
              <a:t>Bibliografické databázy – obsahujú záznamy o primárnych dokumentoch – katalógy knižníc, archívov, odborné databázy, </a:t>
            </a:r>
            <a:endParaRPr lang="sk-SK" dirty="0">
              <a:solidFill>
                <a:schemeClr val="bg2"/>
              </a:solidFill>
            </a:endParaRPr>
          </a:p>
          <a:p>
            <a:pPr lvl="1"/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Katalógy knižníc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Obsahuje záznamy o dokumentoch, ktoré má konkrétna knižnica vo svojom fonde, alebo ktoré trvalo alebo dočasne sprístupňuje</a:t>
            </a:r>
            <a:endParaRPr lang="sk-SK" dirty="0">
              <a:solidFill>
                <a:schemeClr val="bg2"/>
              </a:solidFill>
            </a:endParaRPr>
          </a:p>
          <a:p>
            <a:r>
              <a:rPr lang="sk-SK" dirty="0" smtClean="0">
                <a:solidFill>
                  <a:schemeClr val="bg2"/>
                </a:solidFill>
              </a:rPr>
              <a:t>Vytvárané sú podľa vopred stanovených zásad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pPr marL="448056" lvl="1" indent="0" algn="r">
              <a:buNone/>
            </a:pPr>
            <a:r>
              <a:rPr lang="sk-SK" sz="1400" dirty="0" smtClean="0"/>
              <a:t>Podľa </a:t>
            </a:r>
            <a:r>
              <a:rPr lang="sk-SK" sz="1400" dirty="0" err="1" smtClean="0"/>
              <a:t>TDKiV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5836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Populárne, odborné, vedecké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Delenie dokumentov podľa typu informácii a komu sú určené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42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Odborné publikácie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Určené odbornej verejnosti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Terminológia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Citovanie iných zdrojov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Autori – odborníci z daného odboru a pod.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Akademické a vedecké  publikácie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Určené odbornej verejnosti, profesionálom v danom odbore, výskumníkom, učiteľom, študentom...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Terminológia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Citovanie iných zdrojov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Autori – experti, špecialisti (PhD.)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Osnova – rozšírená osnova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Podrobná osnova textu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Pridávať pasáže z dokumentov, citáty, definície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Tvorí sa priebežne 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Logická nadväznosť jednotlivých bodov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57200" y="1185528"/>
            <a:ext cx="6563072" cy="73025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bg2"/>
                </a:solidFill>
              </a:rPr>
              <a:t>Podľa spôsobu zaznamenania informácií</a:t>
            </a:r>
            <a:endParaRPr lang="sk-SK" sz="2400" dirty="0">
              <a:solidFill>
                <a:schemeClr val="bg2"/>
              </a:solidFill>
            </a:endParaRPr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7715200" cy="914400"/>
          </a:xfrm>
        </p:spPr>
        <p:txBody>
          <a:bodyPr/>
          <a:lstStyle/>
          <a:p>
            <a:r>
              <a:rPr lang="sk-SK" sz="4000" b="1" dirty="0" smtClean="0">
                <a:solidFill>
                  <a:schemeClr val="bg2"/>
                </a:solidFill>
              </a:rPr>
              <a:t>Delenie dokumentov</a:t>
            </a:r>
            <a:endParaRPr lang="sk-SK" sz="4000" b="1" dirty="0">
              <a:solidFill>
                <a:schemeClr val="bg2"/>
              </a:solidFill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Textové 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Obrazové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Zvukové</a:t>
            </a:r>
          </a:p>
          <a:p>
            <a:r>
              <a:rPr lang="sk-SK" dirty="0">
                <a:solidFill>
                  <a:schemeClr val="bg2"/>
                </a:solidFill>
              </a:rPr>
              <a:t>A</a:t>
            </a:r>
            <a:r>
              <a:rPr lang="sk-SK" dirty="0" smtClean="0">
                <a:solidFill>
                  <a:schemeClr val="bg2"/>
                </a:solidFill>
              </a:rPr>
              <a:t>udiovizuálne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Textové dokumenty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Knižné publikácie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Periodiká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Špeciálne dokumenty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Knižné publikácie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Monografie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Učebnice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Skriptá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Zborníky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Príručky</a:t>
            </a:r>
          </a:p>
          <a:p>
            <a:pPr marL="749808" lvl="2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Príručky: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encyklopédie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slovníky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sprievodcovia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adresáre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tabuľky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návody</a:t>
            </a:r>
          </a:p>
          <a:p>
            <a:r>
              <a:rPr lang="sk-SK" dirty="0">
                <a:solidFill>
                  <a:schemeClr val="bg2"/>
                </a:solidFill>
              </a:rPr>
              <a:t>	</a:t>
            </a:r>
            <a:r>
              <a:rPr lang="sk-SK" dirty="0" smtClean="0">
                <a:solidFill>
                  <a:schemeClr val="bg2"/>
                </a:solidFill>
              </a:rPr>
              <a:t>atlasy</a:t>
            </a: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Encyklopédie - všeobecné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647092"/>
            <a:ext cx="3538736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 err="1" smtClean="0">
                <a:solidFill>
                  <a:schemeClr val="bg2"/>
                </a:solidFill>
              </a:rPr>
              <a:t>Wikipédia</a:t>
            </a:r>
            <a:endParaRPr lang="sk-SK" dirty="0"/>
          </a:p>
        </p:txBody>
      </p:sp>
      <p:pic>
        <p:nvPicPr>
          <p:cNvPr id="3" name="Obrázok 2" descr="Výr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7920880" cy="4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Encyklopédie - odborné</a:t>
            </a: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244"/>
            <a:ext cx="4003211" cy="5677756"/>
          </a:xfrm>
        </p:spPr>
      </p:pic>
      <p:sp>
        <p:nvSpPr>
          <p:cNvPr id="8" name="BlokTextu 7"/>
          <p:cNvSpPr txBox="1"/>
          <p:nvPr/>
        </p:nvSpPr>
        <p:spPr>
          <a:xfrm>
            <a:off x="4716016" y="213285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hlinkClick r:id="rId4"/>
              </a:rPr>
              <a:t>https://link.springer.com/referencework/10.1007/978-3-319-77525-8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816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Monografia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647092"/>
            <a:ext cx="3538736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Vedecká monografia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link.springer.com/book/10.1007/978-981-13-1669-2</a:t>
            </a:r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13010"/>
            <a:ext cx="3634730" cy="5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zborníky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 smtClean="0">
                <a:solidFill>
                  <a:schemeClr val="bg2"/>
                </a:solidFill>
              </a:rPr>
              <a:t>Z konferencie, seminára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https://www.fiit.stuba.sk/iit-src2018/proceedings.html?page_id=5160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12" y="0"/>
            <a:ext cx="482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642</Words>
  <Application>Microsoft Office PowerPoint</Application>
  <PresentationFormat>Prezentácia na obrazovke (4:3)</PresentationFormat>
  <Paragraphs>162</Paragraphs>
  <Slides>28</Slides>
  <Notes>18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Wingdings 2</vt:lpstr>
      <vt:lpstr>Technický</vt:lpstr>
      <vt:lpstr>Informačné pramene</vt:lpstr>
      <vt:lpstr>Základné pojmy</vt:lpstr>
      <vt:lpstr>Podľa spôsobu zaznamenania informácií</vt:lpstr>
      <vt:lpstr>Textové dokumenty</vt:lpstr>
      <vt:lpstr>Knižné publikácie</vt:lpstr>
      <vt:lpstr>Encyklopédie - všeobecné</vt:lpstr>
      <vt:lpstr>Encyklopédie - odborné</vt:lpstr>
      <vt:lpstr>Monografia</vt:lpstr>
      <vt:lpstr>zborníky</vt:lpstr>
      <vt:lpstr>zborníky</vt:lpstr>
      <vt:lpstr>Periodiká</vt:lpstr>
      <vt:lpstr>Periodiká</vt:lpstr>
      <vt:lpstr>Špeciálne textové dokumenty</vt:lpstr>
      <vt:lpstr>Obrazové dokumenty</vt:lpstr>
      <vt:lpstr>Audiovizuálne dokumenty</vt:lpstr>
      <vt:lpstr>Delenie dokumentov podľa pôvodnosti obsahu</vt:lpstr>
      <vt:lpstr>Primárne dokumenty</vt:lpstr>
      <vt:lpstr>Sekundárny dokument viac pohľadov:</vt:lpstr>
      <vt:lpstr>Sekundárne dokumenty</vt:lpstr>
      <vt:lpstr>Sekundárne dokumenty</vt:lpstr>
      <vt:lpstr>Prezentácia programu PowerPoint</vt:lpstr>
      <vt:lpstr>Sekundárne pramene</vt:lpstr>
      <vt:lpstr>Bibliografie</vt:lpstr>
      <vt:lpstr>Katalógy knižníc</vt:lpstr>
      <vt:lpstr>Populárne, odborné, vedecké</vt:lpstr>
      <vt:lpstr>Odborné publikácie</vt:lpstr>
      <vt:lpstr>Akademické a vedecké  publikácie</vt:lpstr>
      <vt:lpstr>Osnova – rozšírená osnova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Lucia</dc:creator>
  <cp:lastModifiedBy>falbova</cp:lastModifiedBy>
  <cp:revision>84</cp:revision>
  <dcterms:created xsi:type="dcterms:W3CDTF">2013-09-29T17:30:13Z</dcterms:created>
  <dcterms:modified xsi:type="dcterms:W3CDTF">2019-10-15T07:48:34Z</dcterms:modified>
</cp:coreProperties>
</file>