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81" r:id="rId7"/>
    <p:sldId id="274" r:id="rId8"/>
    <p:sldId id="260" r:id="rId9"/>
    <p:sldId id="262" r:id="rId10"/>
    <p:sldId id="263" r:id="rId11"/>
    <p:sldId id="276" r:id="rId12"/>
    <p:sldId id="280" r:id="rId13"/>
    <p:sldId id="264" r:id="rId14"/>
    <p:sldId id="277" r:id="rId15"/>
    <p:sldId id="265" r:id="rId16"/>
    <p:sldId id="278" r:id="rId17"/>
    <p:sldId id="279" r:id="rId18"/>
    <p:sldId id="266" r:id="rId19"/>
    <p:sldId id="267" r:id="rId20"/>
    <p:sldId id="27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>
        <p:scale>
          <a:sx n="75" d="100"/>
          <a:sy n="75" d="100"/>
        </p:scale>
        <p:origin x="811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2F9-5E7E-4829-949E-A8F53EEA28CF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1CB-FC83-4CDB-9833-DD0C0A387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2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2F9-5E7E-4829-949E-A8F53EEA28CF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1CB-FC83-4CDB-9833-DD0C0A387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70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2F9-5E7E-4829-949E-A8F53EEA28CF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1CB-FC83-4CDB-9833-DD0C0A38723F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7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2F9-5E7E-4829-949E-A8F53EEA28CF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1CB-FC83-4CDB-9833-DD0C0A387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035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2F9-5E7E-4829-949E-A8F53EEA28CF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1CB-FC83-4CDB-9833-DD0C0A38723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7155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2F9-5E7E-4829-949E-A8F53EEA28CF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1CB-FC83-4CDB-9833-DD0C0A387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341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2F9-5E7E-4829-949E-A8F53EEA28CF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1CB-FC83-4CDB-9833-DD0C0A387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676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2F9-5E7E-4829-949E-A8F53EEA28CF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1CB-FC83-4CDB-9833-DD0C0A387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0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2F9-5E7E-4829-949E-A8F53EEA28CF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1CB-FC83-4CDB-9833-DD0C0A387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00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2F9-5E7E-4829-949E-A8F53EEA28CF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1CB-FC83-4CDB-9833-DD0C0A387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58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2F9-5E7E-4829-949E-A8F53EEA28CF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1CB-FC83-4CDB-9833-DD0C0A387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0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2F9-5E7E-4829-949E-A8F53EEA28CF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1CB-FC83-4CDB-9833-DD0C0A387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78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2F9-5E7E-4829-949E-A8F53EEA28CF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1CB-FC83-4CDB-9833-DD0C0A387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60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2F9-5E7E-4829-949E-A8F53EEA28CF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1CB-FC83-4CDB-9833-DD0C0A387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72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2F9-5E7E-4829-949E-A8F53EEA28CF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1CB-FC83-4CDB-9833-DD0C0A387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48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2F9-5E7E-4829-949E-A8F53EEA28CF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1CB-FC83-4CDB-9833-DD0C0A387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98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DA2F9-5E7E-4829-949E-A8F53EEA28CF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D261CB-FC83-4CDB-9833-DD0C0A387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27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2021B-D143-E6B8-07F2-41ABD4E45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41176"/>
            <a:ext cx="7766936" cy="3509660"/>
          </a:xfrm>
        </p:spPr>
        <p:txBody>
          <a:bodyPr/>
          <a:lstStyle/>
          <a:p>
            <a:r>
              <a:rPr lang="en-US" sz="5400" dirty="0"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Скрытие ЦВЗ в изображени</a:t>
            </a:r>
            <a:r>
              <a:rPr lang="ru-RU" sz="5400" dirty="0"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е</a:t>
            </a:r>
            <a:r>
              <a:rPr lang="en-US" sz="5400" dirty="0"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методом </a:t>
            </a:r>
            <a:r>
              <a:rPr lang="ru-RU" sz="5400" dirty="0"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НЗБ</a:t>
            </a:r>
            <a:br>
              <a:rPr lang="en-US" sz="5400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1127A0-D15E-09AA-DD5D-A9D7A2EBC9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студент группы БАС2101</a:t>
            </a:r>
          </a:p>
          <a:p>
            <a:r>
              <a:rPr lang="ru-RU" dirty="0"/>
              <a:t>Кубышев Артём</a:t>
            </a:r>
          </a:p>
        </p:txBody>
      </p:sp>
    </p:spTree>
    <p:extLst>
      <p:ext uri="{BB962C8B-B14F-4D97-AF65-F5344CB8AC3E}">
        <p14:creationId xmlns:p14="http://schemas.microsoft.com/office/powerpoint/2010/main" val="3438451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A323D6-A1E9-916F-D721-4534FF23B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Встраивание ЦВЗ в изображения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4E6B91-3B8E-D879-68A8-A64934A2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Шаг 4. Встраивание ЦВЗ</a:t>
            </a:r>
            <a:r>
              <a:rPr lang="en-US" dirty="0"/>
              <a:t> </a:t>
            </a:r>
            <a:r>
              <a:rPr lang="ru-RU" dirty="0"/>
              <a:t>в синий канал</a:t>
            </a:r>
          </a:p>
          <a:p>
            <a:pPr marL="0" indent="0">
              <a:buNone/>
            </a:pPr>
            <a:r>
              <a:rPr lang="en-US" dirty="0"/>
              <a:t>for y in range(</a:t>
            </a:r>
            <a:r>
              <a:rPr lang="en-US" dirty="0" err="1"/>
              <a:t>img.height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for x in range(</a:t>
            </a:r>
            <a:r>
              <a:rPr lang="en-US" dirty="0" err="1"/>
              <a:t>img.width</a:t>
            </a:r>
            <a:r>
              <a:rPr lang="en-US" dirty="0"/>
              <a:t>):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Обнуление наименее значащего бита</a:t>
            </a:r>
            <a:r>
              <a:rPr lang="en-US" b="1" dirty="0"/>
              <a:t> </a:t>
            </a:r>
            <a:r>
              <a:rPr lang="ru-RU" b="1" dirty="0"/>
              <a:t>синего цвета и запись бита </a:t>
            </a:r>
            <a:r>
              <a:rPr lang="ru-RU" b="1" dirty="0" err="1"/>
              <a:t>цвз</a:t>
            </a:r>
            <a:r>
              <a:rPr lang="ru-RU" b="1" dirty="0"/>
              <a:t>.</a:t>
            </a:r>
          </a:p>
          <a:p>
            <a:pPr marL="0" indent="0">
              <a:buNone/>
            </a:pPr>
            <a:r>
              <a:rPr lang="nn-NO" dirty="0"/>
              <a:t>b = </a:t>
            </a:r>
            <a:r>
              <a:rPr lang="nn-NO" b="1" dirty="0"/>
              <a:t>(b </a:t>
            </a:r>
            <a:r>
              <a:rPr lang="en-US" b="1" dirty="0"/>
              <a:t>&amp;</a:t>
            </a:r>
            <a:r>
              <a:rPr lang="nn-NO" b="1" dirty="0"/>
              <a:t> 0xFE) | int(data_bits[data_index])</a:t>
            </a:r>
          </a:p>
          <a:p>
            <a:pPr marL="0" indent="0">
              <a:buNone/>
            </a:pPr>
            <a:r>
              <a:rPr lang="nn-NO" dirty="0"/>
              <a:t>            data_index += 1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img.save</a:t>
            </a:r>
            <a:r>
              <a:rPr lang="en-US" dirty="0"/>
              <a:t>(</a:t>
            </a:r>
            <a:r>
              <a:rPr lang="en-US" dirty="0" err="1"/>
              <a:t>output_image_path</a:t>
            </a:r>
            <a:r>
              <a:rPr lang="en-US" dirty="0"/>
              <a:t>)</a:t>
            </a:r>
            <a:r>
              <a:rPr lang="ru-RU" dirty="0"/>
              <a:t> сохранение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125804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AC41D-4FE3-C08C-3D78-B057B85F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встраивания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24B3C2-56AA-12CF-CDEC-7CE0491C3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58946"/>
            <a:ext cx="4917231" cy="307552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84120D4-EA97-858C-9D12-3C88D3AC8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22" y="1358946"/>
            <a:ext cx="4917205" cy="30755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7A3292-5024-3DC7-C9CF-9B968B4799C1}"/>
              </a:ext>
            </a:extLst>
          </p:cNvPr>
          <p:cNvSpPr txBox="1"/>
          <p:nvPr/>
        </p:nvSpPr>
        <p:spPr>
          <a:xfrm>
            <a:off x="2062065" y="4898571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Стегаконтейнер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589E2D-06DC-2406-3AEE-66D02F2E6A2E}"/>
              </a:ext>
            </a:extLst>
          </p:cNvPr>
          <p:cNvSpPr txBox="1"/>
          <p:nvPr/>
        </p:nvSpPr>
        <p:spPr>
          <a:xfrm>
            <a:off x="7316262" y="4870580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Оригинальное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1722569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861572-7CF8-1F37-D5E0-34EFC8D5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встраивания	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527EE02-C192-951E-3D3F-2A600F9FE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463" y="1656735"/>
            <a:ext cx="3943739" cy="388143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1AE19A-8125-1092-705F-994CB9957B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0248"/>
          <a:stretch/>
        </p:blipFill>
        <p:spPr>
          <a:xfrm>
            <a:off x="5271796" y="1691951"/>
            <a:ext cx="3727452" cy="3811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CAFE94-DDEE-32F4-E98C-D32E49B5CBF4}"/>
              </a:ext>
            </a:extLst>
          </p:cNvPr>
          <p:cNvSpPr txBox="1"/>
          <p:nvPr/>
        </p:nvSpPr>
        <p:spPr>
          <a:xfrm>
            <a:off x="1130528" y="5701003"/>
            <a:ext cx="324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Матрица синего канала </a:t>
            </a:r>
          </a:p>
          <a:p>
            <a:r>
              <a:rPr lang="ru-RU" dirty="0"/>
              <a:t>оригинального изображения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85AD3-FB0A-7C4A-761E-87B01C7EA75C}"/>
              </a:ext>
            </a:extLst>
          </p:cNvPr>
          <p:cNvSpPr txBox="1"/>
          <p:nvPr/>
        </p:nvSpPr>
        <p:spPr>
          <a:xfrm>
            <a:off x="5934269" y="5701003"/>
            <a:ext cx="2751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Матрица синего канала </a:t>
            </a:r>
          </a:p>
          <a:p>
            <a:r>
              <a:rPr lang="ru-RU" dirty="0"/>
              <a:t>стегаконтейнера</a:t>
            </a:r>
          </a:p>
        </p:txBody>
      </p:sp>
    </p:spTree>
    <p:extLst>
      <p:ext uri="{BB962C8B-B14F-4D97-AF65-F5344CB8AC3E}">
        <p14:creationId xmlns:p14="http://schemas.microsoft.com/office/powerpoint/2010/main" val="2709961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862371-3C12-8940-7EB9-09F88B0D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извлечения ЦВЗ из изображения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D16D54-BE57-1904-43EB-84E9E47A4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Шаг 1.  Загрузка изображения  и запись наименее значащего бита пикселей </a:t>
            </a:r>
            <a:r>
              <a:rPr lang="ru-RU" dirty="0" err="1"/>
              <a:t>стегоконтейнера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img</a:t>
            </a:r>
            <a:r>
              <a:rPr lang="en-US" dirty="0"/>
              <a:t> = </a:t>
            </a:r>
            <a:r>
              <a:rPr lang="en-US" dirty="0" err="1"/>
              <a:t>Image.open</a:t>
            </a:r>
            <a:r>
              <a:rPr lang="en-US" dirty="0"/>
              <a:t>(</a:t>
            </a:r>
            <a:r>
              <a:rPr lang="en-US" dirty="0" err="1"/>
              <a:t>image_path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img</a:t>
            </a:r>
            <a:r>
              <a:rPr lang="en-US" dirty="0"/>
              <a:t> = </a:t>
            </a:r>
            <a:r>
              <a:rPr lang="en-US" dirty="0" err="1"/>
              <a:t>img.convert</a:t>
            </a:r>
            <a:r>
              <a:rPr lang="en-US" dirty="0"/>
              <a:t>('RGB')</a:t>
            </a:r>
          </a:p>
          <a:p>
            <a:pPr marL="0" indent="0">
              <a:buNone/>
            </a:pPr>
            <a:r>
              <a:rPr lang="en-US" dirty="0"/>
              <a:t>    pixels = </a:t>
            </a:r>
            <a:r>
              <a:rPr lang="en-US" dirty="0" err="1"/>
              <a:t>img.load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ru-RU" dirty="0"/>
              <a:t>Выделение места под новую строку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extracted_bits</a:t>
            </a:r>
            <a:r>
              <a:rPr lang="en-US" dirty="0"/>
              <a:t> = ""</a:t>
            </a:r>
          </a:p>
          <a:p>
            <a:pPr marL="0" indent="0">
              <a:buNone/>
            </a:pPr>
            <a:r>
              <a:rPr lang="en-US" dirty="0"/>
              <a:t>    for y in range(</a:t>
            </a:r>
            <a:r>
              <a:rPr lang="en-US" dirty="0" err="1"/>
              <a:t>img.height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for x in range(</a:t>
            </a:r>
            <a:r>
              <a:rPr lang="en-US" dirty="0" err="1"/>
              <a:t>img.width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    if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extracted_bits</a:t>
            </a:r>
            <a:r>
              <a:rPr lang="en-US" dirty="0"/>
              <a:t>) &gt;= </a:t>
            </a:r>
            <a:r>
              <a:rPr lang="en-US" dirty="0" err="1"/>
              <a:t>num_bits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   break</a:t>
            </a:r>
          </a:p>
          <a:p>
            <a:pPr marL="0" indent="0">
              <a:buNone/>
            </a:pPr>
            <a:r>
              <a:rPr lang="en-US" dirty="0"/>
              <a:t>            _, _, b = pixels[x, y]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extracted_bits</a:t>
            </a:r>
            <a:r>
              <a:rPr lang="en-US" dirty="0"/>
              <a:t> += str(b &amp; 1)</a:t>
            </a:r>
            <a:r>
              <a:rPr lang="ru-RU" dirty="0"/>
              <a:t> Запись наименее значащего бита в массив</a:t>
            </a:r>
          </a:p>
        </p:txBody>
      </p:sp>
    </p:spTree>
    <p:extLst>
      <p:ext uri="{BB962C8B-B14F-4D97-AF65-F5344CB8AC3E}">
        <p14:creationId xmlns:p14="http://schemas.microsoft.com/office/powerpoint/2010/main" val="842872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49471-A278-37F9-5C00-16FE72A1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извлечения ЦВЗ из изображения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4E602C-9FB9-519B-164A-FB10A7EA4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Пробегаем по пикселям изображения в пределах размера ЦВЗ и записываем последний бит пикселей синего канала. </a:t>
            </a:r>
          </a:p>
          <a:p>
            <a:pPr marL="0" indent="0" algn="ctr">
              <a:buNone/>
            </a:pPr>
            <a:r>
              <a:rPr lang="ru-RU" dirty="0"/>
              <a:t>Результат извлечения последнего бита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Из полученного массива надо получить изображение(вписанное ЦВЗ)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71F19-F346-0AE1-DEED-6E64C2B98D9B}"/>
              </a:ext>
            </a:extLst>
          </p:cNvPr>
          <p:cNvSpPr txBox="1"/>
          <p:nvPr/>
        </p:nvSpPr>
        <p:spPr>
          <a:xfrm>
            <a:off x="1432687" y="3726318"/>
            <a:ext cx="56443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11111111111111111111111111111111111111111111111111111111111111111111111111111</a:t>
            </a:r>
            <a:r>
              <a:rPr lang="en-US" dirty="0"/>
              <a:t>…111111111111111111111111111111111111111111111111111111111111111111111111111111111111111111111111111111111111111111111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4474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5AB69-614C-6752-2EA5-D1CBB827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извлечения ЦВЗ из изображения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B2FBF7-78E0-1D3A-2F4D-1CB5E4687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Шаг 2. Преобразование массива битов в изображение</a:t>
            </a:r>
          </a:p>
          <a:p>
            <a:pPr marL="0" indent="0">
              <a:buNone/>
            </a:pPr>
            <a:r>
              <a:rPr lang="en-US" dirty="0"/>
              <a:t>index = 0</a:t>
            </a:r>
            <a:r>
              <a:rPr lang="ru-RU" dirty="0"/>
              <a:t> Определение изначального положения вписанного ЦВЗ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for y in range(height):</a:t>
            </a:r>
          </a:p>
          <a:p>
            <a:pPr marL="0" indent="0">
              <a:buNone/>
            </a:pPr>
            <a:r>
              <a:rPr lang="en-US" dirty="0"/>
              <a:t>        for x in range(width):</a:t>
            </a:r>
          </a:p>
          <a:p>
            <a:pPr marL="0" indent="0">
              <a:buNone/>
            </a:pPr>
            <a:r>
              <a:rPr lang="en-US" dirty="0"/>
              <a:t>            if index &lt; </a:t>
            </a:r>
            <a:r>
              <a:rPr lang="en-US" dirty="0" err="1"/>
              <a:t>len</a:t>
            </a:r>
            <a:r>
              <a:rPr lang="en-US" dirty="0"/>
              <a:t>(bits):</a:t>
            </a:r>
          </a:p>
          <a:p>
            <a:pPr marL="0" indent="0">
              <a:buNone/>
            </a:pPr>
            <a:r>
              <a:rPr lang="en-US" dirty="0"/>
              <a:t>                pixels[x, y] = 0 if bits[index] == '0' else 255</a:t>
            </a:r>
            <a:r>
              <a:rPr lang="ru-RU" dirty="0"/>
              <a:t>  Создание ч/б ЦВЗ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index += 1</a:t>
            </a:r>
          </a:p>
          <a:p>
            <a:pPr marL="0" indent="0">
              <a:buNone/>
            </a:pPr>
            <a:r>
              <a:rPr lang="en-US" dirty="0" err="1"/>
              <a:t>img.save</a:t>
            </a:r>
            <a:r>
              <a:rPr lang="en-US" dirty="0"/>
              <a:t>(</a:t>
            </a:r>
            <a:r>
              <a:rPr lang="en-US" dirty="0" err="1"/>
              <a:t>output_path</a:t>
            </a:r>
            <a:r>
              <a:rPr lang="en-US" dirty="0"/>
              <a:t>)</a:t>
            </a:r>
            <a:r>
              <a:rPr lang="ru-RU" dirty="0"/>
              <a:t> Сохранение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192823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6D78B-2CE9-5F6C-CE1E-07E704DB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извлечения ЦВЗ из изображения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D89CED-859F-81DC-974E-7427C25C6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процессе алгоритма мы заменяем 1 на белый цвет (255) 0 на черный (0)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45385-5972-BAB9-1C50-4B396F9A7ABD}"/>
              </a:ext>
            </a:extLst>
          </p:cNvPr>
          <p:cNvSpPr txBox="1"/>
          <p:nvPr/>
        </p:nvSpPr>
        <p:spPr>
          <a:xfrm>
            <a:off x="247699" y="3017192"/>
            <a:ext cx="56443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11111111111111111111111111111111111111111111111111111111111111111111111111111</a:t>
            </a:r>
            <a:r>
              <a:rPr lang="en-US" dirty="0"/>
              <a:t>…111111111111111111111111111111111111111111111111111111111111111111111111111111111111111111111111111111111111111111111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1AC36A-7A89-A542-C438-DD49ED0C7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772" y="2718833"/>
            <a:ext cx="2372056" cy="2372056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0396F601-12E7-1CAB-87E3-E1680944B61E}"/>
              </a:ext>
            </a:extLst>
          </p:cNvPr>
          <p:cNvCxnSpPr/>
          <p:nvPr/>
        </p:nvCxnSpPr>
        <p:spPr>
          <a:xfrm>
            <a:off x="6096000" y="3648269"/>
            <a:ext cx="482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E93D5CA-B296-C576-9800-FD63DA480145}"/>
              </a:ext>
            </a:extLst>
          </p:cNvPr>
          <p:cNvSpPr txBox="1"/>
          <p:nvPr/>
        </p:nvSpPr>
        <p:spPr>
          <a:xfrm>
            <a:off x="995035" y="4767723"/>
            <a:ext cx="3845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Результат извлечения последнего</a:t>
            </a:r>
          </a:p>
          <a:p>
            <a:r>
              <a:rPr lang="ru-RU" dirty="0"/>
              <a:t> бита из </a:t>
            </a:r>
            <a:r>
              <a:rPr lang="ru-RU" dirty="0" err="1"/>
              <a:t>стегоконтейнера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0732F4-6A47-18B8-5037-532D79236E48}"/>
              </a:ext>
            </a:extLst>
          </p:cNvPr>
          <p:cNvSpPr txBox="1"/>
          <p:nvPr/>
        </p:nvSpPr>
        <p:spPr>
          <a:xfrm>
            <a:off x="6899519" y="5065195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Извлечённое ЦВЗ</a:t>
            </a:r>
          </a:p>
        </p:txBody>
      </p:sp>
    </p:spTree>
    <p:extLst>
      <p:ext uri="{BB962C8B-B14F-4D97-AF65-F5344CB8AC3E}">
        <p14:creationId xmlns:p14="http://schemas.microsoft.com/office/powerpoint/2010/main" val="2668789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086BD-D05C-0060-D574-3054D0D8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ЦВЗ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4011BA-5093-5940-C94D-E4C53489E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60589"/>
            <a:ext cx="2372056" cy="237205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1B3301-376F-EDD0-D880-4C21C8B55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086" y="2165352"/>
            <a:ext cx="2381582" cy="2362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9475AA-7568-9F4D-1721-30483642FC3F}"/>
              </a:ext>
            </a:extLst>
          </p:cNvPr>
          <p:cNvSpPr txBox="1"/>
          <p:nvPr/>
        </p:nvSpPr>
        <p:spPr>
          <a:xfrm>
            <a:off x="3088433" y="473062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qr_code.bmp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07CA2-BFDF-A60C-DB45-63BBE4DF4486}"/>
              </a:ext>
            </a:extLst>
          </p:cNvPr>
          <p:cNvSpPr txBox="1"/>
          <p:nvPr/>
        </p:nvSpPr>
        <p:spPr>
          <a:xfrm>
            <a:off x="6248892" y="4762834"/>
            <a:ext cx="206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recovered_qr.bmp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6490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7E009-D95B-149B-9D31-6C3570D4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3. Оценка качества</a:t>
            </a:r>
            <a:br>
              <a:rPr lang="ru-RU" sz="3600" dirty="0">
                <a:latin typeface="Roboto Slab" pitchFamily="34" charset="0"/>
                <a:ea typeface="Roboto Slab" pitchFamily="34" charset="-122"/>
                <a:cs typeface="Roboto Slab" pitchFamily="34" charset="-12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F3E84D-77C2-AA34-43F5-542037322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ts val="2850"/>
              </a:lnSpc>
              <a:buNone/>
            </a:pPr>
            <a:r>
              <a:rPr lang="ru-RU" sz="1800" b="1" dirty="0">
                <a:solidFill>
                  <a:srgbClr val="15213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Реализация оценки</a:t>
            </a:r>
          </a:p>
          <a:p>
            <a:pPr marL="0" indent="0">
              <a:lnSpc>
                <a:spcPts val="2850"/>
              </a:lnSpc>
              <a:buNone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Программа использует два показателя: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MSE (Mean Squared Error)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NMSE (Normalized Mean Squared Error).</a:t>
            </a:r>
          </a:p>
          <a:p>
            <a:pPr marL="0" indent="0">
              <a:lnSpc>
                <a:spcPts val="2850"/>
              </a:lnSpc>
              <a:buNone/>
            </a:pPr>
            <a:r>
              <a:rPr lang="ru-RU" sz="1800" dirty="0">
                <a:solidFill>
                  <a:srgbClr val="15213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MSE — это средняя квадратичная ошибка между оригинальным изображением и измененным, которая показывает, насколько сильно изменились пиксели.</a:t>
            </a:r>
          </a:p>
          <a:p>
            <a:pPr marL="0" indent="0">
              <a:lnSpc>
                <a:spcPts val="2850"/>
              </a:lnSpc>
              <a:buNone/>
            </a:pPr>
            <a:r>
              <a:rPr lang="ru-RU" sz="1800" b="1" dirty="0">
                <a:solidFill>
                  <a:srgbClr val="15213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Формула для </a:t>
            </a:r>
            <a:r>
              <a:rPr lang="en-US" sz="1800" b="1" dirty="0">
                <a:solidFill>
                  <a:srgbClr val="15213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MSE:</a:t>
            </a:r>
            <a:r>
              <a:rPr lang="ru-RU" sz="1800" b="1" dirty="0">
                <a:solidFill>
                  <a:srgbClr val="15213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NMSE — это нормированная версия MSE, которая учитывает интенсивность оригинального изображения. Это позволяет объективно оценивать качество даже если исходное изображение имеет высокую яркость.</a:t>
            </a:r>
          </a:p>
          <a:p>
            <a:pPr marL="0" indent="0">
              <a:lnSpc>
                <a:spcPts val="2850"/>
              </a:lnSpc>
              <a:buNone/>
            </a:pPr>
            <a:r>
              <a:rPr lang="ru-RU" sz="1800" b="1" dirty="0">
                <a:solidFill>
                  <a:srgbClr val="15213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Формула для </a:t>
            </a:r>
            <a:r>
              <a:rPr lang="en-US" sz="1800" b="1" dirty="0">
                <a:solidFill>
                  <a:srgbClr val="15213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NMSE:</a:t>
            </a:r>
            <a:endParaRPr lang="ru-RU" sz="1800" b="1" dirty="0">
              <a:solidFill>
                <a:srgbClr val="15213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6AA06C-A4DE-F5AF-17B6-BA4A6326A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958" y="3922506"/>
            <a:ext cx="2808664" cy="71115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9C8EFF-CAC4-8027-2C64-9D8CBF298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8" y="5328348"/>
            <a:ext cx="2253972" cy="71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58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FE6D6-EE0B-B658-B07E-3D3C7A01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3. Оценка качества</a:t>
            </a:r>
            <a:br>
              <a:rPr lang="ru-RU" sz="3600" dirty="0">
                <a:latin typeface="Roboto Slab" pitchFamily="34" charset="0"/>
                <a:ea typeface="Roboto Slab" pitchFamily="34" charset="-122"/>
                <a:cs typeface="Roboto Slab" pitchFamily="34" charset="-12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94C0E8-F21B-4A79-7F78-0DB901F85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mse</a:t>
            </a:r>
            <a:r>
              <a:rPr lang="en-US" dirty="0"/>
              <a:t> = </a:t>
            </a:r>
            <a:r>
              <a:rPr lang="en-US" dirty="0" err="1"/>
              <a:t>np.mean</a:t>
            </a:r>
            <a:r>
              <a:rPr lang="en-US" dirty="0"/>
              <a:t>((img1 - img2) ** 2, axis=(0, 1))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Считает усреднённое значение разности пикселей между изображениями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nmse</a:t>
            </a:r>
            <a:r>
              <a:rPr lang="en-US" dirty="0"/>
              <a:t> = </a:t>
            </a:r>
            <a:r>
              <a:rPr lang="en-US" dirty="0" err="1"/>
              <a:t>np.sum</a:t>
            </a:r>
            <a:r>
              <a:rPr lang="en-US" dirty="0"/>
              <a:t>((img1 - img2) ** 2, axis=(0, 1)) / </a:t>
            </a:r>
            <a:r>
              <a:rPr lang="en-US" dirty="0" err="1"/>
              <a:t>np.sum</a:t>
            </a:r>
            <a:r>
              <a:rPr lang="en-US" dirty="0"/>
              <a:t>(img1 ** 2, axis=(0, 1))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406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FF596-3CF2-B5C7-C553-7F3CE0B3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для выполнения Курсовой работы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D7938C1-4A7A-1FCE-81F6-BB403F6B8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6330" y="2160588"/>
            <a:ext cx="4491466" cy="4564445"/>
          </a:xfrm>
        </p:spPr>
      </p:pic>
    </p:spTree>
    <p:extLst>
      <p:ext uri="{BB962C8B-B14F-4D97-AF65-F5344CB8AC3E}">
        <p14:creationId xmlns:p14="http://schemas.microsoft.com/office/powerpoint/2010/main" val="154927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0346FA-3A22-0DEB-0DFD-16547EF6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3. Оценка качества</a:t>
            </a:r>
            <a:br>
              <a:rPr lang="ru-RU" sz="3600" dirty="0">
                <a:latin typeface="Roboto Slab" pitchFamily="34" charset="0"/>
                <a:ea typeface="Roboto Slab" pitchFamily="34" charset="-122"/>
                <a:cs typeface="Roboto Slab" pitchFamily="34" charset="-120"/>
              </a:rPr>
            </a:b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A831A5-8B3F-F94C-2DC0-C4C5F6F7217B}"/>
              </a:ext>
            </a:extLst>
          </p:cNvPr>
          <p:cNvSpPr txBox="1"/>
          <p:nvPr/>
        </p:nvSpPr>
        <p:spPr>
          <a:xfrm>
            <a:off x="2400769" y="3721314"/>
            <a:ext cx="220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Оценка стегаконтейнера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EEA00-4FAD-E96B-0216-DE91F8764A67}"/>
              </a:ext>
            </a:extLst>
          </p:cNvPr>
          <p:cNvSpPr txBox="1"/>
          <p:nvPr/>
        </p:nvSpPr>
        <p:spPr>
          <a:xfrm>
            <a:off x="6249742" y="3657600"/>
            <a:ext cx="2420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Оценка изначального контейнера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4FA375D-DA23-4391-FF6F-7752D3606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843" y="2806367"/>
            <a:ext cx="2695951" cy="65731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E978A7A-4C3B-675C-2B10-5B05C783C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291" y="2708200"/>
            <a:ext cx="1257475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2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9D1284-E06B-29D4-3544-CFDDAA28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596" y="2597021"/>
            <a:ext cx="8596668" cy="132080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2440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CF9BF-D6A7-A9F5-5207-4A05138A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Теория метод наименее значащего бита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4C2151-827C-C68B-D4E1-FD3E47902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  <a:p>
            <a:r>
              <a:rPr lang="ru-RU" dirty="0"/>
              <a:t>Метод замены наименее значащего бита (НЗБ, LSB - Least Significant Bit) наиболее распространен среди методов замены в пространственной области.</a:t>
            </a:r>
          </a:p>
          <a:p>
            <a:r>
              <a:rPr lang="ru-RU" dirty="0"/>
              <a:t>Младший значащий бит изображения несет в себе меньше всего информации. Известно, что человек в большинстве случаев не способен заметить изменений в этом бите. Фактически, НЗБ - это шум, поэтому его можно использовать для встраивания информации путем замены менее значащих бит пикселей изображения битами секретного сообщения. При этом для изображения в градациях серого (каждый пиксель изображения кодируется одним байтом) объем встроенных данных может составлять 1/8 от общего объема контейнера. Например, в изображение размером 512x512 можно встроить ~32 кбайт информации. Если же модифицировать два младших бита (что также практически незаметно), то данную пропускную способность можно увеличить еще вдвое.</a:t>
            </a:r>
          </a:p>
          <a:p>
            <a:r>
              <a:rPr lang="ru-RU" dirty="0"/>
              <a:t>Метод НЗБ изменяет наименее значащие биты видео контейнера в соответствии с вкладываемыми битами скрываемого сообщения. В качестве контейнера можно использовать, например, файлы с неподвижным изображением формата ВМР или ЈРEG. В качестве секретного сообщения может выступать любой текст или черно-белое изображение, например чертеж или схема.</a:t>
            </a:r>
          </a:p>
        </p:txBody>
      </p:sp>
    </p:spTree>
    <p:extLst>
      <p:ext uri="{BB962C8B-B14F-4D97-AF65-F5344CB8AC3E}">
        <p14:creationId xmlns:p14="http://schemas.microsoft.com/office/powerpoint/2010/main" val="235231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EA05B4-40ED-66EE-0820-A7984736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err="1"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Стеганографический</a:t>
            </a:r>
            <a:r>
              <a:rPr lang="ru-RU" sz="3600" dirty="0"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контейнер и скрываемый файл</a:t>
            </a:r>
            <a:br>
              <a:rPr lang="ru-RU" sz="3600" dirty="0">
                <a:latin typeface="Roboto Slab" pitchFamily="34" charset="0"/>
                <a:ea typeface="Roboto Slab" pitchFamily="34" charset="-122"/>
                <a:cs typeface="Roboto Slab" pitchFamily="34" charset="-120"/>
              </a:rPr>
            </a:b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B98BF2-5BD3-4192-707F-2A793C9B1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07" y="2222400"/>
            <a:ext cx="4856839" cy="30230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F0E2E3-5A7A-B9A0-09BF-93B226F81D39}"/>
              </a:ext>
            </a:extLst>
          </p:cNvPr>
          <p:cNvSpPr txBox="1"/>
          <p:nvPr/>
        </p:nvSpPr>
        <p:spPr>
          <a:xfrm>
            <a:off x="2124760" y="5673012"/>
            <a:ext cx="163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B.bmp</a:t>
            </a:r>
            <a:r>
              <a:rPr lang="ru-RU" dirty="0"/>
              <a:t> 1920х1200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228E3C-BE56-87F7-FAA7-BE6436EA76B6}"/>
              </a:ext>
            </a:extLst>
          </p:cNvPr>
          <p:cNvSpPr txBox="1"/>
          <p:nvPr/>
        </p:nvSpPr>
        <p:spPr>
          <a:xfrm>
            <a:off x="7324531" y="5738327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qr_code.bmp</a:t>
            </a:r>
            <a:endParaRPr lang="ru-RU" dirty="0"/>
          </a:p>
          <a:p>
            <a:r>
              <a:rPr lang="ru-RU" dirty="0"/>
              <a:t>100х100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5F838F3-9236-306F-6BAB-DB08BC649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613" y="2547873"/>
            <a:ext cx="2353003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9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7CEC8C-2345-B3C6-AA25-23F5737B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Проверяем соответствие размера изображения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C37893-9AE6-CA24-E583-00CB99D7E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Шаг 2.</a:t>
            </a:r>
          </a:p>
          <a:p>
            <a:pPr marL="0" indent="0">
              <a:buNone/>
            </a:pPr>
            <a:r>
              <a:rPr lang="en-US" dirty="0" err="1"/>
              <a:t>get_image_memory_size</a:t>
            </a:r>
            <a:r>
              <a:rPr lang="en-US" dirty="0"/>
              <a:t>("qr_code.bmp")</a:t>
            </a:r>
          </a:p>
          <a:p>
            <a:pPr marL="0" indent="0">
              <a:buNone/>
            </a:pPr>
            <a:r>
              <a:rPr lang="en-US" dirty="0" err="1"/>
              <a:t>get_image_memory_size</a:t>
            </a:r>
            <a:r>
              <a:rPr lang="en-US" dirty="0"/>
              <a:t>("B.bmp")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get_image_memory_size</a:t>
            </a:r>
            <a:r>
              <a:rPr lang="en-US" dirty="0"/>
              <a:t>("B.bmp") &gt; </a:t>
            </a:r>
            <a:r>
              <a:rPr lang="ru-RU" dirty="0"/>
              <a:t>8*</a:t>
            </a:r>
            <a:r>
              <a:rPr lang="en-US" dirty="0" err="1"/>
              <a:t>get_image_memory_size</a:t>
            </a:r>
            <a:r>
              <a:rPr lang="en-US" dirty="0"/>
              <a:t>("qr_code.bmp"):</a:t>
            </a:r>
          </a:p>
          <a:p>
            <a:pPr marL="0" indent="0">
              <a:buNone/>
            </a:pPr>
            <a:r>
              <a:rPr lang="en-US" dirty="0"/>
              <a:t>print("</a:t>
            </a:r>
            <a:r>
              <a:rPr lang="ru-RU" dirty="0"/>
              <a:t>Размер изображения </a:t>
            </a:r>
            <a:r>
              <a:rPr lang="ru-RU" dirty="0" err="1"/>
              <a:t>удовлетвояет</a:t>
            </a:r>
            <a:r>
              <a:rPr lang="ru-RU" dirty="0"/>
              <a:t> условию скрытия")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breakpoint()</a:t>
            </a:r>
          </a:p>
          <a:p>
            <a:pPr marL="0" indent="0">
              <a:buNone/>
            </a:pPr>
            <a:r>
              <a:rPr lang="ru-RU" dirty="0"/>
              <a:t>Умножаем размеры изображения на глубину: </a:t>
            </a:r>
            <a:r>
              <a:rPr lang="en-US" dirty="0"/>
              <a:t>x*y*24=</a:t>
            </a:r>
            <a:r>
              <a:rPr lang="ru-RU" dirty="0"/>
              <a:t> 1920*1200*24= 55 296 000</a:t>
            </a:r>
          </a:p>
          <a:p>
            <a:pPr marL="0" indent="0">
              <a:buNone/>
            </a:pPr>
            <a:r>
              <a:rPr lang="ru-RU" dirty="0"/>
              <a:t>Размеры ЦВЗ: </a:t>
            </a:r>
            <a:r>
              <a:rPr lang="en-US" dirty="0"/>
              <a:t>x*y = </a:t>
            </a:r>
            <a:r>
              <a:rPr lang="ru-RU" dirty="0"/>
              <a:t>100*100= 10000</a:t>
            </a:r>
            <a:endParaRPr lang="en-US" dirty="0"/>
          </a:p>
          <a:p>
            <a:pPr marL="0" indent="0">
              <a:buNone/>
            </a:pPr>
            <a:r>
              <a:rPr lang="ru-RU" b="1" dirty="0"/>
              <a:t>Размер изображения удовлетворяет условию скрытия.</a:t>
            </a:r>
            <a:endParaRPr lang="en-US" b="1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ЦВЗ не может быть больше 1/8 от размера контейнера.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пропускная способность</a:t>
            </a: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687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65A48-6F6D-8B30-C303-48522C474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411AF-A47A-929E-3448-FFA55E99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 синего канала оригинального изображения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818B95C-3B6A-A6AA-7377-A115790E8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4764" y="2142731"/>
            <a:ext cx="3943739" cy="388143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DDE58F-1B63-14DE-4C63-47B480E28ECA}"/>
              </a:ext>
            </a:extLst>
          </p:cNvPr>
          <p:cNvSpPr txBox="1"/>
          <p:nvPr/>
        </p:nvSpPr>
        <p:spPr>
          <a:xfrm>
            <a:off x="1130528" y="5701003"/>
            <a:ext cx="324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Матрица синего канала </a:t>
            </a:r>
          </a:p>
          <a:p>
            <a:r>
              <a:rPr lang="ru-RU" dirty="0"/>
              <a:t>оригинального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211768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93EB8B-A902-3552-8DE8-00B68982F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88" y="196507"/>
            <a:ext cx="2686425" cy="584916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B6121F-F107-AF1F-3282-8B007B931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350" y="63138"/>
            <a:ext cx="2343477" cy="59825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DAF7CF-1B9D-D3B5-3476-85D317C1EBE9}"/>
              </a:ext>
            </a:extLst>
          </p:cNvPr>
          <p:cNvSpPr txBox="1"/>
          <p:nvPr/>
        </p:nvSpPr>
        <p:spPr>
          <a:xfrm>
            <a:off x="1726632" y="6174347"/>
            <a:ext cx="159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Блок-схема скрытия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EB999D-8A02-F218-ACF5-A48933945166}"/>
              </a:ext>
            </a:extLst>
          </p:cNvPr>
          <p:cNvSpPr txBox="1"/>
          <p:nvPr/>
        </p:nvSpPr>
        <p:spPr>
          <a:xfrm>
            <a:off x="5197151" y="6174347"/>
            <a:ext cx="15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Блок-схема извлечения</a:t>
            </a:r>
          </a:p>
        </p:txBody>
      </p:sp>
    </p:spTree>
    <p:extLst>
      <p:ext uri="{BB962C8B-B14F-4D97-AF65-F5344CB8AC3E}">
        <p14:creationId xmlns:p14="http://schemas.microsoft.com/office/powerpoint/2010/main" val="106949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FDFA6-FBEF-7356-2FE0-A9261C05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Алгоритм встраивания ЦВЗ в изображение методом НЗБ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E0DBDE-2FA5-EB5D-EFD5-9807E4D8A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Шаг 1. Создание ЦВЗ и конвертация в строку битов</a:t>
            </a:r>
          </a:p>
          <a:p>
            <a:pPr marL="0" indent="0">
              <a:buNone/>
            </a:pPr>
            <a:r>
              <a:rPr lang="ru-RU" dirty="0"/>
              <a:t>Программа создаёт ЦВЗ с введёнными данными</a:t>
            </a:r>
          </a:p>
          <a:p>
            <a:pPr marL="0" indent="0">
              <a:buNone/>
            </a:pPr>
            <a:r>
              <a:rPr lang="en-US" dirty="0" err="1"/>
              <a:t>data_for_qr</a:t>
            </a:r>
            <a:r>
              <a:rPr lang="en-US" dirty="0"/>
              <a:t> = «</a:t>
            </a:r>
            <a:r>
              <a:rPr lang="ru-RU" dirty="0" err="1"/>
              <a:t>КубышевАртём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qr_image_path</a:t>
            </a:r>
            <a:r>
              <a:rPr lang="en-US" dirty="0"/>
              <a:t> = "qr_code.bmp"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generate_qr_code</a:t>
            </a:r>
            <a:r>
              <a:rPr lang="en-US" dirty="0"/>
              <a:t>(</a:t>
            </a:r>
            <a:r>
              <a:rPr lang="en-US" dirty="0" err="1"/>
              <a:t>data_for_qr</a:t>
            </a:r>
            <a:r>
              <a:rPr lang="en-US" dirty="0"/>
              <a:t>, </a:t>
            </a:r>
            <a:r>
              <a:rPr lang="en-US" dirty="0" err="1"/>
              <a:t>qr_image_path</a:t>
            </a:r>
            <a:r>
              <a:rPr lang="en-US" dirty="0"/>
              <a:t>, </a:t>
            </a:r>
            <a:r>
              <a:rPr lang="en-US" dirty="0" err="1"/>
              <a:t>qr_size</a:t>
            </a:r>
            <a:r>
              <a:rPr lang="en-US" dirty="0"/>
              <a:t>=(100, 100))</a:t>
            </a:r>
          </a:p>
          <a:p>
            <a:pPr marL="0" indent="0">
              <a:buNone/>
            </a:pPr>
            <a:r>
              <a:rPr lang="ru-RU" dirty="0"/>
              <a:t>Конвертация в бинарный вид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F135310D-B93B-67E2-A1AD-31AC829A0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31" y="4666220"/>
            <a:ext cx="1666393" cy="16885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950690-EA07-436F-3B5E-64FFE6CBDB4C}"/>
              </a:ext>
            </a:extLst>
          </p:cNvPr>
          <p:cNvSpPr txBox="1"/>
          <p:nvPr/>
        </p:nvSpPr>
        <p:spPr>
          <a:xfrm>
            <a:off x="3718687" y="4818000"/>
            <a:ext cx="56443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11111111111111111111111111111111111111111111111111111111111111111111111111111</a:t>
            </a:r>
            <a:r>
              <a:rPr lang="en-US" dirty="0"/>
              <a:t>…111111111111111111111111111111111111111111111111111111111111111111111111111111111111111111111111111111111111111111111</a:t>
            </a:r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A7558EE-B967-4AD4-6447-D2EB3E5FB935}"/>
              </a:ext>
            </a:extLst>
          </p:cNvPr>
          <p:cNvCxnSpPr>
            <a:cxnSpLocks/>
          </p:cNvCxnSpPr>
          <p:nvPr/>
        </p:nvCxnSpPr>
        <p:spPr>
          <a:xfrm>
            <a:off x="2801803" y="5418165"/>
            <a:ext cx="827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522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6380E-0BFE-BBE0-57C5-AB84CEF8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Встраивание ЦВЗ в изображения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9D4174-0340-6793-C9D6-974054F9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Шаг 3. Подготовка к встраиванию ЦВЗ</a:t>
            </a:r>
          </a:p>
          <a:p>
            <a:pPr marL="0" indent="0">
              <a:buNone/>
            </a:pPr>
            <a:r>
              <a:rPr lang="ru-RU" dirty="0"/>
              <a:t>Загрузка изображения и конвертация в </a:t>
            </a:r>
            <a:r>
              <a:rPr lang="en-US" dirty="0"/>
              <a:t>RGB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img</a:t>
            </a:r>
            <a:r>
              <a:rPr lang="en-US" dirty="0"/>
              <a:t> = </a:t>
            </a:r>
            <a:r>
              <a:rPr lang="en-US" dirty="0" err="1"/>
              <a:t>Image.open</a:t>
            </a:r>
            <a:r>
              <a:rPr lang="en-US" dirty="0"/>
              <a:t>(</a:t>
            </a:r>
            <a:r>
              <a:rPr lang="en-US" dirty="0" err="1"/>
              <a:t>image_path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img</a:t>
            </a:r>
            <a:r>
              <a:rPr lang="en-US" dirty="0"/>
              <a:t> = </a:t>
            </a:r>
            <a:r>
              <a:rPr lang="en-US" dirty="0" err="1"/>
              <a:t>img.convert</a:t>
            </a:r>
            <a:r>
              <a:rPr lang="en-US" dirty="0"/>
              <a:t>('RGB')</a:t>
            </a:r>
          </a:p>
          <a:p>
            <a:pPr marL="0" indent="0">
              <a:buNone/>
            </a:pPr>
            <a:r>
              <a:rPr lang="en-US" dirty="0"/>
              <a:t>    pixels = </a:t>
            </a:r>
            <a:r>
              <a:rPr lang="en-US" dirty="0" err="1"/>
              <a:t>img.load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ru-RU" dirty="0"/>
              <a:t>Определение количества битов ЦВЗ и начальную точку встраивания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data_len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data_bits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data_index</a:t>
            </a:r>
            <a:r>
              <a:rPr lang="en-US" dirty="0"/>
              <a:t> = 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07949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1648</TotalTime>
  <Words>1050</Words>
  <Application>Microsoft Office PowerPoint</Application>
  <PresentationFormat>Широкоэкранный</PresentationFormat>
  <Paragraphs>122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Roboto</vt:lpstr>
      <vt:lpstr>Roboto Slab</vt:lpstr>
      <vt:lpstr>Trebuchet MS</vt:lpstr>
      <vt:lpstr>Wingdings 3</vt:lpstr>
      <vt:lpstr>Аспект</vt:lpstr>
      <vt:lpstr>Скрытие ЦВЗ в изображение методом НЗБ </vt:lpstr>
      <vt:lpstr>Задание для выполнения Курсовой работы</vt:lpstr>
      <vt:lpstr>Теория метод наименее значащего бита</vt:lpstr>
      <vt:lpstr>Стеганографический контейнер и скрываемый файл </vt:lpstr>
      <vt:lpstr>Проверяем соответствие размера изображения</vt:lpstr>
      <vt:lpstr>Матрица синего канала оригинального изображения</vt:lpstr>
      <vt:lpstr>Презентация PowerPoint</vt:lpstr>
      <vt:lpstr>1. Алгоритм встраивания ЦВЗ в изображение методом НЗБ</vt:lpstr>
      <vt:lpstr>Встраивание ЦВЗ в изображения </vt:lpstr>
      <vt:lpstr>Встраивание ЦВЗ в изображения </vt:lpstr>
      <vt:lpstr>Результат встраивания</vt:lpstr>
      <vt:lpstr>Результат встраивания </vt:lpstr>
      <vt:lpstr>Алгоритм извлечения ЦВЗ из изображения</vt:lpstr>
      <vt:lpstr>Алгоритм извлечения ЦВЗ из изображения</vt:lpstr>
      <vt:lpstr>Алгоритм извлечения ЦВЗ из изображения</vt:lpstr>
      <vt:lpstr>Алгоритм извлечения ЦВЗ из изображения</vt:lpstr>
      <vt:lpstr>Сравнение ЦВЗ</vt:lpstr>
      <vt:lpstr>3. Оценка качества </vt:lpstr>
      <vt:lpstr>3. Оценка качества </vt:lpstr>
      <vt:lpstr>3. Оценка качества 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Артём Кубышев</dc:creator>
  <cp:lastModifiedBy>Артём Кубышев</cp:lastModifiedBy>
  <cp:revision>66</cp:revision>
  <dcterms:created xsi:type="dcterms:W3CDTF">2025-02-26T09:23:32Z</dcterms:created>
  <dcterms:modified xsi:type="dcterms:W3CDTF">2025-03-06T12:35:54Z</dcterms:modified>
</cp:coreProperties>
</file>