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8.jpeg" ContentType="image/jpeg"/>
  <Override PartName="/ppt/media/image9.png" ContentType="image/png"/>
  <Override PartName="/ppt/media/image7.jpeg" ContentType="image/jpeg"/>
  <Override PartName="/ppt/media/image2.png" ContentType="image/png"/>
  <Override PartName="/ppt/media/image6.jpeg" ContentType="image/jpe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915200" y="1788480"/>
            <a:ext cx="8361000" cy="972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1915200" y="1788480"/>
            <a:ext cx="8361000" cy="972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915200" y="1788480"/>
            <a:ext cx="8361000" cy="972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36c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89000"/>
              </a:lnSpc>
            </a:pPr>
            <a:r>
              <a:rPr b="0" lang="en-US" sz="7200" spc="-1" strike="noStrike" cap="all">
                <a:solidFill>
                  <a:srgbClr val="432a30"/>
                </a:solidFill>
                <a:latin typeface="Franklin Gothic Book"/>
              </a:rPr>
              <a:t>Образец </a:t>
            </a:r>
            <a:r>
              <a:rPr b="0" lang="en-US" sz="7200" spc="-1" strike="noStrike" cap="all">
                <a:solidFill>
                  <a:srgbClr val="432a30"/>
                </a:solidFill>
                <a:latin typeface="Franklin Gothic Book"/>
              </a:rPr>
              <a:t>заголовка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52760" y="6453360"/>
            <a:ext cx="1607760" cy="404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D757572-DC19-4018-AD7E-D19632A343D8}" type="datetime">
              <a:rPr b="0" lang="ru-RU" sz="1200" spc="-1" strike="noStrike">
                <a:solidFill>
                  <a:srgbClr val="432a30"/>
                </a:solidFill>
                <a:latin typeface="Franklin Gothic Book"/>
              </a:rPr>
              <a:t>11.1.21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584080" y="6453360"/>
            <a:ext cx="7022880" cy="4042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830520" y="6453360"/>
            <a:ext cx="1595880" cy="4042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575A56F-3F76-47FF-90EC-67EA8627E449}" type="slidenum">
              <a:rPr b="0" lang="ru-RU" sz="1200" spc="-1" strike="noStrike">
                <a:solidFill>
                  <a:srgbClr val="432a30"/>
                </a:solidFill>
                <a:latin typeface="Franklin Gothic Book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52760" y="744120"/>
            <a:ext cx="10673640" cy="5349600"/>
            <a:chOff x="752760" y="744120"/>
            <a:chExt cx="10673640" cy="5349600"/>
          </a:xfrm>
        </p:grpSpPr>
        <p:sp>
          <p:nvSpPr>
            <p:cNvPr id="6" name="CustomShape 7"/>
            <p:cNvSpPr/>
            <p:nvPr/>
          </p:nvSpPr>
          <p:spPr>
            <a:xfrm>
              <a:off x="8151840" y="1685520"/>
              <a:ext cx="3274560" cy="4408200"/>
            </a:xfrm>
            <a:custGeom>
              <a:avLst/>
              <a:gdLst/>
              <a:ah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 flipH="1" flipV="1">
              <a:off x="752760" y="743760"/>
              <a:ext cx="3275280" cy="4408200"/>
            </a:xfrm>
            <a:custGeom>
              <a:avLst/>
              <a:gdLst/>
              <a:ah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Для правки структуры щёлкните мышью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32a30"/>
                </a:solidFill>
                <a:latin typeface="Franklin Gothic Book"/>
              </a:rPr>
              <a:t>Второй уровень структуры</a:t>
            </a:r>
            <a:endParaRPr b="0" lang="en-US" sz="1800" spc="-1" strike="noStrike">
              <a:solidFill>
                <a:srgbClr val="432a3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432a30"/>
                </a:solidFill>
                <a:latin typeface="Franklin Gothic Book"/>
              </a:rPr>
              <a:t>Третий уровень структуры</a:t>
            </a:r>
            <a:endParaRPr b="0" i="1" lang="en-US" sz="1800" spc="-1" strike="noStrike">
              <a:solidFill>
                <a:srgbClr val="432a30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432a30"/>
                </a:solidFill>
                <a:latin typeface="Franklin Gothic Book"/>
              </a:rPr>
              <a:t>Четвёртый уровень структуры</a:t>
            </a:r>
            <a:endParaRPr b="0" lang="en-US" sz="1600" spc="-1" strike="noStrike">
              <a:solidFill>
                <a:srgbClr val="432a30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Пятый уровень структуры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Шестой уровень структуры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Седьмой уровень структуры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360"/>
            <a:ext cx="530316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723960" y="685800"/>
            <a:ext cx="3855240" cy="2157480"/>
          </a:xfrm>
          <a:prstGeom prst="rect">
            <a:avLst/>
          </a:prstGeom>
        </p:spPr>
        <p:txBody>
          <a:bodyPr/>
          <a:p>
            <a:pPr>
              <a:lnSpc>
                <a:spcPct val="84000"/>
              </a:lnSpc>
            </a:pPr>
            <a:r>
              <a:rPr b="0" lang="en-US" sz="4800" spc="-1" strike="noStrike">
                <a:solidFill>
                  <a:srgbClr val="432a30"/>
                </a:solidFill>
                <a:latin typeface="Franklin Gothic Book"/>
              </a:rPr>
              <a:t>Образец заголовка</a:t>
            </a:r>
            <a:endParaRPr b="0" lang="en-US" sz="4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256080" y="685800"/>
            <a:ext cx="5211720" cy="5175000"/>
          </a:xfrm>
          <a:prstGeom prst="rect">
            <a:avLst/>
          </a:prstGeom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Образец текста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432a30"/>
                </a:solidFill>
                <a:latin typeface="Franklin Gothic Book"/>
              </a:rPr>
              <a:t>Второй уровень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  <a:p>
            <a:pPr lvl="2" marL="13716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b="0" lang="en-US" sz="1800" spc="-1" strike="noStrike">
                <a:solidFill>
                  <a:srgbClr val="432a30"/>
                </a:solidFill>
                <a:latin typeface="Franklin Gothic Book"/>
              </a:rPr>
              <a:t>Третий уровень</a:t>
            </a:r>
            <a:endParaRPr b="0" i="1" lang="en-US" sz="1800" spc="-1" strike="noStrike">
              <a:solidFill>
                <a:srgbClr val="432a30"/>
              </a:solidFill>
              <a:latin typeface="Franklin Gothic Book"/>
            </a:endParaRPr>
          </a:p>
          <a:p>
            <a:pPr lvl="3" marL="18288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–"/>
            </a:pPr>
            <a:r>
              <a:rPr b="0" i="1" lang="en-US" sz="1800" spc="-1" strike="noStrike">
                <a:solidFill>
                  <a:srgbClr val="432a30"/>
                </a:solidFill>
                <a:latin typeface="Franklin Gothic Book"/>
              </a:rPr>
              <a:t>Четвертый уровень</a:t>
            </a:r>
            <a:endParaRPr b="0" lang="en-US" sz="1800" spc="-1" strike="noStrike">
              <a:solidFill>
                <a:srgbClr val="432a30"/>
              </a:solidFill>
              <a:latin typeface="Franklin Gothic Book"/>
            </a:endParaRPr>
          </a:p>
          <a:p>
            <a:pPr lvl="4" marL="22860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b="0" lang="en-US" sz="1600" spc="-1" strike="noStrike">
                <a:solidFill>
                  <a:srgbClr val="432a30"/>
                </a:solidFill>
                <a:latin typeface="Franklin Gothic Book"/>
              </a:rPr>
              <a:t>Пятый уровень</a:t>
            </a:r>
            <a:endParaRPr b="0" lang="en-US" sz="16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723960" y="2856240"/>
            <a:ext cx="3855240" cy="3010680"/>
          </a:xfrm>
          <a:prstGeom prst="rect">
            <a:avLst/>
          </a:prstGeom>
        </p:spPr>
        <p:txBody>
          <a:bodyPr/>
          <a:p>
            <a:pPr>
              <a:lnSpc>
                <a:spcPct val="113000"/>
              </a:lnSpc>
              <a:spcAft>
                <a:spcPts val="1500"/>
              </a:spcAft>
            </a:pPr>
            <a:r>
              <a:rPr b="0" lang="en-US" sz="1600" spc="-1" strike="noStrike">
                <a:solidFill>
                  <a:srgbClr val="432a30"/>
                </a:solidFill>
                <a:latin typeface="Franklin Gothic Book"/>
              </a:rPr>
              <a:t>Образец текста</a:t>
            </a:r>
            <a:endParaRPr b="0" lang="en-US" sz="16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723960" y="6453360"/>
            <a:ext cx="1204200" cy="404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8FF3A5D-CD97-4A09-B1EB-9406D0E4F0DD}" type="datetime">
              <a:rPr b="0" lang="ru-RU" sz="1200" spc="-1" strike="noStrike">
                <a:solidFill>
                  <a:srgbClr val="432a30"/>
                </a:solidFill>
                <a:latin typeface="Franklin Gothic Book"/>
              </a:rPr>
              <a:t>11.1.21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2206080" y="6453360"/>
            <a:ext cx="2373480" cy="4042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9883080" y="6453360"/>
            <a:ext cx="1595880" cy="4042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5A689B3-520E-4A92-8CC0-B741403B965C}" type="slidenum">
              <a:rPr b="0" lang="ru-RU" sz="1200" spc="-1" strike="noStrike">
                <a:solidFill>
                  <a:srgbClr val="432a30"/>
                </a:solidFill>
                <a:latin typeface="Franklin Gothic Book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53" name="CustomShape 9"/>
          <p:cNvSpPr/>
          <p:nvPr/>
        </p:nvSpPr>
        <p:spPr>
          <a:xfrm>
            <a:off x="530352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PlaceHolder 2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432a30"/>
                </a:solidFill>
                <a:latin typeface="Franklin Gothic Book"/>
              </a:rPr>
              <a:t>Образец заголовка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Образец текста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432a30"/>
                </a:solidFill>
                <a:latin typeface="Franklin Gothic Book"/>
              </a:rPr>
              <a:t>Второй уровень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  <a:p>
            <a:pPr lvl="2" marL="13716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b="0" lang="en-US" sz="1800" spc="-1" strike="noStrike">
                <a:solidFill>
                  <a:srgbClr val="432a30"/>
                </a:solidFill>
                <a:latin typeface="Franklin Gothic Book"/>
              </a:rPr>
              <a:t>Третий уровень</a:t>
            </a:r>
            <a:endParaRPr b="0" i="1" lang="en-US" sz="1800" spc="-1" strike="noStrike">
              <a:solidFill>
                <a:srgbClr val="432a30"/>
              </a:solidFill>
              <a:latin typeface="Franklin Gothic Book"/>
            </a:endParaRPr>
          </a:p>
          <a:p>
            <a:pPr lvl="3" marL="18288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–"/>
            </a:pPr>
            <a:r>
              <a:rPr b="0" i="1" lang="en-US" sz="1800" spc="-1" strike="noStrike">
                <a:solidFill>
                  <a:srgbClr val="432a30"/>
                </a:solidFill>
                <a:latin typeface="Franklin Gothic Book"/>
              </a:rPr>
              <a:t>Четвертый уровень</a:t>
            </a:r>
            <a:endParaRPr b="0" lang="en-US" sz="1800" spc="-1" strike="noStrike">
              <a:solidFill>
                <a:srgbClr val="432a30"/>
              </a:solidFill>
              <a:latin typeface="Franklin Gothic Book"/>
            </a:endParaRPr>
          </a:p>
          <a:p>
            <a:pPr lvl="4" marL="22860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b="0" lang="en-US" sz="1600" spc="-1" strike="noStrike">
                <a:solidFill>
                  <a:srgbClr val="432a30"/>
                </a:solidFill>
                <a:latin typeface="Franklin Gothic Book"/>
              </a:rPr>
              <a:t>Пятый уровень</a:t>
            </a:r>
            <a:endParaRPr b="0" lang="en-US" sz="16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2FF489D-B50D-47B2-9586-95D9BD9DC0D9}" type="datetime">
              <a:rPr b="0" lang="ru-RU" sz="1200" spc="-1" strike="noStrike">
                <a:solidFill>
                  <a:srgbClr val="432a30"/>
                </a:solidFill>
                <a:latin typeface="Franklin Gothic Book"/>
              </a:rPr>
              <a:t>11.1.21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3CBD209-2902-469D-8EA5-17D5A1966837}" type="slidenum">
              <a:rPr b="0" lang="ru-RU" sz="1200" spc="-1" strike="noStrike">
                <a:solidFill>
                  <a:srgbClr val="432a30"/>
                </a:solidFill>
                <a:latin typeface="Franklin Gothic Book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915200" y="2093400"/>
            <a:ext cx="8361000" cy="2097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9000"/>
              </a:lnSpc>
            </a:pPr>
            <a:r>
              <a:rPr b="0" lang="en-US" sz="7200" spc="-1" strike="noStrike" cap="all">
                <a:solidFill>
                  <a:srgbClr val="432a30"/>
                </a:solidFill>
                <a:latin typeface="Franklin Gothic Book"/>
              </a:rPr>
              <a:t>Командный проект по курсу Data Science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2679840" y="4421520"/>
            <a:ext cx="6831360" cy="1085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2000"/>
              </a:lnSpc>
            </a:pPr>
            <a:r>
              <a:rPr b="0" lang="ru-RU" sz="2300" spc="-1" strike="noStrike">
                <a:solidFill>
                  <a:srgbClr val="f2f2f0"/>
                </a:solidFill>
                <a:latin typeface="Franklin Gothic Book"/>
              </a:rPr>
              <a:t>Выполняли студенты группы Б17-503: Размахнин Иван, Сюняев Арсений, Маслов Андрей, Зверев Антон</a:t>
            </a:r>
            <a:endParaRPr b="0" lang="ru-RU" sz="23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24f79">
            <a:alpha val="69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432a30"/>
                </a:solidFill>
                <a:latin typeface="Franklin Gothic Book"/>
              </a:rPr>
              <a:t>Гиперпараметры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1371600" y="1638360"/>
            <a:ext cx="9600840" cy="703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Подбор гиперпараметров проводился с помощью пакета hyperopt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pic>
        <p:nvPicPr>
          <p:cNvPr id="154" name="Рисунок 4" descr=""/>
          <p:cNvPicPr/>
          <p:nvPr/>
        </p:nvPicPr>
        <p:blipFill>
          <a:blip r:embed="rId1"/>
          <a:stretch/>
        </p:blipFill>
        <p:spPr>
          <a:xfrm>
            <a:off x="3214800" y="2293560"/>
            <a:ext cx="5914800" cy="443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24f79">
            <a:alpha val="69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432a30"/>
                </a:solidFill>
                <a:latin typeface="Franklin Gothic Book"/>
              </a:rPr>
              <a:t>Гиперпараметры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1371600" y="1638360"/>
            <a:ext cx="9600840" cy="1790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AutoNum type="arabicPeriod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max_depth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  <a:p>
            <a:pPr marL="457200" indent="-4568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AutoNum type="arabicPeriod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eta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  <a:p>
            <a:pPr marL="457200" indent="-4568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AutoNum type="arabicPeriod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alpha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  <a:p>
            <a:pPr marL="457200" indent="-4568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AutoNum type="arabicPeriod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n_estimators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pic>
        <p:nvPicPr>
          <p:cNvPr id="157" name="Рисунок 10" descr=""/>
          <p:cNvPicPr/>
          <p:nvPr/>
        </p:nvPicPr>
        <p:blipFill>
          <a:blip r:embed="rId1"/>
          <a:stretch/>
        </p:blipFill>
        <p:spPr>
          <a:xfrm>
            <a:off x="1219320" y="3779640"/>
            <a:ext cx="5183640" cy="2879640"/>
          </a:xfrm>
          <a:prstGeom prst="rect">
            <a:avLst/>
          </a:prstGeom>
          <a:ln>
            <a:noFill/>
          </a:ln>
        </p:spPr>
      </p:pic>
      <p:pic>
        <p:nvPicPr>
          <p:cNvPr id="158" name="Рисунок 12" descr=""/>
          <p:cNvPicPr/>
          <p:nvPr/>
        </p:nvPicPr>
        <p:blipFill>
          <a:blip r:embed="rId2"/>
          <a:stretch/>
        </p:blipFill>
        <p:spPr>
          <a:xfrm>
            <a:off x="7012800" y="3779640"/>
            <a:ext cx="3959640" cy="28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24f79">
            <a:alpha val="69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432a30"/>
                </a:solidFill>
                <a:latin typeface="Franklin Gothic Book"/>
              </a:rPr>
              <a:t>результат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160" name="Рисунок 4" descr=""/>
          <p:cNvPicPr/>
          <p:nvPr/>
        </p:nvPicPr>
        <p:blipFill>
          <a:blip r:embed="rId1"/>
          <a:srcRect l="15870" t="11185" r="40542" b="0"/>
          <a:stretch/>
        </p:blipFill>
        <p:spPr>
          <a:xfrm>
            <a:off x="6048000" y="288000"/>
            <a:ext cx="5400000" cy="496296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594360" y="5698080"/>
            <a:ext cx="11429640" cy="63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915200" y="1788480"/>
            <a:ext cx="8361000" cy="2097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9000"/>
              </a:lnSpc>
            </a:pPr>
            <a:r>
              <a:rPr b="0" lang="en-US" sz="7200" spc="-1" strike="noStrike" cap="all">
                <a:solidFill>
                  <a:srgbClr val="432a30"/>
                </a:solidFill>
                <a:latin typeface="Franklin Gothic Book"/>
              </a:rPr>
              <a:t>СПАСИБО ЗА ВНИМАНИЕ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24f79">
            <a:alpha val="69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723960" y="685800"/>
            <a:ext cx="3855240" cy="2157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6256080" y="685800"/>
            <a:ext cx="5211720" cy="5175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Задание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Data observation: глянули исходные csv-файлы, разобрались в смысле колонок, прочитали описание колонок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Feature engineering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Data preparation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Реализация фичей (1 стр)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К примеру, кластеризация, как делали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Обучение модели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Гиперпараметры не с неба, а мы пытались их подобрать с помощью такого-то пакета, такие-то результаты; не особо показали себя потому чсто возможно переобучение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Картинка результата сабмита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723960" y="2856240"/>
            <a:ext cx="3855240" cy="3010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24f79">
            <a:alpha val="69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432a30"/>
                </a:solidFill>
                <a:latin typeface="Franklin Gothic Book"/>
              </a:rPr>
              <a:t>Задание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Наша задача заключалась в создании модели для предсказания правильность ответов на вопросы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24f79">
            <a:alpha val="69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432a30"/>
                </a:solidFill>
                <a:latin typeface="Franklin Gothic Book"/>
              </a:rPr>
              <a:t>Data observation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Провели deep анализ исходных данных в csv-файлах, разобрались в смысле колонок, прочитав их описание, перерыли кучу дискуссий в поисках смысла…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24f79">
            <a:alpha val="69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432a30"/>
                </a:solidFill>
                <a:latin typeface="Franklin Gothic Book"/>
              </a:rPr>
              <a:t>Feature engineering</a:t>
            </a:r>
            <a:br/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371600" y="188604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В ходе командного обсуждения были предложены идеи признаков для обучения модели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pic>
        <p:nvPicPr>
          <p:cNvPr id="143" name="Рисунок 6" descr=""/>
          <p:cNvPicPr/>
          <p:nvPr/>
        </p:nvPicPr>
        <p:blipFill>
          <a:blip r:embed="rId1"/>
          <a:stretch/>
        </p:blipFill>
        <p:spPr>
          <a:xfrm>
            <a:off x="994680" y="2675880"/>
            <a:ext cx="10354680" cy="349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24f79">
            <a:alpha val="69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Рисунок 5" descr=""/>
          <p:cNvPicPr/>
          <p:nvPr/>
        </p:nvPicPr>
        <p:blipFill>
          <a:blip r:embed="rId1"/>
          <a:stretch/>
        </p:blipFill>
        <p:spPr>
          <a:xfrm>
            <a:off x="3270240" y="324000"/>
            <a:ext cx="6210000" cy="621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24f79">
            <a:alpha val="69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146" name="Рисунок 3" descr=""/>
          <p:cNvPicPr/>
          <p:nvPr/>
        </p:nvPicPr>
        <p:blipFill>
          <a:blip r:embed="rId1"/>
          <a:stretch/>
        </p:blipFill>
        <p:spPr>
          <a:xfrm>
            <a:off x="926640" y="959760"/>
            <a:ext cx="10972440" cy="493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24f79">
            <a:alpha val="69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432a30"/>
                </a:solidFill>
                <a:latin typeface="Franklin Gothic Book"/>
              </a:rPr>
              <a:t>Data preparation</a:t>
            </a:r>
            <a:br/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На данном этапе была проведена чистка данных от пропусков, необходимые преобразования данных и их объединение в один обучающий датасет.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24f79">
            <a:alpha val="69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432a30"/>
                </a:solidFill>
                <a:latin typeface="Franklin Gothic Book"/>
              </a:rPr>
              <a:t>Обучение модели</a:t>
            </a:r>
            <a:br/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Для обучения модели были выбраны Random Forest и XGBoost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432a30"/>
                </a:solidFill>
                <a:latin typeface="Franklin Gothic Book"/>
              </a:rPr>
              <a:t>Была проведена валидация модели: 80% на обучение и 20% на валидацию.</a:t>
            </a: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32a30"/>
              </a:solidFill>
              <a:latin typeface="Franklin Gothic Book"/>
            </a:endParaRPr>
          </a:p>
        </p:txBody>
      </p:sp>
      <p:pic>
        <p:nvPicPr>
          <p:cNvPr id="151" name="Рисунок 4" descr=""/>
          <p:cNvPicPr/>
          <p:nvPr/>
        </p:nvPicPr>
        <p:blipFill>
          <a:blip r:embed="rId1"/>
          <a:stretch/>
        </p:blipFill>
        <p:spPr>
          <a:xfrm>
            <a:off x="3419280" y="3429000"/>
            <a:ext cx="5352840" cy="47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Application>LibreOffice/6.0.7.3$Linux_X86_64 LibreOffice_project/00m0$Build-3</Application>
  <Words>216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2021-01-09T16:34:43Z</dcterms:created>
  <dc:creator>kuchibecka</dc:creator>
  <dc:description/>
  <dc:language>ru-RU</dc:language>
  <cp:lastModifiedBy/>
  <dcterms:modified xsi:type="dcterms:W3CDTF">2021-01-11T16:45:27Z</dcterms:modified>
  <cp:revision>2</cp:revision>
  <dc:subject/>
  <dc:title>Командный проект по курсу Data Science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