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57015-1524-4C02-9A29-1495256A07B2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4B834-99A8-4CB9-A300-E1F6262BC6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192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4B834-99A8-4CB9-A300-E1F6262BC69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82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4B834-99A8-4CB9-A300-E1F6262BC69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71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0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84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1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79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1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6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3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0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7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83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Изображение выглядит как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1B9CDC90-50EF-D020-108D-1C8ABAABBB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5858"/>
          <a:stretch/>
        </p:blipFill>
        <p:spPr>
          <a:xfrm>
            <a:off x="33261" y="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30908-28DA-22D5-7011-C61DB826B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218" y="521403"/>
            <a:ext cx="10058400" cy="254495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rgbClr val="FFFFFF"/>
                </a:solidFill>
              </a:rPr>
              <a:t>Под капотом Python: Как работает GIL и его влияние на многопоточность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649653-8FCE-B79A-7EE4-C69D25862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endParaRPr lang="ru-RU" sz="2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endParaRPr lang="ru-RU" sz="20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2000" dirty="0">
                <a:solidFill>
                  <a:srgbClr val="FFFFFF"/>
                </a:solidFill>
              </a:rPr>
              <a:t>Нодири Хисравхон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03014D3F-E32A-1868-BD50-A08ED4AEE648}"/>
              </a:ext>
            </a:extLst>
          </p:cNvPr>
          <p:cNvSpPr txBox="1">
            <a:spLocks/>
          </p:cNvSpPr>
          <p:nvPr/>
        </p:nvSpPr>
        <p:spPr>
          <a:xfrm>
            <a:off x="1209086" y="3988447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ru-RU" sz="2000" dirty="0">
                <a:solidFill>
                  <a:srgbClr val="FFFFFF"/>
                </a:solidFill>
              </a:rPr>
              <a:t>Анализ и стратегии оптимизации</a:t>
            </a:r>
          </a:p>
        </p:txBody>
      </p:sp>
    </p:spTree>
    <p:extLst>
      <p:ext uri="{BB962C8B-B14F-4D97-AF65-F5344CB8AC3E}">
        <p14:creationId xmlns:p14="http://schemas.microsoft.com/office/powerpoint/2010/main" val="252081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4C0D1-5DB8-57AB-EC43-229D72344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к экзамену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B8888C-90C7-5CFD-CD1B-15A7E1D79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Перечислите и проанализируйте основные стратегии для минимизации влияния Global </a:t>
            </a:r>
            <a:r>
              <a:rPr lang="ru-RU" dirty="0" err="1"/>
              <a:t>Interpreter</a:t>
            </a:r>
            <a:r>
              <a:rPr lang="ru-RU" dirty="0"/>
              <a:t> Lock (GIL) на многопоточность в Python. Обоснуйте эффективность каждой из следующих стратегий:</a:t>
            </a:r>
          </a:p>
          <a:p>
            <a:r>
              <a:rPr lang="ru-RU" dirty="0"/>
              <a:t>1. Использование многопроцессорности вместо многопоточности</a:t>
            </a:r>
          </a:p>
          <a:p>
            <a:r>
              <a:rPr lang="ru-RU" dirty="0"/>
              <a:t>2. Применение асинхронного программирования</a:t>
            </a:r>
          </a:p>
          <a:p>
            <a:r>
              <a:rPr lang="ru-RU" dirty="0"/>
              <a:t>3. Оптимизация вычислений с использованием внешних библиотек, не зависящих от GIL</a:t>
            </a:r>
          </a:p>
        </p:txBody>
      </p:sp>
    </p:spTree>
    <p:extLst>
      <p:ext uri="{BB962C8B-B14F-4D97-AF65-F5344CB8AC3E}">
        <p14:creationId xmlns:p14="http://schemas.microsoft.com/office/powerpoint/2010/main" val="233379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3BFA64-1A86-B215-056F-4C89AD2C4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6164E0-AE17-EE4D-748D-DE1515269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0011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0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5C2DF-365C-AA8F-E94F-EC31B061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GIL</a:t>
            </a:r>
            <a:endParaRPr lang="ru-RU"/>
          </a:p>
        </p:txBody>
      </p:sp>
      <p:cxnSp>
        <p:nvCxnSpPr>
          <p:cNvPr id="1038" name="Straight Connector 1032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E90668-C412-ECF0-C0A1-B8235D71D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437367" cy="3760891"/>
          </a:xfrm>
        </p:spPr>
        <p:txBody>
          <a:bodyPr>
            <a:normAutofit/>
          </a:bodyPr>
          <a:lstStyle/>
          <a:p>
            <a:r>
              <a:rPr lang="en-US" dirty="0"/>
              <a:t>GIL – </a:t>
            </a:r>
            <a:r>
              <a:rPr lang="ru-RU" dirty="0"/>
              <a:t>Механизм синхронизации потоков, который используется в некоторых интерпретируемых языках программирования, например в Python и Ruby.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929F25-F749-16AB-2AC4-A7CC1E04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9006" y="3497389"/>
            <a:ext cx="3144043" cy="98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034">
            <a:extLst>
              <a:ext uri="{FF2B5EF4-FFF2-40B4-BE49-F238E27FC236}">
                <a16:creationId xmlns:a16="http://schemas.microsoft.com/office/drawing/2014/main" id="{CB06839E-D8C3-4A74-BA2B-3B97E7B2C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3F1DF3B-732F-BE02-E79C-0E171CAFD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532" y="3273597"/>
            <a:ext cx="5002580" cy="274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C9EF24-B500-0EF1-42B5-D146F79F5138}"/>
              </a:ext>
            </a:extLst>
          </p:cNvPr>
          <p:cNvSpPr txBox="1"/>
          <p:nvPr/>
        </p:nvSpPr>
        <p:spPr>
          <a:xfrm>
            <a:off x="6048377" y="4701687"/>
            <a:ext cx="6094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GIL является самым простым способом избежать конфликтов при одновременном обращении разных потоков к одним и тем же участкам памяти. Когда один поток захватывает его, GIL, работая по принципу мьютекса, блокирует остальные.</a:t>
            </a:r>
          </a:p>
        </p:txBody>
      </p:sp>
    </p:spTree>
    <p:extLst>
      <p:ext uri="{BB962C8B-B14F-4D97-AF65-F5344CB8AC3E}">
        <p14:creationId xmlns:p14="http://schemas.microsoft.com/office/powerpoint/2010/main" val="136003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7B66F-C4F2-1891-0A73-026B720C6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ru-RU" sz="3700"/>
              <a:t>Как это работает в </a:t>
            </a:r>
            <a:r>
              <a:rPr lang="en-US" sz="3700"/>
              <a:t>Python</a:t>
            </a:r>
            <a:endParaRPr lang="ru-RU" sz="37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бъект 7">
            <a:extLst>
              <a:ext uri="{FF2B5EF4-FFF2-40B4-BE49-F238E27FC236}">
                <a16:creationId xmlns:a16="http://schemas.microsoft.com/office/drawing/2014/main" id="{337372B7-76AA-DAC9-977A-F1BF8873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901" y="2639373"/>
            <a:ext cx="4561865" cy="3229714"/>
          </a:xfrm>
        </p:spPr>
        <p:txBody>
          <a:bodyPr>
            <a:normAutofit/>
          </a:bodyPr>
          <a:lstStyle/>
          <a:p>
            <a:r>
              <a:rPr lang="ru-RU" sz="1600" dirty="0"/>
              <a:t>Python создает маленькую структуру данных (</a:t>
            </a:r>
            <a:r>
              <a:rPr lang="ru-RU" sz="1600" dirty="0" err="1"/>
              <a:t>PyThreadState</a:t>
            </a:r>
            <a:r>
              <a:rPr lang="ru-RU" sz="1600" dirty="0"/>
              <a:t>), в которой указаны: текущий </a:t>
            </a:r>
            <a:r>
              <a:rPr lang="ru-RU" sz="1600" dirty="0" err="1"/>
              <a:t>stack</a:t>
            </a:r>
            <a:r>
              <a:rPr lang="ru-RU" sz="1600" dirty="0"/>
              <a:t> </a:t>
            </a:r>
            <a:r>
              <a:rPr lang="ru-RU" sz="1600" dirty="0" err="1"/>
              <a:t>frame</a:t>
            </a:r>
            <a:r>
              <a:rPr lang="ru-RU" sz="1600" dirty="0"/>
              <a:t> в коде Python, текущая глубина рекурсии, идентификатор потока, некоторая информация об исключениях.</a:t>
            </a:r>
          </a:p>
        </p:txBody>
      </p:sp>
      <p:pic>
        <p:nvPicPr>
          <p:cNvPr id="10" name="Рисунок 9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FA56B2E-F36A-BC82-FE53-4CF086D80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182" y="643466"/>
            <a:ext cx="5661089" cy="522562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BC98C-43B9-3DD3-0C04-35D21E632621}"/>
              </a:ext>
            </a:extLst>
          </p:cNvPr>
          <p:cNvSpPr txBox="1"/>
          <p:nvPr/>
        </p:nvSpPr>
        <p:spPr>
          <a:xfrm>
            <a:off x="253326" y="4791869"/>
            <a:ext cx="43253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Интерпретатор хранит в глобальной переменной указатель на текущий активный поток. Выполняемые действия всецело зависят от этой переменной:</a:t>
            </a:r>
          </a:p>
        </p:txBody>
      </p:sp>
    </p:spTree>
    <p:extLst>
      <p:ext uri="{BB962C8B-B14F-4D97-AF65-F5344CB8AC3E}">
        <p14:creationId xmlns:p14="http://schemas.microsoft.com/office/powerpoint/2010/main" val="178565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3" name="Rectangle 3106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14" name="Straight Connector 3108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1509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8A1D67-78BA-EDA9-02CF-029475E18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07" y="426496"/>
            <a:ext cx="4969055" cy="4817456"/>
          </a:xfrm>
          <a:prstGeom prst="rect">
            <a:avLst/>
          </a:prstGeom>
        </p:spPr>
      </p:pic>
      <p:pic>
        <p:nvPicPr>
          <p:cNvPr id="3074" name="Picture 2" descr="GIL">
            <a:extLst>
              <a:ext uri="{FF2B5EF4-FFF2-40B4-BE49-F238E27FC236}">
                <a16:creationId xmlns:a16="http://schemas.microsoft.com/office/drawing/2014/main" id="{7CB3B0B4-37A8-9E76-6267-1F7775869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6217" y="426496"/>
            <a:ext cx="5600290" cy="1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GIL">
            <a:extLst>
              <a:ext uri="{FF2B5EF4-FFF2-40B4-BE49-F238E27FC236}">
                <a16:creationId xmlns:a16="http://schemas.microsoft.com/office/drawing/2014/main" id="{B249FF60-57C0-D8A9-C279-F4BE407C7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0283" y="2724608"/>
            <a:ext cx="6354200" cy="273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5" name="Rectangle 3110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808807-38EA-78C5-DD53-281439FAA5EB}"/>
              </a:ext>
            </a:extLst>
          </p:cNvPr>
          <p:cNvSpPr txBox="1"/>
          <p:nvPr/>
        </p:nvSpPr>
        <p:spPr>
          <a:xfrm>
            <a:off x="261407" y="545304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sys.setcheckinterval</a:t>
            </a:r>
            <a:r>
              <a:rPr lang="en-US" dirty="0"/>
              <a:t>()</a:t>
            </a:r>
            <a:r>
              <a:rPr lang="ru-RU" dirty="0"/>
              <a:t> = </a:t>
            </a:r>
            <a:r>
              <a:rPr lang="en-US" dirty="0"/>
              <a:t>Change ticks interval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29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B32C4-7030-D4A3-81CA-0547CD063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ru-RU" dirty="0"/>
              <a:t>Сигналы</a:t>
            </a:r>
          </a:p>
        </p:txBody>
      </p:sp>
      <p:cxnSp>
        <p:nvCxnSpPr>
          <p:cNvPr id="4105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2A40E6-8738-2D3E-54FE-F4F9DF35D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575367" cy="3760891"/>
          </a:xfrm>
        </p:spPr>
        <p:txBody>
          <a:bodyPr>
            <a:normAutofit/>
          </a:bodyPr>
          <a:lstStyle/>
          <a:p>
            <a:r>
              <a:rPr lang="ru-RU" dirty="0"/>
              <a:t>Когда поступает сигнал, интерпретатор запускает «</a:t>
            </a:r>
            <a:r>
              <a:rPr lang="ru-RU" dirty="0" err="1"/>
              <a:t>check</a:t>
            </a:r>
            <a:r>
              <a:rPr lang="ru-RU" dirty="0"/>
              <a:t>» после каждого тика, пока не запустится главный поток.</a:t>
            </a:r>
          </a:p>
          <a:p>
            <a:endParaRPr lang="ru-RU" dirty="0"/>
          </a:p>
          <a:p>
            <a:r>
              <a:rPr lang="ru-RU" dirty="0"/>
              <a:t>Так как обработчики сигналов могут быть запущены только в главном потоке, интерпретатор часто выключает и включает GIL, пока не запустится главный поток.</a:t>
            </a:r>
          </a:p>
        </p:txBody>
      </p:sp>
      <p:pic>
        <p:nvPicPr>
          <p:cNvPr id="4098" name="Picture 2" descr="GIL">
            <a:extLst>
              <a:ext uri="{FF2B5EF4-FFF2-40B4-BE49-F238E27FC236}">
                <a16:creationId xmlns:a16="http://schemas.microsoft.com/office/drawing/2014/main" id="{A88AA3F3-2639-E8F8-41ED-36E11FAFF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40" r="18924" b="-2"/>
          <a:stretch/>
        </p:blipFill>
        <p:spPr bwMode="auto">
          <a:xfrm>
            <a:off x="7534656" y="2108200"/>
            <a:ext cx="3621024" cy="36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1" name="Rectangle 4106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CE122DD-DA47-1371-6E20-234FC6303465}"/>
              </a:ext>
            </a:extLst>
          </p:cNvPr>
          <p:cNvSpPr txBox="1">
            <a:spLocks/>
          </p:cNvSpPr>
          <p:nvPr/>
        </p:nvSpPr>
        <p:spPr>
          <a:xfrm>
            <a:off x="7534656" y="1390064"/>
            <a:ext cx="2965510" cy="4273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Kill –2 </a:t>
            </a:r>
            <a:r>
              <a:rPr lang="en-US" i="1" dirty="0" err="1"/>
              <a:t>somepyprocess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44016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8122C-3C63-0195-5692-A6651A9D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31" y="604955"/>
            <a:ext cx="10058400" cy="748452"/>
          </a:xfrm>
        </p:spPr>
        <p:txBody>
          <a:bodyPr>
            <a:normAutofit fontScale="90000"/>
          </a:bodyPr>
          <a:lstStyle/>
          <a:p>
            <a:r>
              <a:rPr lang="ru-RU" dirty="0"/>
              <a:t>Способы оптимизации</a:t>
            </a:r>
            <a:br>
              <a:rPr lang="en-US" dirty="0"/>
            </a:br>
            <a:r>
              <a:rPr lang="ru-RU" sz="3100" dirty="0"/>
              <a:t>Использование </a:t>
            </a:r>
            <a:r>
              <a:rPr lang="ru-RU" sz="3100" dirty="0" err="1"/>
              <a:t>многопроцессности</a:t>
            </a:r>
            <a:r>
              <a:rPr lang="ru-RU" sz="3100" dirty="0"/>
              <a:t> вместо многопоточности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8576EF-43A4-5967-C992-BF04BD918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82" y="1608585"/>
            <a:ext cx="5777018" cy="37999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E7AE7F-AE33-E869-3D7C-37636B917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619" y="1608585"/>
            <a:ext cx="60769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0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8122C-3C63-0195-5692-A6651A9D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30"/>
            <a:ext cx="10909073" cy="9579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Способы</a:t>
            </a: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оптимизации</a:t>
            </a:r>
            <a:b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Использование</a:t>
            </a: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многопроцессности</a:t>
            </a: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вместо</a:t>
            </a:r>
            <a:r>
              <a:rPr lang="en-US" sz="2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9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многопоточности</a:t>
            </a:r>
            <a:endParaRPr lang="en-US" sz="29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Рисунок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0D21810-C9BB-8009-75D0-600206CD1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228" y="640080"/>
            <a:ext cx="4434136" cy="3602736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E6D3FD05-0168-E782-9EB8-10A1311AE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840" y="617122"/>
            <a:ext cx="5302232" cy="304044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58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298CE-15D1-EEE1-8708-9D20D154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/>
          </a:bodyPr>
          <a:lstStyle/>
          <a:p>
            <a:r>
              <a:rPr lang="ru-RU" sz="3600"/>
              <a:t>Асинхронное программирование</a:t>
            </a:r>
            <a:endParaRPr lang="ru-RU" sz="36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521C38F-C4D4-253C-E4F7-49E834919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267" y="1154890"/>
            <a:ext cx="6294159" cy="5096178"/>
          </a:xfrm>
        </p:spPr>
      </p:pic>
      <p:pic>
        <p:nvPicPr>
          <p:cNvPr id="1028" name="Picture 4" descr="Асинхронное программирование: концепция, реализация, примеры">
            <a:extLst>
              <a:ext uri="{FF2B5EF4-FFF2-40B4-BE49-F238E27FC236}">
                <a16:creationId xmlns:a16="http://schemas.microsoft.com/office/drawing/2014/main" id="{FD857867-D88D-F153-9619-91F2AB5CE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403" y="2957208"/>
            <a:ext cx="4391813" cy="329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96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3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55D1C-3D2C-2459-32CF-C8C43E432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4" y="640080"/>
            <a:ext cx="3659246" cy="28503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Способы оптимизации</a:t>
            </a:r>
            <a:br>
              <a:rPr lang="en-US" sz="42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Интеграция C/C++ модулей</a:t>
            </a:r>
            <a:endParaRPr lang="en-US" sz="42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38183B3-C0EC-CBED-6B3B-0CED58AE2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094" y="-1"/>
            <a:ext cx="755690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90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271</Words>
  <Application>Microsoft Office PowerPoint</Application>
  <PresentationFormat>Широкоэкранный</PresentationFormat>
  <Paragraphs>30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Univers</vt:lpstr>
      <vt:lpstr>Univers Condensed</vt:lpstr>
      <vt:lpstr>RetrospectVTI</vt:lpstr>
      <vt:lpstr>Под капотом Python: Как работает GIL и его влияние на многопоточность</vt:lpstr>
      <vt:lpstr>GIL</vt:lpstr>
      <vt:lpstr>Как это работает в Python</vt:lpstr>
      <vt:lpstr>Презентация PowerPoint</vt:lpstr>
      <vt:lpstr>Сигналы</vt:lpstr>
      <vt:lpstr>Способы оптимизации Использование многопроцессности вместо многопоточности</vt:lpstr>
      <vt:lpstr>Способы оптимизации Использование многопроцессности вместо многопоточности</vt:lpstr>
      <vt:lpstr>Асинхронное программирование</vt:lpstr>
      <vt:lpstr>Способы оптимизации Интеграция C/C++ модулей</vt:lpstr>
      <vt:lpstr>Вопрос к экзамену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 капотом Python: Как работает GIL и его влияние на многопоточность</dc:title>
  <dc:creator>Нодири Хисравхон</dc:creator>
  <cp:lastModifiedBy>Нодири Хисравхон</cp:lastModifiedBy>
  <cp:revision>3</cp:revision>
  <dcterms:created xsi:type="dcterms:W3CDTF">2024-05-27T20:20:52Z</dcterms:created>
  <dcterms:modified xsi:type="dcterms:W3CDTF">2024-05-29T16:33:25Z</dcterms:modified>
</cp:coreProperties>
</file>