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D3BA95-CB25-4825-9490-AD27903BB016}">
  <a:tblStyle styleId="{BFD3BA95-CB25-4825-9490-AD27903BB01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a5e54d6ed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a5e54d6ed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a5e54d6ed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aa5e54d6ed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a926286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a926286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aa9262860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aa9262860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a9262860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a9262860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60500" y="849405"/>
            <a:ext cx="4255500" cy="26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Затраты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</a:t>
            </a:r>
            <a:r>
              <a:rPr lang="ru"/>
              <a:t>:</a:t>
            </a:r>
            <a:r>
              <a:rPr lang="ru"/>
              <a:t> Компьютерный учебный центр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Khisravkhon Nodiri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1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{BFD3BA95-CB25-4825-9490-AD27903BB016}</a:tableStyleId>
              </a:tblPr>
              <a:tblGrid>
                <a:gridCol w="2449525"/>
                <a:gridCol w="972050"/>
              </a:tblGrid>
              <a:tr h="13457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Единовременные затраты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</a:tr>
              <a:tr h="134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Затраты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Сумма, руб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Ремонт помещения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Аренда помещения на 2 месяца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80000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Мебель (стулья, столы, шкафы)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80000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Проектор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Ноутбуки (5 шт)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150000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Обучающее наборы (8 шт)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700000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Реклама на старте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Юр. консультация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15000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Создание групп в соцсетях + ведение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Хоз. товары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Разработка методического материала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16000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Регистрация ООО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ИТОГО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1300000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4" name="Google Shape;284;p14"/>
          <p:cNvGraphicFramePr/>
          <p:nvPr/>
        </p:nvGraphicFramePr>
        <p:xfrm>
          <a:off x="34997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{BFD3BA95-CB25-4825-9490-AD27903BB016}</a:tableStyleId>
              </a:tblPr>
              <a:tblGrid>
                <a:gridCol w="942850"/>
                <a:gridCol w="912750"/>
                <a:gridCol w="912750"/>
                <a:gridCol w="912750"/>
                <a:gridCol w="18529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ФОТ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Должность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Кол-во человек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Зарплата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Фонд зарплаты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Взносы на соц.здравохранение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Предвадитель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55000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110000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33222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Администратор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9060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ИТОГО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140000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42280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85" name="Google Shape;285;p14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088" y="1548650"/>
            <a:ext cx="5193629" cy="321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 title="Диаграмма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98899"/>
            <a:ext cx="3632924" cy="19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15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{BFD3BA95-CB25-4825-9490-AD27903BB016}</a:tableStyleId>
              </a:tblPr>
              <a:tblGrid>
                <a:gridCol w="2400300"/>
                <a:gridCol w="108585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Постоянные расходы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Затраты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Сумма за месяц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Сумма за год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Зарплата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140000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1680000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Реклама / продвижение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360000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Коммунальные услуги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7000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84000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Аренда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480000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Ароматизация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120000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Взнос на соц. страхование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42280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507360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ИТОГО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269280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3231360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2" name="Google Shape;292;p15"/>
          <p:cNvGraphicFramePr/>
          <p:nvPr/>
        </p:nvGraphicFramePr>
        <p:xfrm>
          <a:off x="4766425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{BFD3BA95-CB25-4825-9490-AD27903BB016}</a:tableStyleId>
              </a:tblPr>
              <a:tblGrid>
                <a:gridCol w="1914525"/>
                <a:gridCol w="1038225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Переменные расходы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Затраты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Сумма за месяц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Сумма за год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Замена оборудования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15000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180000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Незапланированные расходы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120000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ИТОГО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25000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</a:tbl>
          </a:graphicData>
        </a:graphic>
      </p:graphicFrame>
      <p:pic>
        <p:nvPicPr>
          <p:cNvPr id="293" name="Google Shape;293;p15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400" y="1536775"/>
            <a:ext cx="4461105" cy="27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5" title="Диаграмма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32650"/>
            <a:ext cx="4340601" cy="2683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" name="Google Shape;299;p16"/>
          <p:cNvGraphicFramePr/>
          <p:nvPr/>
        </p:nvGraphicFramePr>
        <p:xfrm>
          <a:off x="535575" y="38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{BFD3BA95-CB25-4825-9490-AD27903BB016}</a:tableStyleId>
              </a:tblPr>
              <a:tblGrid>
                <a:gridCol w="1266825"/>
                <a:gridCol w="1314450"/>
                <a:gridCol w="1133475"/>
                <a:gridCol w="1076325"/>
                <a:gridCol w="952500"/>
              </a:tblGrid>
              <a:tr h="20002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Ароматизация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  <a:tc hMerge="1"/>
                <a:tc hMerge="1"/>
                <a:tc hMerge="1"/>
              </a:tr>
              <a:tr h="333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Наименование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Срок полезного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использования, лет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Годовая норма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ароматизации, 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Первоначальная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стоимость, руб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Ароматизация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за год, руб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Обучающие наборы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700000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70000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Мебель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80000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16000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Ноутбук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6000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Проектор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30000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6000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0" name="Google Shape;300;p16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125" y="1963475"/>
            <a:ext cx="4896429" cy="30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Оценка затрат</a:t>
            </a:r>
            <a:endParaRPr sz="2000"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/>
              <a:t>На начальной стадии проекта основной статьёй расходов является приобретение учебных комплектов. Высокая стоимость этих наборов связана с их импортным происхождением и готовностью к немедленному использованию прямо из коробки. </a:t>
            </a:r>
            <a:endParaRPr/>
          </a:p>
        </p:txBody>
      </p:sp>
      <p:sp>
        <p:nvSpPr>
          <p:cNvPr id="307" name="Google Shape;307;p17"/>
          <p:cNvSpPr txBox="1"/>
          <p:nvPr/>
        </p:nvSpPr>
        <p:spPr>
          <a:xfrm>
            <a:off x="635850" y="2179200"/>
            <a:ext cx="7599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Способ решения: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AutoNum type="arabicParenR"/>
            </a:pPr>
            <a:r>
              <a:rPr b="0" i="0" lang="ru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lang="ru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Использовать более дешёвые аналоги учебных наборов.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AutoNum type="arabicParenR"/>
            </a:pPr>
            <a:r>
              <a:rPr b="0" i="0" lang="ru" sz="1300" u="none" cap="none" strike="noStrike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lang="ru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Переходить на использование схемотехнических наборов, которые обладают большим потенциалом и популярны, особенно среди учащихся старших классов.</a:t>
            </a:r>
            <a:endParaRPr b="0" i="0" sz="1300" u="none" cap="none" strike="noStrike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649950" y="3247900"/>
            <a:ext cx="78441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Другие начальные расходы кажутся мне разумными, хотя и их следует пересматривать в зависимости от таких факторов, как: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AutoNum type="arabicParenR"/>
            </a:pPr>
            <a:r>
              <a:rPr lang="ru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-Расположение центра в определённом районе города.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AutoNum type="arabicParenR"/>
            </a:pPr>
            <a:r>
              <a:rPr lang="ru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-Тип арендуемого помещения.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AutoNum type="arabicParenR"/>
            </a:pPr>
            <a:r>
              <a:rPr lang="ru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-Проходимость и доступность местоположения.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00"/>
              <a:buFont typeface="Nunito"/>
              <a:buAutoNum type="arabicParenR"/>
            </a:pPr>
            <a:r>
              <a:rPr lang="ru" sz="13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-Более детально разработанная концепция учебного центра.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Вывод</a:t>
            </a:r>
            <a:endParaRPr sz="2000"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184700" y="1068450"/>
            <a:ext cx="7268700" cy="30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407"/>
              <a:t>На раннем этапе разработки проекта точные прогнозы по сокращению затрат могут быть неточными из-за разницы между планами и реальностью. Однако у меня уже есть несколько стратегий для эффективного продвижения и уменьшения расходов:</a:t>
            </a:r>
            <a:endParaRPr sz="14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407"/>
              <a:t>1) Участие в конкурсах для повышения известности нашего центра.</a:t>
            </a:r>
            <a:endParaRPr sz="14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407"/>
              <a:t>2) Партнёрство с российскими компаниями в области программирования, такими как "CodeForces", чтобы расширить наши возможности в сфере программирования.</a:t>
            </a:r>
            <a:endParaRPr sz="14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407"/>
              <a:t>3) Временное исключение некоторых должностей на начальном этапе, предполагающее личное участие в этих функциях, что позволит мне лучше понять все процессы изнутри и снизить затраты на заработную плату.</a:t>
            </a:r>
            <a:endParaRPr sz="14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0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