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153E5E7-6D23-4450-B312-EBD08C0E88E9}">
  <a:tblStyle styleId="{4153E5E7-6D23-4450-B312-EBD08C0E88E9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a8d24fd8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a8d24fd8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aa8d24fd84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" name="Google Shape;63;g2aa8d24fd84_0_3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a8d24fd84_0_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aa8d24fd84_0_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EcoEssence Naturals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Nodiri Khisravkhon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247850"/>
            <a:ext cx="8520600" cy="4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Компания "EcoEssence Naturals", основанная в 2015 году, начала свой путь с производства органических чистящих средств. Взяв за девиз "Чистота природы для вашего дома", компания быстро расширила свой ассортимент и сейчас владеет пятью различными брендами, в том числе "GreenClean" — линейкой экологически чистых средств для уборки дома.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Продукты "EcoEssence Naturals" для домашнего уборщика создаются в соответствии с тремя ключевыми принципами:</a:t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arenR"/>
            </a:pPr>
            <a:r>
              <a:rPr lang="ru"/>
              <a:t>Отказ от химических веществ: Все продукты компании не содержат вредных химикатов, таких как SLS, SLES, парабены. Продукция "EcoEssence Naturals" сертифицирована и соответствует строгим экологическим стандартам.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ru"/>
              <a:t>Этичность и уважение к природе: Компания не проводит тестирование своих продуктов на животных, подтверждая свой этический подход сертификатом "Cruelty Free". Продукция "EcoEssence Naturals" также не содержит животных компонентов.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arenR"/>
            </a:pPr>
            <a:r>
              <a:rPr lang="ru"/>
              <a:t>Использование только натуральных ингредиентов: Продукты компании изготавливаются из натуральных компонентов, включая растительные и эфирные масла, а также экстракты растений. Многие из используемых компонентов сертифицированы по международным стандартам, таким как Ecocert и COSMOS-Standard, что гарантирует высокое качество и экологичность продукции.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ctrTitle"/>
          </p:nvPr>
        </p:nvSpPr>
        <p:spPr>
          <a:xfrm>
            <a:off x="1083230" y="129411"/>
            <a:ext cx="6692700" cy="331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ru" sz="1800"/>
              <a:t>Бизнес-модель по шаблону Остервальдера</a:t>
            </a:r>
            <a:endParaRPr b="1" sz="1800"/>
          </a:p>
        </p:txBody>
      </p:sp>
      <p:sp>
        <p:nvSpPr>
          <p:cNvPr id="66" name="Google Shape;66;p15"/>
          <p:cNvSpPr txBox="1"/>
          <p:nvPr/>
        </p:nvSpPr>
        <p:spPr>
          <a:xfrm>
            <a:off x="2285248" y="2433251"/>
            <a:ext cx="4570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2285248" y="2433251"/>
            <a:ext cx="4570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8" name="Google Shape;68;p15"/>
          <p:cNvGraphicFramePr/>
          <p:nvPr/>
        </p:nvGraphicFramePr>
        <p:xfrm>
          <a:off x="181960" y="6433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{4153E5E7-6D23-4450-B312-EBD08C0E88E9}</a:tableStyleId>
              </a:tblPr>
              <a:tblGrid>
                <a:gridCol w="1192950"/>
                <a:gridCol w="2353375"/>
                <a:gridCol w="1683550"/>
                <a:gridCol w="1775100"/>
                <a:gridCol w="1775100"/>
              </a:tblGrid>
              <a:tr h="1061775"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/>
                        <a:t>ПАРТНЕРЫ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" sz="1100" u="none" cap="none" strike="noStrike"/>
                        <a:t>- Компании, поставляющие растительное сырье для продукции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ru" sz="1100"/>
                        <a:t>- К</a:t>
                      </a:r>
                      <a:r>
                        <a:rPr b="0" lang="ru" sz="1100" u="none" cap="none" strike="noStrike"/>
                        <a:t>омпании, поставляющие упаковку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/>
                        <a:t>ПРОЦЕССЫ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" sz="1100" u="none" cap="none" strike="noStrike"/>
                        <a:t>- </a:t>
                      </a:r>
                      <a:r>
                        <a:rPr b="0" lang="ru" sz="1100"/>
                        <a:t>П</a:t>
                      </a:r>
                      <a:r>
                        <a:rPr b="0" lang="ru" sz="1100" u="none" cap="none" strike="noStrike"/>
                        <a:t>оиск новых поставщиков растительного сырья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" sz="1100" u="none" cap="none" strike="noStrike"/>
                        <a:t>- </a:t>
                      </a:r>
                      <a:r>
                        <a:rPr b="0" lang="ru" sz="1100"/>
                        <a:t>П</a:t>
                      </a:r>
                      <a:r>
                        <a:rPr b="0" lang="ru" sz="1100" u="none" cap="none" strike="noStrike"/>
                        <a:t>оиск новых клиентов (в связи с закрытием европейского рынка)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" sz="1100" u="none" cap="none" strike="noStrike"/>
                        <a:t>- </a:t>
                      </a:r>
                      <a:r>
                        <a:rPr b="0" lang="ru" sz="1100"/>
                        <a:t>С</a:t>
                      </a:r>
                      <a:r>
                        <a:rPr b="0" lang="ru" sz="1100" u="none" cap="none" strike="noStrike"/>
                        <a:t>оздание новых продуктов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solidFill>
                      <a:srgbClr val="93C47D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/>
                        <a:t>УНИКАЛЬНОЕ ЦЕННОСТНОЕ ПРЕДЛОЖЕНИЕ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" sz="1100" u="none" cap="none" strike="noStrike"/>
                        <a:t>- </a:t>
                      </a:r>
                      <a:r>
                        <a:rPr b="0" lang="ru" sz="1100"/>
                        <a:t>В</a:t>
                      </a:r>
                      <a:r>
                        <a:rPr b="0" lang="ru" sz="1100" u="none" cap="none" strike="noStrike"/>
                        <a:t>ыпуск экологичной продукции, которая: не оказывает вредного воздействия на окружающую среду, не вызывает аллергию у детей и взрослых, безопасна для использования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solidFill>
                      <a:srgbClr val="93C47D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/>
                        <a:t>ОТНОШЕНИЯ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/>
                        <a:t>- </a:t>
                      </a:r>
                      <a:r>
                        <a:rPr b="0" lang="ru" sz="1100"/>
                        <a:t>С</a:t>
                      </a:r>
                      <a:r>
                        <a:rPr b="0" lang="ru" sz="1100" u="none" cap="none" strike="noStrike"/>
                        <a:t>лужба справочной поддержки на сайте компании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" sz="1100" u="none" cap="none" strike="noStrike"/>
                        <a:t>- </a:t>
                      </a:r>
                      <a:r>
                        <a:rPr b="0" lang="ru" sz="1100"/>
                        <a:t>К</a:t>
                      </a:r>
                      <a:r>
                        <a:rPr b="0" lang="ru" sz="1100" u="none" cap="none" strike="noStrike"/>
                        <a:t>онсультации продавцов в розничных магазинах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" sz="1100" u="none" cap="none" strike="noStrike"/>
                        <a:t>- </a:t>
                      </a:r>
                      <a:r>
                        <a:rPr b="0" lang="ru" sz="1100"/>
                        <a:t>В</a:t>
                      </a:r>
                      <a:r>
                        <a:rPr b="0" lang="ru" sz="1100" u="none" cap="none" strike="noStrike"/>
                        <a:t>идеоролики на сайте о продуктах и способе использования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solidFill>
                      <a:srgbClr val="93C47D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/>
                        <a:t>ПОТРЕБИТЕЛИ/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/>
                        <a:t>КЛИЕНТЫ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/>
                        <a:t>- </a:t>
                      </a:r>
                      <a:r>
                        <a:rPr b="0" lang="ru" sz="1100"/>
                        <a:t>Л</a:t>
                      </a:r>
                      <a:r>
                        <a:rPr b="0" lang="ru" sz="1100" u="none" cap="none" strike="noStrike"/>
                        <a:t>юди, приобретающие органическую бытовую химию. Потребители, которые заботятся об экологии своей жизни и окружающей среды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solidFill>
                      <a:srgbClr val="93C47D"/>
                    </a:solidFill>
                  </a:tcPr>
                </a:tc>
              </a:tr>
              <a:tr h="657875">
                <a:tc vMerge="1"/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 u="none" cap="none" strike="noStrike">
                          <a:solidFill>
                            <a:schemeClr val="lt1"/>
                          </a:solidFill>
                        </a:rPr>
                        <a:t>РЕСУРСЫ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lt1"/>
                          </a:solidFill>
                        </a:rPr>
                        <a:t>- Материальные (аренда производственного здания, закупка сырья и т.д.)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lt1"/>
                          </a:solidFill>
                        </a:rPr>
                        <a:t>- Интеллектуальные ресурсы – патенты, рецептура товаров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lt1"/>
                          </a:solidFill>
                        </a:rPr>
                        <a:t>- Персонал – уникально обученные люди, обслуживающие высокотехнологичное оборудование</a:t>
                      </a:r>
                      <a:endParaRPr sz="11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100">
                          <a:solidFill>
                            <a:schemeClr val="lt1"/>
                          </a:solidFill>
                        </a:rPr>
                        <a:t>- Финансы - оборотные средства, кредиты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solidFill>
                      <a:srgbClr val="93C47D"/>
                    </a:solidFill>
                  </a:tcPr>
                </a:tc>
                <a:tc vMerge="1"/>
                <a:tc vMerge="1"/>
                <a:tc vMerge="1"/>
              </a:tr>
              <a:tr h="1031875">
                <a:tc vMerge="1"/>
                <a:tc vMerge="1"/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 u="none" cap="none" strike="noStrike">
                          <a:solidFill>
                            <a:schemeClr val="lt1"/>
                          </a:solidFill>
                        </a:rPr>
                        <a:t>КАНАЛЫ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 u="none" cap="none" strike="noStrike">
                          <a:solidFill>
                            <a:schemeClr val="lt1"/>
                          </a:solidFill>
                        </a:rPr>
                        <a:t>- </a:t>
                      </a:r>
                      <a:r>
                        <a:rPr lang="ru" sz="1100">
                          <a:solidFill>
                            <a:schemeClr val="lt1"/>
                          </a:solidFill>
                        </a:rPr>
                        <a:t>Ф</a:t>
                      </a:r>
                      <a:r>
                        <a:rPr b="0" lang="ru" sz="1100" u="none" cap="none" strike="noStrike">
                          <a:solidFill>
                            <a:schemeClr val="lt1"/>
                          </a:solidFill>
                        </a:rPr>
                        <a:t>ирменные собственные магазины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" sz="1100" u="none" cap="none" strike="noStrike">
                          <a:solidFill>
                            <a:schemeClr val="lt1"/>
                          </a:solidFill>
                        </a:rPr>
                        <a:t>- </a:t>
                      </a:r>
                      <a:r>
                        <a:rPr lang="ru" sz="1100">
                          <a:solidFill>
                            <a:schemeClr val="lt1"/>
                          </a:solidFill>
                        </a:rPr>
                        <a:t>И</a:t>
                      </a:r>
                      <a:r>
                        <a:rPr b="0" lang="ru" sz="1100" u="none" cap="none" strike="noStrike">
                          <a:solidFill>
                            <a:schemeClr val="lt1"/>
                          </a:solidFill>
                        </a:rPr>
                        <a:t>нтернет-сайт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" sz="1100" u="none" cap="none" strike="noStrike">
                          <a:solidFill>
                            <a:schemeClr val="lt1"/>
                          </a:solidFill>
                        </a:rPr>
                        <a:t>- </a:t>
                      </a:r>
                      <a:r>
                        <a:rPr lang="ru" sz="1100">
                          <a:solidFill>
                            <a:schemeClr val="lt1"/>
                          </a:solidFill>
                        </a:rPr>
                        <a:t>М</a:t>
                      </a:r>
                      <a:r>
                        <a:rPr b="0" lang="ru" sz="1100" u="none" cap="none" strike="noStrike">
                          <a:solidFill>
                            <a:schemeClr val="lt1"/>
                          </a:solidFill>
                        </a:rPr>
                        <a:t>аркетплейсы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ru" sz="1100" u="none" cap="none" strike="noStrike">
                          <a:solidFill>
                            <a:schemeClr val="lt1"/>
                          </a:solidFill>
                        </a:rPr>
                        <a:t>- </a:t>
                      </a:r>
                      <a:r>
                        <a:rPr lang="ru" sz="1100">
                          <a:solidFill>
                            <a:schemeClr val="lt1"/>
                          </a:solidFill>
                        </a:rPr>
                        <a:t>Э</a:t>
                      </a:r>
                      <a:r>
                        <a:rPr b="0" lang="ru" sz="1100" u="none" cap="none" strike="noStrike">
                          <a:solidFill>
                            <a:schemeClr val="lt1"/>
                          </a:solidFill>
                        </a:rPr>
                        <a:t>ко-магазины</a:t>
                      </a:r>
                      <a:endParaRPr sz="1100" u="none" cap="none" strike="noStrike"/>
                    </a:p>
                  </a:txBody>
                  <a:tcPr marT="34300" marB="34300" marR="68600" marL="68600">
                    <a:solidFill>
                      <a:srgbClr val="93C47D"/>
                    </a:solidFill>
                  </a:tcPr>
                </a:tc>
                <a:tc vMerge="1"/>
              </a:tr>
              <a:tr h="1245425"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solidFill>
                            <a:schemeClr val="lt1"/>
                          </a:solidFill>
                        </a:rPr>
                        <a:t>РАСХОДЫ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solidFill>
                            <a:schemeClr val="lt1"/>
                          </a:solidFill>
                        </a:rPr>
                        <a:t>- </a:t>
                      </a:r>
                      <a:r>
                        <a:rPr lang="ru" sz="1100">
                          <a:solidFill>
                            <a:schemeClr val="lt1"/>
                          </a:solidFill>
                        </a:rPr>
                        <a:t>А</a:t>
                      </a:r>
                      <a:r>
                        <a:rPr lang="ru" sz="1100" u="none" cap="none" strike="noStrike">
                          <a:solidFill>
                            <a:schemeClr val="lt1"/>
                          </a:solidFill>
                        </a:rPr>
                        <a:t>ренда и содержание производственного здания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solidFill>
                            <a:schemeClr val="lt1"/>
                          </a:solidFill>
                        </a:rPr>
                        <a:t>- </a:t>
                      </a:r>
                      <a:r>
                        <a:rPr lang="ru" sz="1100">
                          <a:solidFill>
                            <a:schemeClr val="lt1"/>
                          </a:solidFill>
                        </a:rPr>
                        <a:t>З</a:t>
                      </a:r>
                      <a:r>
                        <a:rPr lang="ru" sz="1100" u="none" cap="none" strike="noStrike">
                          <a:solidFill>
                            <a:schemeClr val="lt1"/>
                          </a:solidFill>
                        </a:rPr>
                        <a:t>акупка сырья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solidFill>
                            <a:schemeClr val="lt1"/>
                          </a:solidFill>
                        </a:rPr>
                        <a:t>- </a:t>
                      </a:r>
                      <a:r>
                        <a:rPr lang="ru" sz="1100">
                          <a:solidFill>
                            <a:schemeClr val="lt1"/>
                          </a:solidFill>
                        </a:rPr>
                        <a:t>С</a:t>
                      </a:r>
                      <a:r>
                        <a:rPr lang="ru" sz="1100" u="none" cap="none" strike="noStrike">
                          <a:solidFill>
                            <a:schemeClr val="lt1"/>
                          </a:solidFill>
                        </a:rPr>
                        <a:t>троительство собственного завода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solidFill>
                            <a:schemeClr val="lt1"/>
                          </a:solidFill>
                        </a:rPr>
                        <a:t>-</a:t>
                      </a:r>
                      <a:r>
                        <a:rPr lang="ru" sz="1100">
                          <a:solidFill>
                            <a:schemeClr val="lt1"/>
                          </a:solidFill>
                        </a:rPr>
                        <a:t> З</a:t>
                      </a:r>
                      <a:r>
                        <a:rPr lang="ru" sz="1100" u="none" cap="none" strike="noStrike">
                          <a:solidFill>
                            <a:schemeClr val="lt1"/>
                          </a:solidFill>
                        </a:rPr>
                        <a:t>арплата сотрудникам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solidFill>
                            <a:schemeClr val="lt1"/>
                          </a:solidFill>
                        </a:rPr>
                        <a:t>- </a:t>
                      </a:r>
                      <a:r>
                        <a:rPr lang="ru" sz="1100">
                          <a:solidFill>
                            <a:schemeClr val="lt1"/>
                          </a:solidFill>
                        </a:rPr>
                        <a:t>Т</a:t>
                      </a:r>
                      <a:r>
                        <a:rPr lang="ru" sz="1100" u="none" cap="none" strike="noStrike">
                          <a:solidFill>
                            <a:schemeClr val="lt1"/>
                          </a:solidFill>
                        </a:rPr>
                        <a:t>ранспортные расходы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lt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93C47D"/>
                    </a:solidFill>
                  </a:tcPr>
                </a:tc>
                <a:tc hMerge="1"/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ru" sz="1100" u="none" cap="none" strike="noStrike">
                          <a:solidFill>
                            <a:schemeClr val="lt1"/>
                          </a:solidFill>
                        </a:rPr>
                        <a:t>ФИНАНСИРОВАНИЕ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ru" sz="1100" u="none" cap="none" strike="noStrike">
                          <a:solidFill>
                            <a:schemeClr val="lt1"/>
                          </a:solidFill>
                        </a:rPr>
                        <a:t>- </a:t>
                      </a:r>
                      <a:r>
                        <a:rPr lang="ru" sz="1100">
                          <a:solidFill>
                            <a:schemeClr val="lt1"/>
                          </a:solidFill>
                        </a:rPr>
                        <a:t>Д</a:t>
                      </a:r>
                      <a:r>
                        <a:rPr lang="ru" sz="1100" u="none" cap="none" strike="noStrike">
                          <a:solidFill>
                            <a:schemeClr val="lt1"/>
                          </a:solidFill>
                        </a:rPr>
                        <a:t>оходы от продажи товаров</a:t>
                      </a:r>
                      <a:endParaRPr sz="11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100" u="none" cap="none" strike="noStrike">
                        <a:solidFill>
                          <a:schemeClr val="lt1"/>
                        </a:solidFill>
                      </a:endParaRPr>
                    </a:p>
                  </a:txBody>
                  <a:tcPr marT="34300" marB="34300" marR="68600" marL="68600">
                    <a:solidFill>
                      <a:srgbClr val="93C47D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ctrTitle"/>
          </p:nvPr>
        </p:nvSpPr>
        <p:spPr>
          <a:xfrm>
            <a:off x="311700" y="744575"/>
            <a:ext cx="8520600" cy="56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Вывод</a:t>
            </a:r>
            <a:endParaRPr/>
          </a:p>
        </p:txBody>
      </p:sp>
      <p:sp>
        <p:nvSpPr>
          <p:cNvPr id="74" name="Google Shape;74;p16"/>
          <p:cNvSpPr txBox="1"/>
          <p:nvPr>
            <p:ph idx="1" type="subTitle"/>
          </p:nvPr>
        </p:nvSpPr>
        <p:spPr>
          <a:xfrm>
            <a:off x="311700" y="1505800"/>
            <a:ext cx="8520600" cy="33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Особенность бизнес-модели в секторе CleanTech, как видно на примере компании "EcoEssence Naturals", заключается в гармоничном сочетании экологической ответственности с коммерческой выгодой. Компании в этом секторе стремятся к устойчивому использованию ресурсов и минимизации вреда для окружающей среды, что важно в условиях растущего экологического кризиса. Они используют натуральные и безопасные материалы, что соответствует увеличивающемуся спросу потребителей на экологически чистые продукты. Также значительное внимание уделяется этическим аспектам, таким как отказ от тестирования на животных и использование ингредиентов, не наносящих вреда природе. Эта специфика не только позитивно влияет на имидж компании, но и открывает доступ к новым рыночным нишам, укрепляя её конкурентные преимущества.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