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508B56-5C08-495C-850D-4A584D59A0D9}">
  <a:tblStyle styleId="{C6508B56-5C08-495C-850D-4A584D59A0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Merriweather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a96256f5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a96256f5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a96256f5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aa96256f53_0_5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a96256f53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a96256f53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QIWI - Сервис электронных платежей</a:t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Nodiri Khisravkhon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75" y="3182325"/>
            <a:ext cx="4916024" cy="1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показатели, факты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638225" y="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107">
                <a:solidFill>
                  <a:schemeClr val="dk1"/>
                </a:solidFill>
              </a:rPr>
              <a:t>QIWI – это известный платежный сервис в России, который начал свою деятельность как платежная система для онлайн-транзакций. Ранее известный как "ОСМП" (Объединенная Система Моментальных Платежей), сервис был переименован в QIWI, что стало новым брендом компании.</a:t>
            </a:r>
            <a:endParaRPr sz="11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>
                <a:solidFill>
                  <a:schemeClr val="dk1"/>
                </a:solidFill>
              </a:rPr>
              <a:t>Компания QIWI является частью более широкой финансовой экосистемы и активно сотрудничает с различными банками и финансовыми учреждениями.</a:t>
            </a:r>
            <a:endParaRPr sz="11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>
                <a:solidFill>
                  <a:schemeClr val="dk1"/>
                </a:solidFill>
              </a:rPr>
              <a:t>На счету QIWI зарегистрировано множество пользовательских аккаунтов, что делает его одним из ведущих платежных сервисов в России.</a:t>
            </a:r>
            <a:endParaRPr sz="11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107">
                <a:solidFill>
                  <a:schemeClr val="dk1"/>
                </a:solidFill>
              </a:rPr>
              <a:t>Сервис QIWI предлагает своим пользователям возможность выпуска виртуальных и физических карт, совместимых с основными платежными системами, такими как Visa, Mastercard и Мир.</a:t>
            </a:r>
            <a:endParaRPr sz="11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107">
                <a:solidFill>
                  <a:schemeClr val="dk1"/>
                </a:solidFill>
              </a:rPr>
              <a:t>По данным различных отраслевых исследований и рейтингов, QIWI занимает ведущие позиции среди российских финтех-компаний с точки зрения оборота и выручки за последние годы, подтверждая свой статус ключевого игрока в секторе финансовых технологий.</a:t>
            </a:r>
            <a:endParaRPr sz="11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1073818" y="82311"/>
            <a:ext cx="6692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ru" sz="1800"/>
              <a:t>Бизнес-модель по шаблону Остервальдера</a:t>
            </a:r>
            <a:endParaRPr b="1" sz="1800"/>
          </a:p>
        </p:txBody>
      </p:sp>
      <p:sp>
        <p:nvSpPr>
          <p:cNvPr id="153" name="Google Shape;153;p27"/>
          <p:cNvSpPr txBox="1"/>
          <p:nvPr/>
        </p:nvSpPr>
        <p:spPr>
          <a:xfrm>
            <a:off x="2285248" y="2433251"/>
            <a:ext cx="457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285248" y="2433251"/>
            <a:ext cx="457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5" name="Google Shape;155;p27"/>
          <p:cNvGraphicFramePr/>
          <p:nvPr/>
        </p:nvGraphicFramePr>
        <p:xfrm>
          <a:off x="181973" y="108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{C6508B56-5C08-495C-850D-4A584D59A0D9}</a:tableStyleId>
              </a:tblPr>
              <a:tblGrid>
                <a:gridCol w="1192950"/>
                <a:gridCol w="2353375"/>
                <a:gridCol w="1683550"/>
                <a:gridCol w="1775100"/>
                <a:gridCol w="1775100"/>
              </a:tblGrid>
              <a:tr h="12018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ПАРТНЕРЫ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Партнеры QIWI включают множество банков и финансовых учреждений. У компании нет собственных банкоматов, но пополнить кошелек QIWI можно через банкоматы и платежные терминалы множества банков и других организаций.</a:t>
                      </a:r>
                      <a:endParaRPr b="0" sz="1100" u="none" cap="none" strike="noStrike"/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ПРОЦЕССЫ</a:t>
                      </a:r>
                      <a:endParaRPr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Расширение сети банков-партнеров.</a:t>
                      </a:r>
                      <a:endParaRPr b="0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Исследование возможностей для международной экспансии.</a:t>
                      </a:r>
                      <a:endParaRPr b="0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Разработка и запуск новых продуктов и услуг.</a:t>
                      </a:r>
                      <a:endParaRPr b="0"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/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УНИКАЛЬНОЕ ЦЕННОСТНОЕ ПРЕДЛОЖЕНИЕ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Н</a:t>
                      </a:r>
                      <a:r>
                        <a:rPr b="0" i="0" lang="ru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адёжный способ хранения денежных средств и возможность совершить перевод в течение нескольких мину</a:t>
                      </a:r>
                      <a:r>
                        <a:rPr b="0" lang="ru" sz="1100"/>
                        <a:t>т.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ОТНОШЕНИЯ</a:t>
                      </a:r>
                      <a:endParaRPr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Служба справочной поддержки на сайте компании QIWI</a:t>
                      </a:r>
                      <a:endParaRPr b="0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Виртуальный помощник в мобильном приложении QIWI</a:t>
                      </a:r>
                      <a:endParaRPr b="0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Внутренний учебный портал QIWI для обучения сотрудников и хранения корпоративных знаний.</a:t>
                      </a:r>
                      <a:endParaRPr b="0" sz="1100"/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ПОТРЕБИТЕЛИ </a:t>
                      </a:r>
                      <a:r>
                        <a:rPr lang="ru" sz="1100" u="none" cap="none" strike="noStrike"/>
                        <a:t>/</a:t>
                      </a:r>
                      <a:r>
                        <a:rPr lang="ru" sz="1100"/>
                        <a:t> </a:t>
                      </a:r>
                      <a:r>
                        <a:rPr lang="ru" sz="1100" u="none" cap="none" strike="noStrike"/>
                        <a:t>КЛИЕНТЫ</a:t>
                      </a:r>
                      <a:endParaRPr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Физические лица, использующие услуги для онлайн-платежей.</a:t>
                      </a:r>
                      <a:endParaRPr b="0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/>
                        <a:t>- Юридические лица, осуществляющие онлайн-платежи и финансовые операции.</a:t>
                      </a:r>
                      <a:endParaRPr b="0" sz="1100"/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</a:tr>
              <a:tr h="744650"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РЕСУРСЫ</a:t>
                      </a:r>
                      <a:endParaRPr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</a:rPr>
                        <a:t>- Бренд QIWI.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</a:rPr>
                        <a:t>- Технологическая платформа и программное обеспечение.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</a:rPr>
                        <a:t>- Квалифицированный персонал для обслуживания высокотехнологичного оборудования.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</a:rPr>
                        <a:t>- Финансовые ресурсы: оборотные средства и доступ к кредитам.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vMerge="1"/>
                <a:tc vMerge="1"/>
                <a:tc vMerge="1"/>
              </a:tr>
              <a:tr h="5599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КАНАЛЫ</a:t>
                      </a:r>
                      <a:endParaRPr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Мобильное приложение QIWI.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Информационный сайт компании QIWI.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QIWI Касса — цифровая платформа для финтех-операций.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vMerge="1"/>
              </a:tr>
              <a:tr h="10250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РАСХОДЫ</a:t>
                      </a:r>
                      <a:endParaRPr b="1"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Аренда и содержание офисного здания.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Зарплаты сотрудникам.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Транспортные расходы.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Развитие и обслуживание технологической платформы.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ФИНАНСИРОВАНИЕ</a:t>
                      </a:r>
                      <a:endParaRPr sz="11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Процентные Доходы: Основываются на доходах от выдачи кредитов, вложений в другие финансовые институты, а также инвестиций в долговые ценные бумаги.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Комиссионные Доходы: Генерируются через услуги эквайринга, обслуживания банковских карт, а также другие операции, такие как конвертация валют, переводы средств в другие банки и прочие финансовые услуги.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F8C00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638225" y="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7">
                <a:solidFill>
                  <a:schemeClr val="dk1"/>
                </a:solidFill>
              </a:rPr>
              <a:t>Особенность бизнес-модели сектора FinTech, как показывает пример QIWI, заключается в цифровизации финансовых услуг, обслуживании широкого круга клиентов, включая как физических, так и юридических лиц, использовании инновационных технологий для улучшения и безопасности услуг, а также в гибкости и способности быстро адаптироваться к изменяющимся рыночным условиям. Эти факторы обеспечивают эффективность и конкурентоспособность в современной динамичной экономической среде.</a:t>
            </a:r>
            <a:endParaRPr sz="12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207">
                <a:solidFill>
                  <a:schemeClr val="dk1"/>
                </a:solidFill>
              </a:rPr>
              <a:t>Таким образом, бизнес-модель FinTech сосредоточена на создании гибких, удобных и технологически продвинутых финансовых услуг, отвечающих потребностям современного потребителя и динамично меняющегося рынка.</a:t>
            </a:r>
            <a:endParaRPr sz="12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