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314" r:id="rId5"/>
    <p:sldId id="315" r:id="rId6"/>
    <p:sldId id="316" r:id="rId7"/>
    <p:sldId id="317" r:id="rId8"/>
    <p:sldId id="318" r:id="rId9"/>
    <p:sldId id="326" r:id="rId10"/>
    <p:sldId id="319" r:id="rId11"/>
    <p:sldId id="327" r:id="rId12"/>
    <p:sldId id="328" r:id="rId13"/>
    <p:sldId id="320" r:id="rId14"/>
    <p:sldId id="321" r:id="rId15"/>
    <p:sldId id="329" r:id="rId16"/>
    <p:sldId id="322" r:id="rId17"/>
    <p:sldId id="330" r:id="rId18"/>
    <p:sldId id="324"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388" autoAdjust="0"/>
  </p:normalViewPr>
  <p:slideViewPr>
    <p:cSldViewPr snapToGrid="0">
      <p:cViewPr varScale="1">
        <p:scale>
          <a:sx n="77" d="100"/>
          <a:sy n="77" d="100"/>
        </p:scale>
        <p:origin x="72" y="1744"/>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663E2-3341-2D71-9B33-6F5517591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99C7D1-ED6F-1E11-8ED8-A148BBB8CD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9707EE-F4EE-A4BA-0CFC-D7BA403B4F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66BD26-9AC2-EA66-9CF6-FC5B81628790}"/>
              </a:ext>
            </a:extLst>
          </p:cNvPr>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18049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1F51B-C16F-067C-7B91-B19BBAB76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625978-F439-5C66-B792-7F155CB3E5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15D2B-2B91-78EE-25B7-CBEB9A33DE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7C6D5D-1945-FFF4-550A-D9EBA43C2726}"/>
              </a:ext>
            </a:extLst>
          </p:cNvPr>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425192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B18DA-7958-2A00-D253-CF68C6B59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88A28-FA05-2CE8-5F5A-39B3B22E8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928AA-6B28-2AC0-F96A-A47E8C1AB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26C0EF-C074-3608-DD81-9A4EB886882B}"/>
              </a:ext>
            </a:extLst>
          </p:cNvPr>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56758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6C2CB-8AE5-EA7C-AADD-692A5E6DD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78933-6177-1AAA-CCEE-68E0C2D80B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67C18-C692-D834-ED7B-662567D344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B63CF2-52B6-2F91-D151-7E8056F91243}"/>
              </a:ext>
            </a:extLst>
          </p:cNvPr>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428160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FD744-DACC-1B0A-38C8-C9DC8FFA7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DBEF8-B3BE-EF2D-C322-67B337B4E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D0C500-2C77-FE1B-C62E-B3987934C2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4C1702-5982-80F0-EEED-5338ABFF5E39}"/>
              </a:ext>
            </a:extLst>
          </p:cNvPr>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660066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jmsr-online.com/article/agile-vs-hybrid-project-management-methodologies-in-large-scale-infrastructure-projects-130/" TargetMode="External"/><Relationship Id="rId3" Type="http://schemas.openxmlformats.org/officeDocument/2006/relationships/image" Target="../media/image25.png"/><Relationship Id="rId7" Type="http://schemas.openxmlformats.org/officeDocument/2006/relationships/hyperlink" Target="https://www.researchgate.net/profile/Edward-Matthew-Sanmocte/publication/389665839_Exploring_Effectiveness_in_Software_Development_A_Comparative_Review_of_System_Analysis_and_Design_Methodologies/links/681de9bbbfbe974b23c53d31/Exploring-Effectiveness-in-Software-Development-A-Comparative-Review-of-System-Analysis-and-Design-Methodologies.pdf"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www.researchgate.net/profile/Abiodun-Okunola-6/publication/391635373_A_Comparative_Analysis_of_Machine_Learning_Techniques_for_Enhancing_Efficiency_in_Different_Software_Development_Methodologies/links/681fef1dd1054b0207ee292a/A-Comparative-Analysis-of-Machine-Learning-Techniques-for-Enhancing-Efficiency-in-Different-Software-Development-Methodologies.pdf" TargetMode="External"/><Relationship Id="rId5" Type="http://schemas.openxmlformats.org/officeDocument/2006/relationships/hyperlink" Target="https://www.researchgate.net/profile/Jacob-Diameh/publication/390595556_Agile_hybrid_methodologies_for_complex_project_execution_Balancing_flexibility_control_and_stakeholder_value_maximization/links/67f5915e9b1c6c487784badc/Agile-hybrid-methodologies-for-complex-project-execution-Balancing-flexibility-control-and-stakeholder-value-maximization.pdf" TargetMode="Externa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Agile, The way of the future</a:t>
            </a:r>
          </a:p>
        </p:txBody>
      </p:sp>
      <p:sp>
        <p:nvSpPr>
          <p:cNvPr id="3" name="TextBox 2">
            <a:extLst>
              <a:ext uri="{FF2B5EF4-FFF2-40B4-BE49-F238E27FC236}">
                <a16:creationId xmlns:a16="http://schemas.microsoft.com/office/drawing/2014/main" id="{C8CE05FE-4899-33D7-B129-75EFC4D2BDF5}"/>
              </a:ext>
            </a:extLst>
          </p:cNvPr>
          <p:cNvSpPr txBox="1"/>
          <p:nvPr/>
        </p:nvSpPr>
        <p:spPr>
          <a:xfrm>
            <a:off x="8487295" y="473824"/>
            <a:ext cx="2917767" cy="2554545"/>
          </a:xfrm>
          <a:prstGeom prst="rect">
            <a:avLst/>
          </a:prstGeom>
          <a:noFill/>
        </p:spPr>
        <p:txBody>
          <a:bodyPr wrap="square" rtlCol="0">
            <a:spAutoFit/>
          </a:bodyPr>
          <a:lstStyle/>
          <a:p>
            <a:r>
              <a:rPr lang="en-US" sz="4000" dirty="0">
                <a:solidFill>
                  <a:schemeClr val="bg1"/>
                </a:solidFill>
              </a:rPr>
              <a:t>Paul Kudelsky</a:t>
            </a:r>
          </a:p>
          <a:p>
            <a:r>
              <a:rPr lang="en-US" sz="4000" dirty="0">
                <a:solidFill>
                  <a:schemeClr val="bg1"/>
                </a:solidFill>
              </a:rPr>
              <a:t>CS-250</a:t>
            </a:r>
            <a:br>
              <a:rPr lang="en-US" sz="4000" dirty="0">
                <a:solidFill>
                  <a:schemeClr val="bg1"/>
                </a:solidFill>
              </a:rPr>
            </a:br>
            <a:r>
              <a:rPr lang="en-US" sz="4000" dirty="0">
                <a:solidFill>
                  <a:schemeClr val="bg1"/>
                </a:solidFill>
              </a:rPr>
              <a:t>Final Project</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The Phases of SDLC in AGILE</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022250"/>
            <a:ext cx="10997739" cy="3747180"/>
          </a:xfrm>
        </p:spPr>
        <p:txBody>
          <a:bodyPr/>
          <a:lstStyle/>
          <a:p>
            <a:r>
              <a:rPr lang="en-US" noProof="1"/>
              <a:t>The phases of design, development, testing, and deployment are done simultaneously in each sprint.</a:t>
            </a:r>
          </a:p>
          <a:p>
            <a:r>
              <a:rPr lang="en-US" noProof="1"/>
              <a:t>Sprints are usually around 1-4 weeks long, depending on the size of the tasks and the intricacies of such. This also falls upon both the Sprint Review and the Retrospective.</a:t>
            </a:r>
          </a:p>
          <a:p>
            <a:r>
              <a:rPr lang="en-US" noProof="1"/>
              <a:t>A Daily Scrum are ujsed to help monitor the progress of the sprint/project and to help identify any roadblock in the way of progress.</a:t>
            </a:r>
          </a:p>
          <a:p>
            <a:r>
              <a:rPr lang="en-US" noProof="1"/>
              <a:t>The team presents their finished work at the end of every sprint at Sprint Review.</a:t>
            </a:r>
          </a:p>
          <a:p>
            <a:r>
              <a:rPr lang="en-US" noProof="1"/>
              <a:t>There is discussion, during Sprint Review, of what went well, what didn’t, and what they should do going forward into the next sprint.</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flipH="1" flipV="1">
            <a:off x="207819" y="6542468"/>
            <a:ext cx="58658" cy="45719"/>
          </a:xfrm>
        </p:spPr>
        <p:txBody>
          <a:bodyPr>
            <a:normAutofit fontScale="25000" lnSpcReduction="20000"/>
          </a:bodyPr>
          <a:lstStyle/>
          <a:p>
            <a:pPr marL="0" indent="0">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The Phases of SDLC in AGILE</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flipH="1" flipV="1">
            <a:off x="10938166" y="987317"/>
            <a:ext cx="76198" cy="45719"/>
          </a:xfrm>
        </p:spPr>
        <p:txBody>
          <a:bodyPr>
            <a:normAutofit fontScale="25000" lnSpcReduction="20000"/>
          </a:bodyPr>
          <a:lstStyle/>
          <a:p>
            <a:endParaRPr lang="en-US" dirty="0"/>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556954" y="2018120"/>
            <a:ext cx="10796846" cy="3747180"/>
          </a:xfrm>
        </p:spPr>
        <p:txBody>
          <a:bodyPr/>
          <a:lstStyle/>
          <a:p>
            <a:r>
              <a:rPr lang="en-US" dirty="0"/>
              <a:t>Final deployment and maintenance are the phases meant for the final Sprint Review and Retrospective. This helps the team gain some velocity when it comes to introducing a better product for the client and their future customers.</a:t>
            </a:r>
          </a:p>
          <a:p>
            <a:r>
              <a:rPr lang="en-US" dirty="0"/>
              <a:t>Once the product is out of testing and a release version is created, the end users begin to use it. The product is then considered “deployed” and maintenance of the product then begins, which both “maintains” and improves it for said end users.</a:t>
            </a:r>
          </a:p>
          <a:p>
            <a:r>
              <a:rPr lang="en-US" dirty="0"/>
              <a:t>For the maintenance phase, the product is allowed to be reviewed by the end users and requests made by them, especially issues regarding new maintenance features or issues that didn’t arise during testing.</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7DCC3-1371-7224-E3C8-7F7D0F45A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8A60A-48AB-D830-D938-8CAE90149E60}"/>
              </a:ext>
            </a:extLst>
          </p:cNvPr>
          <p:cNvSpPr>
            <a:spLocks noGrp="1"/>
          </p:cNvSpPr>
          <p:nvPr>
            <p:ph type="title"/>
          </p:nvPr>
        </p:nvSpPr>
        <p:spPr>
          <a:xfrm>
            <a:off x="5962996" y="2419003"/>
            <a:ext cx="4896678" cy="1506451"/>
          </a:xfrm>
        </p:spPr>
        <p:txBody>
          <a:bodyPr/>
          <a:lstStyle/>
          <a:p>
            <a:r>
              <a:rPr lang="en-US" dirty="0"/>
              <a:t>Waterfall Development</a:t>
            </a:r>
          </a:p>
        </p:txBody>
      </p:sp>
      <p:pic>
        <p:nvPicPr>
          <p:cNvPr id="5" name="Picture Placeholder 4" descr="A person standing in a greenhouse">
            <a:extLst>
              <a:ext uri="{FF2B5EF4-FFF2-40B4-BE49-F238E27FC236}">
                <a16:creationId xmlns:a16="http://schemas.microsoft.com/office/drawing/2014/main" id="{EF6DE5A1-D80B-B5AA-74D7-C0D54E3A946D}"/>
              </a:ext>
            </a:extLst>
          </p:cNvPr>
          <p:cNvPicPr>
            <a:picLocks noGrp="1" noChangeAspect="1"/>
          </p:cNvPicPr>
          <p:nvPr>
            <p:ph type="pic" sz="quarter" idx="11"/>
          </p:nvPr>
        </p:nvPicPr>
        <p:blipFill>
          <a:blip r:embed="rId3"/>
          <a:srcRect t="12487" b="12487"/>
          <a:stretch/>
        </p:blipFill>
        <p:spPr>
          <a:xfrm>
            <a:off x="0" y="0"/>
            <a:ext cx="6096000" cy="6858000"/>
          </a:xfrm>
        </p:spPr>
      </p:pic>
      <p:sp>
        <p:nvSpPr>
          <p:cNvPr id="3" name="Content Placeholder 2">
            <a:extLst>
              <a:ext uri="{FF2B5EF4-FFF2-40B4-BE49-F238E27FC236}">
                <a16:creationId xmlns:a16="http://schemas.microsoft.com/office/drawing/2014/main" id="{59DA22EA-214F-E322-B402-AFF2F71B8E7C}"/>
              </a:ext>
            </a:extLst>
          </p:cNvPr>
          <p:cNvSpPr>
            <a:spLocks noGrp="1"/>
          </p:cNvSpPr>
          <p:nvPr>
            <p:ph sz="quarter" idx="10"/>
          </p:nvPr>
        </p:nvSpPr>
        <p:spPr>
          <a:xfrm>
            <a:off x="5962996" y="6462680"/>
            <a:ext cx="4896677" cy="2309726"/>
          </a:xfrm>
        </p:spPr>
        <p:txBody>
          <a:bodyPr/>
          <a:lstStyle/>
          <a:p>
            <a:endParaRPr lang="en-US" noProof="1">
              <a:solidFill>
                <a:schemeClr val="tx1"/>
              </a:solidFill>
            </a:endParaRPr>
          </a:p>
        </p:txBody>
      </p:sp>
    </p:spTree>
    <p:extLst>
      <p:ext uri="{BB962C8B-B14F-4D97-AF65-F5344CB8AC3E}">
        <p14:creationId xmlns:p14="http://schemas.microsoft.com/office/powerpoint/2010/main" val="60184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dirty="0"/>
              <a:t>Waterfall development</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a:lstStyle/>
          <a:p>
            <a:r>
              <a:rPr lang="en-US" b="1" dirty="0"/>
              <a:t>Is traditional with a model that has district, unique goals for every phase of development.</a:t>
            </a:r>
          </a:p>
          <a:p>
            <a:r>
              <a:rPr lang="en-US" b="1" dirty="0"/>
              <a:t>Is linear.</a:t>
            </a:r>
          </a:p>
          <a:p>
            <a:r>
              <a:rPr lang="en-US" b="1" dirty="0"/>
              <a:t>Requires immense number of details prior to even starting development.</a:t>
            </a:r>
          </a:p>
          <a:p>
            <a:r>
              <a:rPr lang="en-US" b="1" dirty="0"/>
              <a:t>How the model works: Analysis -&gt; Design -&gt; Implementation -&gt; Testing -&gt; Maintenance</a:t>
            </a:r>
            <a:endParaRPr lang="en-US" dirty="0"/>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18" name="Picture Placeholder 17" descr="Two people looking at their phones">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l="81" r="81"/>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3E5C1-275D-8D35-DD74-EE46C1661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DACF9-0342-7F41-8CAB-B67603013894}"/>
              </a:ext>
            </a:extLst>
          </p:cNvPr>
          <p:cNvSpPr>
            <a:spLocks noGrp="1"/>
          </p:cNvSpPr>
          <p:nvPr>
            <p:ph type="title"/>
          </p:nvPr>
        </p:nvSpPr>
        <p:spPr>
          <a:xfrm>
            <a:off x="914398" y="365125"/>
            <a:ext cx="10439401" cy="1617017"/>
          </a:xfrm>
        </p:spPr>
        <p:txBody>
          <a:bodyPr/>
          <a:lstStyle/>
          <a:p>
            <a:r>
              <a:rPr lang="en-US" dirty="0"/>
              <a:t>Choosing Waterfall or Agile</a:t>
            </a:r>
          </a:p>
        </p:txBody>
      </p:sp>
      <p:sp>
        <p:nvSpPr>
          <p:cNvPr id="3" name="Content Placeholder 2">
            <a:extLst>
              <a:ext uri="{FF2B5EF4-FFF2-40B4-BE49-F238E27FC236}">
                <a16:creationId xmlns:a16="http://schemas.microsoft.com/office/drawing/2014/main" id="{C1AE691B-DF51-A348-9A01-038D5294F45D}"/>
              </a:ext>
            </a:extLst>
          </p:cNvPr>
          <p:cNvSpPr>
            <a:spLocks noGrp="1"/>
          </p:cNvSpPr>
          <p:nvPr>
            <p:ph sz="quarter" idx="10"/>
          </p:nvPr>
        </p:nvSpPr>
        <p:spPr>
          <a:xfrm flipH="1" flipV="1">
            <a:off x="10938166" y="987317"/>
            <a:ext cx="76198" cy="45719"/>
          </a:xfrm>
        </p:spPr>
        <p:txBody>
          <a:bodyPr>
            <a:normAutofit fontScale="25000" lnSpcReduction="20000"/>
          </a:bodyPr>
          <a:lstStyle/>
          <a:p>
            <a:endParaRPr lang="en-US" dirty="0"/>
          </a:p>
        </p:txBody>
      </p:sp>
      <p:sp>
        <p:nvSpPr>
          <p:cNvPr id="4" name="Content Placeholder 3">
            <a:extLst>
              <a:ext uri="{FF2B5EF4-FFF2-40B4-BE49-F238E27FC236}">
                <a16:creationId xmlns:a16="http://schemas.microsoft.com/office/drawing/2014/main" id="{80EDDE93-222A-86B4-9F92-B3E6D1F6E592}"/>
              </a:ext>
            </a:extLst>
          </p:cNvPr>
          <p:cNvSpPr>
            <a:spLocks noGrp="1"/>
          </p:cNvSpPr>
          <p:nvPr>
            <p:ph sz="quarter" idx="11"/>
          </p:nvPr>
        </p:nvSpPr>
        <p:spPr>
          <a:xfrm>
            <a:off x="556954" y="2018120"/>
            <a:ext cx="10796846" cy="3747180"/>
          </a:xfrm>
        </p:spPr>
        <p:txBody>
          <a:bodyPr/>
          <a:lstStyle/>
          <a:p>
            <a:r>
              <a:rPr lang="en-US" dirty="0"/>
              <a:t>Predictability: Waterfall – there are requirements that are defined very easily and there is a clear understanding of the final product and what it will/should look like/act like. Changes are rare and unexpected.</a:t>
            </a:r>
            <a:br>
              <a:rPr lang="en-US" dirty="0"/>
            </a:br>
            <a:r>
              <a:rPr lang="en-US" dirty="0"/>
              <a:t>Agile – there are requirements that are defined, and it is informational from the start and as the project progresses. Can’t see the final project until later in progression.</a:t>
            </a:r>
          </a:p>
          <a:p>
            <a:r>
              <a:rPr lang="en-US" dirty="0"/>
              <a:t>Client Involvement: Waterfall – the project has familiarity and client involvement isn’t particularly necessary.</a:t>
            </a:r>
            <a:br>
              <a:rPr lang="en-US" dirty="0"/>
            </a:br>
            <a:r>
              <a:rPr lang="en-US" dirty="0"/>
              <a:t>Agile – the project is unfamiliar and has harder-to-plan capabilities. Client-to-team communication is imperative in order to make a product with a high value.</a:t>
            </a:r>
          </a:p>
          <a:p>
            <a:r>
              <a:rPr lang="en-US" dirty="0"/>
              <a:t>Timeline: Waterfall – fixed, can estimate the timeline with ease.</a:t>
            </a:r>
            <a:br>
              <a:rPr lang="en-US" dirty="0"/>
            </a:br>
            <a:r>
              <a:rPr lang="en-US" dirty="0"/>
              <a:t>Agile – not fixed, can’t estimate the timeline with ease.</a:t>
            </a:r>
          </a:p>
        </p:txBody>
      </p:sp>
      <p:sp>
        <p:nvSpPr>
          <p:cNvPr id="5" name="Slide Number Placeholder 4">
            <a:extLst>
              <a:ext uri="{FF2B5EF4-FFF2-40B4-BE49-F238E27FC236}">
                <a16:creationId xmlns:a16="http://schemas.microsoft.com/office/drawing/2014/main" id="{A1647091-796D-FEFB-ADD1-09A1644343A4}"/>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94833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lstStyle/>
          <a:p>
            <a:r>
              <a:rPr lang="en-US" dirty="0"/>
              <a:t>Waterfall Development</a:t>
            </a:r>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8" y="2022250"/>
            <a:ext cx="10764983" cy="3914910"/>
          </a:xfrm>
        </p:spPr>
        <p:txBody>
          <a:bodyPr/>
          <a:lstStyle/>
          <a:p>
            <a:endParaRPr lang="en-US" dirty="0"/>
          </a:p>
          <a:p>
            <a:pPr marL="342900" indent="-342900">
              <a:buFont typeface="Arial" panose="020B0604020202020204" pitchFamily="34" charset="0"/>
              <a:buChar char="•"/>
            </a:pPr>
            <a:r>
              <a:rPr lang="en-US" dirty="0"/>
              <a:t>Instead of the Agile system that was used for the SNHU Travel Project, the Waterfall Development would have taken its place. It would have looked much, much different.</a:t>
            </a:r>
          </a:p>
          <a:p>
            <a:pPr marL="342900" indent="-342900">
              <a:buFont typeface="Arial" panose="020B0604020202020204" pitchFamily="34" charset="0"/>
              <a:buChar char="•"/>
            </a:pPr>
            <a:r>
              <a:rPr lang="en-US" dirty="0"/>
              <a:t>Any requirements would need detailed documentation prior to starting and this would have prevented changes and adaptations being made without intense writing.</a:t>
            </a:r>
          </a:p>
          <a:p>
            <a:pPr marL="342900" indent="-342900">
              <a:buFont typeface="Arial" panose="020B0604020202020204" pitchFamily="34" charset="0"/>
              <a:buChar char="•"/>
            </a:pPr>
            <a:r>
              <a:rPr lang="en-US" dirty="0"/>
              <a:t>Development would have to be completed before testing starts, making it difficult to test much of anything. Bugs, issues, or any form of complication would have just made development time longer and harder.</a:t>
            </a:r>
          </a:p>
          <a:p>
            <a:pPr marL="342900" indent="-342900">
              <a:buFont typeface="Arial" panose="020B0604020202020204" pitchFamily="34" charset="0"/>
              <a:buChar char="•"/>
            </a:pPr>
            <a:r>
              <a:rPr lang="en-US" dirty="0"/>
              <a:t>The SNHU Travel Project was able to have focuses changed at a whim, without that intense documentation. You would have been able to implement changes both small and large, quick and long, to able to adapt to both the client and end user needs.</a:t>
            </a:r>
          </a:p>
        </p:txBody>
      </p:sp>
      <p:sp>
        <p:nvSpPr>
          <p:cNvPr id="4" name="Content Placeholder 3">
            <a:extLst>
              <a:ext uri="{FF2B5EF4-FFF2-40B4-BE49-F238E27FC236}">
                <a16:creationId xmlns:a16="http://schemas.microsoft.com/office/drawing/2014/main" id="{3735AC68-D86C-E73B-5402-F22C9F54DC0C}"/>
              </a:ext>
            </a:extLst>
          </p:cNvPr>
          <p:cNvSpPr>
            <a:spLocks noGrp="1"/>
          </p:cNvSpPr>
          <p:nvPr>
            <p:ph sz="quarter" idx="11"/>
          </p:nvPr>
        </p:nvSpPr>
        <p:spPr>
          <a:xfrm rot="2655657">
            <a:off x="11838137" y="117862"/>
            <a:ext cx="707724" cy="80870"/>
          </a:xfrm>
        </p:spPr>
        <p:txBody>
          <a:bodyPr>
            <a:normAutofit fontScale="25000" lnSpcReduction="20000"/>
          </a:bodyPr>
          <a:lstStyle/>
          <a:p>
            <a:endParaRPr lang="en-US" dirty="0"/>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989215" y="374090"/>
            <a:ext cx="10159404" cy="665001"/>
          </a:xfrm>
        </p:spPr>
        <p:txBody>
          <a:bodyPr>
            <a:normAutofit fontScale="90000"/>
          </a:bodyPr>
          <a:lstStyle/>
          <a:p>
            <a:r>
              <a:rPr lang="en-US" dirty="0"/>
              <a:t>References</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40080" y="1197033"/>
            <a:ext cx="10508537" cy="5495319"/>
          </a:xfrm>
        </p:spPr>
        <p:txBody>
          <a:bodyPr>
            <a:normAutofit/>
          </a:bodyPr>
          <a:lstStyle/>
          <a:p>
            <a:pPr marL="342900" indent="-342900">
              <a:buFont typeface="Arial" panose="020B0604020202020204" pitchFamily="34" charset="0"/>
              <a:buChar char="•"/>
            </a:pPr>
            <a:r>
              <a:rPr lang="en-US" sz="1500" dirty="0"/>
              <a:t>Tettey, D. J., Sunday, O. E., &amp; Azumah, N. C. (2025). </a:t>
            </a:r>
            <a:r>
              <a:rPr lang="en-US" sz="1500" i="1" dirty="0"/>
              <a:t>Agile hybrid methodologies for complex project execution: Balancing flexibility, control, and stakeholder value maximization</a:t>
            </a:r>
            <a:r>
              <a:rPr lang="en-US" sz="1500" dirty="0"/>
              <a:t> [PDF]. ResearchGate. </a:t>
            </a:r>
            <a:r>
              <a:rPr lang="en-US" sz="1500" dirty="0">
                <a:hlinkClick r:id="rId5"/>
              </a:rPr>
              <a:t>https://www.researchgate.net/profile/Jacob-Diameh/publication/390595556_Agile_hybrid_methodologies_for_complex_project_execution_Balancing_flexibility_control_and_stakeholder_value_maximization/links/67f5915e9b1c6c487784badc/Agile-hybrid-methodologies-for-complex-project-execution-Balancing-flexibility-control-and-stakeholder-value-maximization.pdf</a:t>
            </a:r>
            <a:endParaRPr lang="en-US" sz="1500" dirty="0"/>
          </a:p>
          <a:p>
            <a:pPr marL="342900" indent="-342900">
              <a:buFont typeface="Arial" panose="020B0604020202020204" pitchFamily="34" charset="0"/>
              <a:buChar char="•"/>
            </a:pPr>
            <a:r>
              <a:rPr lang="en-US" sz="1600" dirty="0"/>
              <a:t>Okunola, A., &amp; Abi </a:t>
            </a:r>
            <a:r>
              <a:rPr lang="en-US" sz="1600" dirty="0" err="1"/>
              <a:t>Cti</a:t>
            </a:r>
            <a:r>
              <a:rPr lang="en-US" sz="1600" dirty="0"/>
              <a:t>, A. L. (2025). </a:t>
            </a:r>
            <a:r>
              <a:rPr lang="en-US" sz="1600" i="1" dirty="0"/>
              <a:t>A comparative analysis of machine learning techniques for enhancing efficiency in different software development methodologies</a:t>
            </a:r>
            <a:r>
              <a:rPr lang="en-US" sz="1600" dirty="0"/>
              <a:t> [PDF]. ResearchGate. </a:t>
            </a:r>
            <a:r>
              <a:rPr lang="en-US" sz="1600" dirty="0">
                <a:hlinkClick r:id="rId6"/>
              </a:rPr>
              <a:t>https://www.researchgate.net/profile/Abiodun-Okunola-6/publication/391635373_A_Comparative_Analysis_of_Machine_Learning_Techniques_for_Enhancing_Efficiency_in_Different_Software_Development_Methodologies/links/681fef1dd1054b0207ee292a/A-Comparative-Analysis-of-Machine-Learning-Techniques-for-Enhancing-Efficiency-in-Different-Software-Development-Methodologies.pdf</a:t>
            </a:r>
            <a:endParaRPr lang="en-US" sz="1600" dirty="0"/>
          </a:p>
          <a:p>
            <a:pPr marL="342900" indent="-342900">
              <a:buFont typeface="Arial" panose="020B0604020202020204" pitchFamily="34" charset="0"/>
              <a:buChar char="•"/>
            </a:pPr>
            <a:r>
              <a:rPr lang="en-US" sz="1600" dirty="0" err="1"/>
              <a:t>Sanmocte</a:t>
            </a:r>
            <a:r>
              <a:rPr lang="en-US" sz="1600" dirty="0"/>
              <a:t>, E. M. T., &amp; Costales, J. A. (2025). </a:t>
            </a:r>
            <a:r>
              <a:rPr lang="en-US" sz="1600" i="1" dirty="0"/>
              <a:t>Exploring effectiveness in software development: A comparative review of system analysis and design methodologies</a:t>
            </a:r>
            <a:r>
              <a:rPr lang="en-US" sz="1600" dirty="0"/>
              <a:t> [PDF]. ResearchGate. </a:t>
            </a:r>
            <a:r>
              <a:rPr lang="en-US" sz="1600" dirty="0">
                <a:hlinkClick r:id="rId7"/>
              </a:rPr>
              <a:t>https://www.researchgate.net/profile/Edward-Matthew-Sanmocte/publication/389665839_Exploring_Effectiveness_in_Software_Development_A_Comparative_Review_of_System_Analysis_and_Design_Methodologies/links/681de9bbbfbe974b23c53d31/Exploring-Effectiveness-in-Software-Development-A-Comparative-Review-of-System-Analysis-and-Design-Methodologies.pdf</a:t>
            </a:r>
            <a:endParaRPr lang="en-US" sz="1600" dirty="0"/>
          </a:p>
          <a:p>
            <a:pPr marL="342900" indent="-342900">
              <a:buFont typeface="Arial" panose="020B0604020202020204" pitchFamily="34" charset="0"/>
              <a:buChar char="•"/>
            </a:pPr>
            <a:r>
              <a:rPr lang="en-US" sz="1600" dirty="0"/>
              <a:t>Praveen, R. V. S., Peri, S. S. S. R. G., &amp; </a:t>
            </a:r>
            <a:r>
              <a:rPr lang="en-US" sz="1600" dirty="0" err="1"/>
              <a:t>Labde</a:t>
            </a:r>
            <a:r>
              <a:rPr lang="en-US" sz="1600" dirty="0"/>
              <a:t>, V. V. (2025). </a:t>
            </a:r>
            <a:r>
              <a:rPr lang="en-US" sz="1600" i="1" dirty="0"/>
              <a:t>Agile vs. hybrid project management methodologies in large-scale infrastructure projects</a:t>
            </a:r>
            <a:r>
              <a:rPr lang="en-US" sz="1600" dirty="0"/>
              <a:t>. </a:t>
            </a:r>
            <a:r>
              <a:rPr lang="en-US" sz="1600" i="1" dirty="0"/>
              <a:t>Journal of Marketing and Strategic Research</a:t>
            </a:r>
            <a:r>
              <a:rPr lang="en-US" sz="1600" dirty="0"/>
              <a:t>. </a:t>
            </a:r>
            <a:r>
              <a:rPr lang="en-US" sz="1600" dirty="0">
                <a:hlinkClick r:id="rId8"/>
              </a:rPr>
              <a:t>https://jmsr-online.com/article/agile-vs-hybrid-project-management-methodologies-in-large-scale-infrastructure-projects-130/</a:t>
            </a: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500"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Agenda</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dirty="0"/>
              <a:t>Scrum and Agile Respective Team Roles</a:t>
            </a:r>
            <a:br>
              <a:rPr lang="en-US" dirty="0"/>
            </a:br>
            <a:r>
              <a:rPr lang="en-US" dirty="0"/>
              <a:t>SDLC Phases for Agile</a:t>
            </a:r>
            <a:br>
              <a:rPr lang="en-US" dirty="0"/>
            </a:br>
            <a:r>
              <a:rPr lang="en-US" dirty="0"/>
              <a:t>In Comparison with Waterfall Development</a:t>
            </a:r>
            <a:br>
              <a:rPr lang="en-US" dirty="0"/>
            </a:br>
            <a:r>
              <a:rPr lang="en-US" dirty="0"/>
              <a:t>When Picking Agile vs. Waterfall</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2809702" y="-1301560"/>
            <a:ext cx="3142211" cy="1851284"/>
          </a:xfrm>
        </p:spPr>
        <p:txBody>
          <a:bodyPr>
            <a:normAutofit/>
          </a:bodyPr>
          <a:lstStyle/>
          <a:p>
            <a:r>
              <a:rPr lang="en-US" sz="3000" dirty="0"/>
              <a:t>Introduction</a:t>
            </a:r>
          </a:p>
        </p:txBody>
      </p:sp>
      <p:pic>
        <p:nvPicPr>
          <p:cNvPr id="14" name="Picture Placeholder 13" descr="A person looking at a piece of paper">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t="119" b="119"/>
          <a:stretch/>
        </p:blipFill>
        <p:spPr>
          <a:xfrm>
            <a:off x="6085840" y="-10159"/>
            <a:ext cx="6116320" cy="6868160"/>
          </a:xfrm>
        </p:spPr>
      </p:pic>
      <p:sp>
        <p:nvSpPr>
          <p:cNvPr id="3" name="TextBox 2">
            <a:extLst>
              <a:ext uri="{FF2B5EF4-FFF2-40B4-BE49-F238E27FC236}">
                <a16:creationId xmlns:a16="http://schemas.microsoft.com/office/drawing/2014/main" id="{259A4E5B-F037-345C-19A6-4BFA9C89E0D0}"/>
              </a:ext>
            </a:extLst>
          </p:cNvPr>
          <p:cNvSpPr txBox="1"/>
          <p:nvPr/>
        </p:nvSpPr>
        <p:spPr>
          <a:xfrm>
            <a:off x="1895302" y="1838871"/>
            <a:ext cx="4530436" cy="3170099"/>
          </a:xfrm>
          <a:prstGeom prst="rect">
            <a:avLst/>
          </a:prstGeom>
          <a:noFill/>
        </p:spPr>
        <p:txBody>
          <a:bodyPr wrap="square" rtlCol="0">
            <a:spAutoFit/>
          </a:bodyPr>
          <a:lstStyle/>
          <a:p>
            <a:r>
              <a:rPr lang="en-US" sz="2500" dirty="0">
                <a:solidFill>
                  <a:schemeClr val="bg1"/>
                </a:solidFill>
              </a:rPr>
              <a:t>In this presentation, you will be given an overview of how the Scrum-agile approach works, along with its most important aspects. In here, there will be differences in both the processes of both Waterfall and Agile.</a:t>
            </a: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251171" y="2084185"/>
            <a:ext cx="4805997" cy="2689629"/>
          </a:xfrm>
        </p:spPr>
        <p:txBody>
          <a:bodyPr/>
          <a:lstStyle/>
          <a:p>
            <a:r>
              <a:rPr lang="en-US" dirty="0"/>
              <a:t>SCRUM-AGILE and their team roles</a:t>
            </a:r>
          </a:p>
        </p:txBody>
      </p:sp>
      <p:pic>
        <p:nvPicPr>
          <p:cNvPr id="5" name="Picture Placeholder 4" descr="A person smelling a small glass bottle">
            <a:extLst>
              <a:ext uri="{FF2B5EF4-FFF2-40B4-BE49-F238E27FC236}">
                <a16:creationId xmlns:a16="http://schemas.microsoft.com/office/drawing/2014/main" id="{95D91661-037A-ECB3-7904-2C3843A98D95}"/>
              </a:ext>
            </a:extLst>
          </p:cNvPr>
          <p:cNvPicPr>
            <a:picLocks noGrp="1" noChangeAspect="1"/>
          </p:cNvPicPr>
          <p:nvPr>
            <p:ph type="pic" sz="quarter" idx="11"/>
          </p:nvPr>
        </p:nvPicPr>
        <p:blipFill>
          <a:blip r:embed="rId3"/>
          <a:srcRect l="20394" r="20394"/>
          <a:stretch/>
        </p:blipFill>
        <p:spPr>
          <a:xfrm>
            <a:off x="0" y="-10160"/>
            <a:ext cx="6096000" cy="6858000"/>
          </a:xfrm>
        </p:spPr>
      </p:pic>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2884199" y="5885412"/>
            <a:ext cx="4805997" cy="2389736"/>
          </a:xfrm>
        </p:spPr>
        <p:txBody>
          <a:bodyPr>
            <a:normAutofit/>
          </a:bodyPr>
          <a:lstStyle/>
          <a:p>
            <a:endParaRPr lang="en-US" sz="800" dirty="0"/>
          </a:p>
        </p:txBody>
      </p:sp>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SCRUM-AGILE and their team roles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596044"/>
            <a:ext cx="4081550" cy="4713315"/>
          </a:xfrm>
        </p:spPr>
        <p:txBody>
          <a:bodyPr/>
          <a:lstStyle/>
          <a:p>
            <a:pPr marL="0" indent="0">
              <a:spcBef>
                <a:spcPts val="0"/>
              </a:spcBef>
              <a:spcAft>
                <a:spcPts val="1200"/>
              </a:spcAft>
              <a:buNone/>
            </a:pPr>
            <a:r>
              <a:rPr lang="en-US" sz="2000" b="1" cap="none" dirty="0">
                <a:cs typeface="Calibri"/>
              </a:rPr>
              <a:t>Scrum Master</a:t>
            </a:r>
            <a:endParaRPr lang="en-US" sz="2000" cap="none" dirty="0">
              <a:cs typeface="Calibri"/>
            </a:endParaRPr>
          </a:p>
          <a:p>
            <a:r>
              <a:rPr lang="en-US" sz="1800" dirty="0">
                <a:cs typeface="Calibri"/>
              </a:rPr>
              <a:t>Makes sure that Scrum is understood and properly utilized.</a:t>
            </a:r>
          </a:p>
          <a:p>
            <a:r>
              <a:rPr lang="en-US" sz="1800" dirty="0">
                <a:cs typeface="Calibri"/>
              </a:rPr>
              <a:t>Makes sure that the Scrum team follows the theory, practices, and rules of Scrum.</a:t>
            </a:r>
          </a:p>
          <a:p>
            <a:r>
              <a:rPr lang="en-US" sz="1800" cap="none" dirty="0">
                <a:cs typeface="Calibri"/>
              </a:rPr>
              <a:t>Product Backlog Management</a:t>
            </a:r>
          </a:p>
          <a:p>
            <a:r>
              <a:rPr lang="en-US" sz="1800" dirty="0">
                <a:cs typeface="Calibri"/>
              </a:rPr>
              <a:t>Makes sure that the development team is creating products that are high-quality and adhering to the acceptance criteria.</a:t>
            </a:r>
          </a:p>
          <a:p>
            <a:r>
              <a:rPr lang="en-US" dirty="0">
                <a:cs typeface="Calibri"/>
              </a:rPr>
              <a:t>Removes roadblocks and makes sure that progress isn’t slowed.</a:t>
            </a:r>
          </a:p>
          <a:p>
            <a:r>
              <a:rPr lang="en-US" sz="2000" cap="none" dirty="0">
                <a:cs typeface="Calibri"/>
              </a:rPr>
              <a:t>Facilities all Scrum events.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sp>
        <p:nvSpPr>
          <p:cNvPr id="9" name="TextBox 8">
            <a:extLst>
              <a:ext uri="{FF2B5EF4-FFF2-40B4-BE49-F238E27FC236}">
                <a16:creationId xmlns:a16="http://schemas.microsoft.com/office/drawing/2014/main" id="{9C237D5E-A20C-7727-AC97-7DCAD25B7A58}"/>
              </a:ext>
            </a:extLst>
          </p:cNvPr>
          <p:cNvSpPr txBox="1"/>
          <p:nvPr/>
        </p:nvSpPr>
        <p:spPr>
          <a:xfrm>
            <a:off x="5444836" y="1720735"/>
            <a:ext cx="4172989" cy="3139321"/>
          </a:xfrm>
          <a:prstGeom prst="rect">
            <a:avLst/>
          </a:prstGeom>
          <a:noFill/>
        </p:spPr>
        <p:txBody>
          <a:bodyPr wrap="square" rtlCol="0">
            <a:spAutoFit/>
          </a:bodyPr>
          <a:lstStyle/>
          <a:p>
            <a:r>
              <a:rPr lang="en-US" b="1" dirty="0"/>
              <a:t>Product Owner</a:t>
            </a:r>
          </a:p>
          <a:p>
            <a:pPr marL="285750" indent="-285750">
              <a:buFont typeface="Arial" panose="020B0604020202020204" pitchFamily="34" charset="0"/>
              <a:buChar char="•"/>
            </a:pPr>
            <a:r>
              <a:rPr lang="en-US" dirty="0"/>
              <a:t>Makes sure that the product has as high of a value as possible, due to the development team and their work.</a:t>
            </a:r>
          </a:p>
          <a:p>
            <a:pPr marL="285750" indent="-285750">
              <a:buFont typeface="Arial" panose="020B0604020202020204" pitchFamily="34" charset="0"/>
              <a:buChar char="•"/>
            </a:pPr>
            <a:r>
              <a:rPr lang="en-US" dirty="0"/>
              <a:t>Is the only person responsible for managing the Product Backlog.</a:t>
            </a:r>
          </a:p>
          <a:p>
            <a:pPr marL="285750" indent="-285750">
              <a:buFont typeface="Arial" panose="020B0604020202020204" pitchFamily="34" charset="0"/>
              <a:buChar char="•"/>
            </a:pPr>
            <a:r>
              <a:rPr lang="en-US" dirty="0"/>
              <a:t>Is the sponsor for the business.</a:t>
            </a:r>
          </a:p>
          <a:p>
            <a:pPr marL="285750" indent="-285750">
              <a:buFont typeface="Arial" panose="020B0604020202020204" pitchFamily="34" charset="0"/>
              <a:buChar char="•"/>
            </a:pPr>
            <a:r>
              <a:rPr lang="en-US" dirty="0"/>
              <a:t>Is the ultimate decision maker.</a:t>
            </a:r>
          </a:p>
          <a:p>
            <a:pPr marL="285750" indent="-285750">
              <a:buFont typeface="Arial" panose="020B0604020202020204" pitchFamily="34" charset="0"/>
              <a:buChar char="•"/>
            </a:pPr>
            <a:r>
              <a:rPr lang="en-US" dirty="0"/>
              <a:t>Gives the team direction and prioritizes what must be done.</a:t>
            </a:r>
          </a:p>
        </p:txBody>
      </p:sp>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E6C7E-BC1D-D764-2BBD-1BE62322E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F6B43-965B-1908-C53D-E097E9F3AB1B}"/>
              </a:ext>
            </a:extLst>
          </p:cNvPr>
          <p:cNvSpPr>
            <a:spLocks noGrp="1"/>
          </p:cNvSpPr>
          <p:nvPr>
            <p:ph type="title"/>
          </p:nvPr>
        </p:nvSpPr>
        <p:spPr/>
        <p:txBody>
          <a:bodyPr/>
          <a:lstStyle/>
          <a:p>
            <a:r>
              <a:rPr lang="en-US" sz="3200" dirty="0"/>
              <a:t>SCRUM-AGILE and their team roles </a:t>
            </a:r>
          </a:p>
        </p:txBody>
      </p:sp>
      <p:sp>
        <p:nvSpPr>
          <p:cNvPr id="3" name="Content Placeholder 2">
            <a:extLst>
              <a:ext uri="{FF2B5EF4-FFF2-40B4-BE49-F238E27FC236}">
                <a16:creationId xmlns:a16="http://schemas.microsoft.com/office/drawing/2014/main" id="{E0DEDC26-EADC-7C04-1EA1-6039E315667A}"/>
              </a:ext>
            </a:extLst>
          </p:cNvPr>
          <p:cNvSpPr>
            <a:spLocks noGrp="1"/>
          </p:cNvSpPr>
          <p:nvPr>
            <p:ph sz="quarter" idx="10"/>
          </p:nvPr>
        </p:nvSpPr>
        <p:spPr>
          <a:xfrm>
            <a:off x="914399" y="1596044"/>
            <a:ext cx="4081550" cy="4713315"/>
          </a:xfrm>
        </p:spPr>
        <p:txBody>
          <a:bodyPr/>
          <a:lstStyle/>
          <a:p>
            <a:pPr marL="0" indent="0">
              <a:spcBef>
                <a:spcPts val="0"/>
              </a:spcBef>
              <a:spcAft>
                <a:spcPts val="1200"/>
              </a:spcAft>
              <a:buNone/>
            </a:pPr>
            <a:r>
              <a:rPr lang="en-US" sz="2000" b="1" cap="none" dirty="0">
                <a:cs typeface="Calibri"/>
              </a:rPr>
              <a:t>Tester</a:t>
            </a:r>
          </a:p>
          <a:p>
            <a:r>
              <a:rPr lang="en-US" sz="2000" cap="none" dirty="0">
                <a:cs typeface="Calibri"/>
              </a:rPr>
              <a:t>Defines the acceptance </a:t>
            </a:r>
            <a:r>
              <a:rPr lang="en-US" dirty="0">
                <a:cs typeface="Calibri"/>
              </a:rPr>
              <a:t>criteria for the acceptance tests.</a:t>
            </a:r>
          </a:p>
          <a:p>
            <a:r>
              <a:rPr lang="en-US" sz="2000" cap="none" dirty="0">
                <a:cs typeface="Calibri"/>
              </a:rPr>
              <a:t>Gives clarification for any oddities or ambi</a:t>
            </a:r>
            <a:r>
              <a:rPr lang="en-US" dirty="0">
                <a:cs typeface="Calibri"/>
              </a:rPr>
              <a:t>guity within both the code and user stories.</a:t>
            </a:r>
          </a:p>
          <a:p>
            <a:r>
              <a:rPr lang="en-US" sz="2000" cap="none" dirty="0">
                <a:cs typeface="Calibri"/>
              </a:rPr>
              <a:t>Begins the testing phases and analy</a:t>
            </a:r>
            <a:r>
              <a:rPr lang="en-US" dirty="0">
                <a:cs typeface="Calibri"/>
              </a:rPr>
              <a:t>zes such.</a:t>
            </a:r>
          </a:p>
          <a:p>
            <a:r>
              <a:rPr lang="en-US" sz="2000" cap="none" dirty="0">
                <a:cs typeface="Calibri"/>
              </a:rPr>
              <a:t>Communicates with the team to help resolve any issues or defects involved </a:t>
            </a:r>
            <a:r>
              <a:rPr lang="en-US" dirty="0">
                <a:cs typeface="Calibri"/>
              </a:rPr>
              <a:t>with the code or features.</a:t>
            </a:r>
            <a:endParaRPr lang="en-US" sz="2000" cap="none" dirty="0">
              <a:cs typeface="Calibri"/>
            </a:endParaRPr>
          </a:p>
        </p:txBody>
      </p:sp>
      <p:sp>
        <p:nvSpPr>
          <p:cNvPr id="4" name="Slide Number Placeholder 3">
            <a:extLst>
              <a:ext uri="{FF2B5EF4-FFF2-40B4-BE49-F238E27FC236}">
                <a16:creationId xmlns:a16="http://schemas.microsoft.com/office/drawing/2014/main" id="{B7528B8C-E3D4-3573-C7DF-E8C7507D207D}"/>
              </a:ext>
            </a:extLst>
          </p:cNvPr>
          <p:cNvSpPr>
            <a:spLocks noGrp="1"/>
          </p:cNvSpPr>
          <p:nvPr>
            <p:ph type="sldNum" sz="quarter" idx="4"/>
          </p:nvPr>
        </p:nvSpPr>
        <p:spPr/>
        <p:txBody>
          <a:bodyPr/>
          <a:lstStyle/>
          <a:p>
            <a:fld id="{B5CEABB6-07DC-46E8-9B57-56EC44A396E5}" type="slidenum">
              <a:rPr lang="en-US" smtClean="0"/>
              <a:pPr/>
              <a:t>6</a:t>
            </a:fld>
            <a:endParaRPr lang="en-US" dirty="0"/>
          </a:p>
        </p:txBody>
      </p:sp>
      <p:sp>
        <p:nvSpPr>
          <p:cNvPr id="9" name="TextBox 8">
            <a:extLst>
              <a:ext uri="{FF2B5EF4-FFF2-40B4-BE49-F238E27FC236}">
                <a16:creationId xmlns:a16="http://schemas.microsoft.com/office/drawing/2014/main" id="{079361B8-45EB-3BD2-247B-43DB774E8E34}"/>
              </a:ext>
            </a:extLst>
          </p:cNvPr>
          <p:cNvSpPr txBox="1"/>
          <p:nvPr/>
        </p:nvSpPr>
        <p:spPr>
          <a:xfrm>
            <a:off x="5444836" y="1720735"/>
            <a:ext cx="4172989" cy="2585323"/>
          </a:xfrm>
          <a:prstGeom prst="rect">
            <a:avLst/>
          </a:prstGeom>
          <a:noFill/>
        </p:spPr>
        <p:txBody>
          <a:bodyPr wrap="square" rtlCol="0">
            <a:spAutoFit/>
          </a:bodyPr>
          <a:lstStyle/>
          <a:p>
            <a:r>
              <a:rPr lang="en-US" b="1" dirty="0"/>
              <a:t>Developer</a:t>
            </a:r>
          </a:p>
          <a:p>
            <a:pPr marL="285750" indent="-285750">
              <a:buFont typeface="Arial" panose="020B0604020202020204" pitchFamily="34" charset="0"/>
              <a:buChar char="•"/>
            </a:pPr>
            <a:r>
              <a:rPr lang="en-US" dirty="0"/>
              <a:t>Designs the code and also develops it. This follows healthy software development practices.</a:t>
            </a:r>
          </a:p>
          <a:p>
            <a:pPr marL="285750" indent="-285750">
              <a:buFont typeface="Arial" panose="020B0604020202020204" pitchFamily="34" charset="0"/>
              <a:buChar char="•"/>
            </a:pPr>
            <a:r>
              <a:rPr lang="en-US" dirty="0"/>
              <a:t>Participation in peer review.</a:t>
            </a:r>
          </a:p>
          <a:p>
            <a:pPr marL="285750" indent="-285750">
              <a:buFont typeface="Arial" panose="020B0604020202020204" pitchFamily="34" charset="0"/>
              <a:buChar char="•"/>
            </a:pPr>
            <a:r>
              <a:rPr lang="en-US" dirty="0"/>
              <a:t>Communication with the team to help produce a design so that there is room for interpretation and iteration(s).</a:t>
            </a:r>
          </a:p>
        </p:txBody>
      </p:sp>
    </p:spTree>
    <p:extLst>
      <p:ext uri="{BB962C8B-B14F-4D97-AF65-F5344CB8AC3E}">
        <p14:creationId xmlns:p14="http://schemas.microsoft.com/office/powerpoint/2010/main" val="359645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096000" y="375285"/>
            <a:ext cx="4896678" cy="3624984"/>
          </a:xfrm>
        </p:spPr>
        <p:txBody>
          <a:bodyPr/>
          <a:lstStyle/>
          <a:p>
            <a:r>
              <a:rPr lang="en-US" dirty="0"/>
              <a:t>Software development and the lifecycle within agile</a:t>
            </a:r>
          </a:p>
        </p:txBody>
      </p:sp>
      <p:pic>
        <p:nvPicPr>
          <p:cNvPr id="5" name="Picture Placeholder 4" descr="A person standing in a greenhouse">
            <a:extLst>
              <a:ext uri="{FF2B5EF4-FFF2-40B4-BE49-F238E27FC236}">
                <a16:creationId xmlns:a16="http://schemas.microsoft.com/office/drawing/2014/main" id="{EE30546E-D63D-6DD8-4DA7-41DD51A44C2F}"/>
              </a:ext>
            </a:extLst>
          </p:cNvPr>
          <p:cNvPicPr>
            <a:picLocks noGrp="1" noChangeAspect="1"/>
          </p:cNvPicPr>
          <p:nvPr>
            <p:ph type="pic" sz="quarter" idx="11"/>
          </p:nvPr>
        </p:nvPicPr>
        <p:blipFill>
          <a:blip r:embed="rId3"/>
          <a:srcRect t="12487" b="12487"/>
          <a:stretch/>
        </p:blipFill>
        <p:spPr>
          <a:xfrm>
            <a:off x="0" y="0"/>
            <a:ext cx="6096000" cy="6858000"/>
          </a:xfrm>
        </p:spPr>
      </p:pic>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6096000" y="4172990"/>
            <a:ext cx="4896677" cy="2309726"/>
          </a:xfrm>
        </p:spPr>
        <p:txBody>
          <a:bodyPr/>
          <a:lstStyle/>
          <a:p>
            <a:endParaRPr lang="en-US" noProof="1">
              <a:solidFill>
                <a:schemeClr val="tx1"/>
              </a:solidFill>
            </a:endParaRPr>
          </a:p>
        </p:txBody>
      </p:sp>
    </p:spTree>
    <p:extLst>
      <p:ext uri="{BB962C8B-B14F-4D97-AF65-F5344CB8AC3E}">
        <p14:creationId xmlns:p14="http://schemas.microsoft.com/office/powerpoint/2010/main" val="17604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25164-6D57-D057-EE12-405FFA025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2CBCF-F860-7870-7F2C-F089592113C5}"/>
              </a:ext>
            </a:extLst>
          </p:cNvPr>
          <p:cNvSpPr>
            <a:spLocks noGrp="1"/>
          </p:cNvSpPr>
          <p:nvPr>
            <p:ph type="title"/>
          </p:nvPr>
        </p:nvSpPr>
        <p:spPr/>
        <p:txBody>
          <a:bodyPr/>
          <a:lstStyle/>
          <a:p>
            <a:r>
              <a:rPr lang="en-US" sz="3200" dirty="0"/>
              <a:t>The Phases of SDLC in Agile</a:t>
            </a:r>
          </a:p>
        </p:txBody>
      </p:sp>
      <p:sp>
        <p:nvSpPr>
          <p:cNvPr id="3" name="Content Placeholder 2">
            <a:extLst>
              <a:ext uri="{FF2B5EF4-FFF2-40B4-BE49-F238E27FC236}">
                <a16:creationId xmlns:a16="http://schemas.microsoft.com/office/drawing/2014/main" id="{90B15F34-6DD3-19C7-CDA1-FC7319568353}"/>
              </a:ext>
            </a:extLst>
          </p:cNvPr>
          <p:cNvSpPr>
            <a:spLocks noGrp="1"/>
          </p:cNvSpPr>
          <p:nvPr>
            <p:ph sz="quarter" idx="10"/>
          </p:nvPr>
        </p:nvSpPr>
        <p:spPr>
          <a:xfrm>
            <a:off x="914399" y="1596044"/>
            <a:ext cx="4081550" cy="4713315"/>
          </a:xfrm>
        </p:spPr>
        <p:txBody>
          <a:bodyPr/>
          <a:lstStyle/>
          <a:p>
            <a:pPr marL="0" indent="0">
              <a:spcBef>
                <a:spcPts val="0"/>
              </a:spcBef>
              <a:spcAft>
                <a:spcPts val="1200"/>
              </a:spcAft>
              <a:buNone/>
            </a:pPr>
            <a:r>
              <a:rPr lang="en-US" b="1" dirty="0">
                <a:cs typeface="Calibri"/>
              </a:rPr>
              <a:t>SDLC Phases</a:t>
            </a:r>
            <a:endParaRPr lang="en-US" sz="2000" b="1" cap="none" dirty="0">
              <a:cs typeface="Calibri"/>
            </a:endParaRPr>
          </a:p>
          <a:p>
            <a:r>
              <a:rPr lang="en-US" dirty="0">
                <a:cs typeface="Calibri"/>
              </a:rPr>
              <a:t>Planning</a:t>
            </a:r>
          </a:p>
          <a:p>
            <a:r>
              <a:rPr lang="en-US" sz="2000" cap="none" dirty="0">
                <a:cs typeface="Calibri"/>
              </a:rPr>
              <a:t>Requirements</a:t>
            </a:r>
          </a:p>
          <a:p>
            <a:r>
              <a:rPr lang="en-US" dirty="0">
                <a:cs typeface="Calibri"/>
              </a:rPr>
              <a:t>Design(s)</a:t>
            </a:r>
          </a:p>
          <a:p>
            <a:r>
              <a:rPr lang="en-US" sz="2000" cap="none" dirty="0">
                <a:cs typeface="Calibri"/>
              </a:rPr>
              <a:t>Development</a:t>
            </a:r>
          </a:p>
          <a:p>
            <a:r>
              <a:rPr lang="en-US" dirty="0">
                <a:cs typeface="Calibri"/>
              </a:rPr>
              <a:t>Testing</a:t>
            </a:r>
          </a:p>
          <a:p>
            <a:r>
              <a:rPr lang="en-US" sz="2000" cap="none" dirty="0">
                <a:cs typeface="Calibri"/>
              </a:rPr>
              <a:t>Deployment</a:t>
            </a:r>
          </a:p>
          <a:p>
            <a:r>
              <a:rPr lang="en-US" dirty="0">
                <a:cs typeface="Calibri"/>
              </a:rPr>
              <a:t>Maintenance</a:t>
            </a:r>
            <a:endParaRPr lang="en-US" sz="2000" cap="none" dirty="0">
              <a:cs typeface="Calibri"/>
            </a:endParaRPr>
          </a:p>
        </p:txBody>
      </p:sp>
      <p:sp>
        <p:nvSpPr>
          <p:cNvPr id="4" name="Slide Number Placeholder 3">
            <a:extLst>
              <a:ext uri="{FF2B5EF4-FFF2-40B4-BE49-F238E27FC236}">
                <a16:creationId xmlns:a16="http://schemas.microsoft.com/office/drawing/2014/main" id="{59935ED6-0687-2AC6-928B-9B27BD378812}"/>
              </a:ext>
            </a:extLst>
          </p:cNvPr>
          <p:cNvSpPr>
            <a:spLocks noGrp="1"/>
          </p:cNvSpPr>
          <p:nvPr>
            <p:ph type="sldNum" sz="quarter" idx="4"/>
          </p:nvPr>
        </p:nvSpPr>
        <p:spPr/>
        <p:txBody>
          <a:bodyPr/>
          <a:lstStyle/>
          <a:p>
            <a:fld id="{B5CEABB6-07DC-46E8-9B57-56EC44A396E5}" type="slidenum">
              <a:rPr lang="en-US" smtClean="0"/>
              <a:pPr/>
              <a:t>8</a:t>
            </a:fld>
            <a:endParaRPr lang="en-US" dirty="0"/>
          </a:p>
        </p:txBody>
      </p:sp>
      <p:sp>
        <p:nvSpPr>
          <p:cNvPr id="9" name="TextBox 8">
            <a:extLst>
              <a:ext uri="{FF2B5EF4-FFF2-40B4-BE49-F238E27FC236}">
                <a16:creationId xmlns:a16="http://schemas.microsoft.com/office/drawing/2014/main" id="{F38F1328-62C4-82E9-DB14-46C286FF99AB}"/>
              </a:ext>
            </a:extLst>
          </p:cNvPr>
          <p:cNvSpPr txBox="1"/>
          <p:nvPr/>
        </p:nvSpPr>
        <p:spPr>
          <a:xfrm>
            <a:off x="5444836" y="1720735"/>
            <a:ext cx="4172989" cy="2862322"/>
          </a:xfrm>
          <a:prstGeom prst="rect">
            <a:avLst/>
          </a:prstGeom>
          <a:noFill/>
        </p:spPr>
        <p:txBody>
          <a:bodyPr wrap="square" rtlCol="0">
            <a:spAutoFit/>
          </a:bodyPr>
          <a:lstStyle/>
          <a:p>
            <a:r>
              <a:rPr lang="en-US" b="1" dirty="0"/>
              <a:t>Scrum-Agile Methodology</a:t>
            </a:r>
          </a:p>
          <a:p>
            <a:pPr marL="285750" indent="-285750">
              <a:buFont typeface="Arial" panose="020B0604020202020204" pitchFamily="34" charset="0"/>
              <a:buChar char="•"/>
            </a:pPr>
            <a:r>
              <a:rPr lang="en-US" dirty="0"/>
              <a:t>Has adaptation capabilities with frequent and consistent improvement methodology that focuses on short-burst iteration.</a:t>
            </a:r>
          </a:p>
          <a:p>
            <a:pPr marL="285750" indent="-285750">
              <a:buFont typeface="Arial" panose="020B0604020202020204" pitchFamily="34" charset="0"/>
              <a:buChar char="•"/>
            </a:pPr>
            <a:r>
              <a:rPr lang="en-US" dirty="0"/>
              <a:t>Trial and error approach system.</a:t>
            </a:r>
          </a:p>
          <a:p>
            <a:pPr marL="285750" indent="-285750">
              <a:buFont typeface="Arial" panose="020B0604020202020204" pitchFamily="34" charset="0"/>
              <a:buChar char="•"/>
            </a:pPr>
            <a:r>
              <a:rPr lang="en-US" dirty="0"/>
              <a:t>Information is gained through the trial-and-error system.</a:t>
            </a:r>
          </a:p>
          <a:p>
            <a:pPr marL="285750" indent="-285750">
              <a:buFont typeface="Arial" panose="020B0604020202020204" pitchFamily="34" charset="0"/>
              <a:buChar char="•"/>
            </a:pPr>
            <a:r>
              <a:rPr lang="en-US" dirty="0"/>
              <a:t>SDLC Phases flow in a cycle and aren’t linear.</a:t>
            </a:r>
          </a:p>
        </p:txBody>
      </p:sp>
    </p:spTree>
    <p:extLst>
      <p:ext uri="{BB962C8B-B14F-4D97-AF65-F5344CB8AC3E}">
        <p14:creationId xmlns:p14="http://schemas.microsoft.com/office/powerpoint/2010/main" val="68678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1A516-D4A7-2B3D-0049-76FE476A5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3583C-6EF9-BCB8-8B4F-8AC708F78CE1}"/>
              </a:ext>
            </a:extLst>
          </p:cNvPr>
          <p:cNvSpPr>
            <a:spLocks noGrp="1"/>
          </p:cNvSpPr>
          <p:nvPr>
            <p:ph type="title"/>
          </p:nvPr>
        </p:nvSpPr>
        <p:spPr/>
        <p:txBody>
          <a:bodyPr/>
          <a:lstStyle/>
          <a:p>
            <a:r>
              <a:rPr lang="en-US" sz="3200" dirty="0"/>
              <a:t>SDLC Phases in Agile</a:t>
            </a:r>
          </a:p>
        </p:txBody>
      </p:sp>
      <p:sp>
        <p:nvSpPr>
          <p:cNvPr id="3" name="Content Placeholder 2">
            <a:extLst>
              <a:ext uri="{FF2B5EF4-FFF2-40B4-BE49-F238E27FC236}">
                <a16:creationId xmlns:a16="http://schemas.microsoft.com/office/drawing/2014/main" id="{6FF530EE-9B16-D2F8-8DE1-2906A721ED09}"/>
              </a:ext>
            </a:extLst>
          </p:cNvPr>
          <p:cNvSpPr>
            <a:spLocks noGrp="1"/>
          </p:cNvSpPr>
          <p:nvPr>
            <p:ph sz="quarter" idx="10"/>
          </p:nvPr>
        </p:nvSpPr>
        <p:spPr>
          <a:xfrm>
            <a:off x="914399" y="1596044"/>
            <a:ext cx="4081550" cy="4713315"/>
          </a:xfrm>
        </p:spPr>
        <p:txBody>
          <a:bodyPr/>
          <a:lstStyle/>
          <a:p>
            <a:pPr marL="0" indent="0">
              <a:spcBef>
                <a:spcPts val="0"/>
              </a:spcBef>
              <a:spcAft>
                <a:spcPts val="1200"/>
              </a:spcAft>
              <a:buNone/>
            </a:pPr>
            <a:r>
              <a:rPr lang="en-US" b="1" dirty="0">
                <a:cs typeface="Calibri"/>
              </a:rPr>
              <a:t>Planning</a:t>
            </a:r>
          </a:p>
          <a:p>
            <a:r>
              <a:rPr lang="en-US" sz="2000" cap="none" dirty="0">
                <a:cs typeface="Calibri"/>
              </a:rPr>
              <a:t>For Sprint planning, a meeting will occur at the beginning of each and every sprint.</a:t>
            </a:r>
          </a:p>
          <a:p>
            <a:r>
              <a:rPr lang="en-US" dirty="0">
                <a:cs typeface="Calibri"/>
              </a:rPr>
              <a:t>The Product Owner and team discuss the user stories and apply them to the sprint.</a:t>
            </a:r>
          </a:p>
          <a:p>
            <a:r>
              <a:rPr lang="en-US" sz="2000" cap="none" dirty="0">
                <a:cs typeface="Calibri"/>
              </a:rPr>
              <a:t>The team defines what tasks will be </a:t>
            </a:r>
            <a:r>
              <a:rPr lang="en-US" dirty="0">
                <a:cs typeface="Calibri"/>
              </a:rPr>
              <a:t>needed for the implementation of the user story criteria.</a:t>
            </a:r>
          </a:p>
          <a:p>
            <a:r>
              <a:rPr lang="en-US" sz="2000" cap="none" dirty="0">
                <a:cs typeface="Calibri"/>
              </a:rPr>
              <a:t>Tasks are then divided amongst the team.</a:t>
            </a:r>
          </a:p>
        </p:txBody>
      </p:sp>
      <p:sp>
        <p:nvSpPr>
          <p:cNvPr id="4" name="Slide Number Placeholder 3">
            <a:extLst>
              <a:ext uri="{FF2B5EF4-FFF2-40B4-BE49-F238E27FC236}">
                <a16:creationId xmlns:a16="http://schemas.microsoft.com/office/drawing/2014/main" id="{9491AADC-ABCF-A054-663E-05F03EA5EA94}"/>
              </a:ext>
            </a:extLst>
          </p:cNvPr>
          <p:cNvSpPr>
            <a:spLocks noGrp="1"/>
          </p:cNvSpPr>
          <p:nvPr>
            <p:ph type="sldNum" sz="quarter" idx="4"/>
          </p:nvPr>
        </p:nvSpPr>
        <p:spPr/>
        <p:txBody>
          <a:bodyPr/>
          <a:lstStyle/>
          <a:p>
            <a:fld id="{B5CEABB6-07DC-46E8-9B57-56EC44A396E5}" type="slidenum">
              <a:rPr lang="en-US" smtClean="0"/>
              <a:pPr/>
              <a:t>9</a:t>
            </a:fld>
            <a:endParaRPr lang="en-US" dirty="0"/>
          </a:p>
        </p:txBody>
      </p:sp>
      <p:sp>
        <p:nvSpPr>
          <p:cNvPr id="9" name="TextBox 8">
            <a:extLst>
              <a:ext uri="{FF2B5EF4-FFF2-40B4-BE49-F238E27FC236}">
                <a16:creationId xmlns:a16="http://schemas.microsoft.com/office/drawing/2014/main" id="{51138E4C-0F67-6A65-BFAC-CD3A3555F57D}"/>
              </a:ext>
            </a:extLst>
          </p:cNvPr>
          <p:cNvSpPr txBox="1"/>
          <p:nvPr/>
        </p:nvSpPr>
        <p:spPr>
          <a:xfrm>
            <a:off x="5444836" y="1720735"/>
            <a:ext cx="4172989" cy="2308324"/>
          </a:xfrm>
          <a:prstGeom prst="rect">
            <a:avLst/>
          </a:prstGeom>
          <a:noFill/>
        </p:spPr>
        <p:txBody>
          <a:bodyPr wrap="square" rtlCol="0">
            <a:spAutoFit/>
          </a:bodyPr>
          <a:lstStyle/>
          <a:p>
            <a:r>
              <a:rPr lang="en-US" b="1" dirty="0"/>
              <a:t>Requirements</a:t>
            </a:r>
          </a:p>
          <a:p>
            <a:pPr marL="285750" indent="-285750">
              <a:buFont typeface="Arial" panose="020B0604020202020204" pitchFamily="34" charset="0"/>
              <a:buChar char="•"/>
            </a:pPr>
            <a:r>
              <a:rPr lang="en-US" dirty="0"/>
              <a:t>Defined as the project progresses.</a:t>
            </a:r>
          </a:p>
          <a:p>
            <a:pPr marL="285750" indent="-285750">
              <a:buFont typeface="Arial" panose="020B0604020202020204" pitchFamily="34" charset="0"/>
              <a:buChar char="•"/>
            </a:pPr>
            <a:r>
              <a:rPr lang="en-US" dirty="0"/>
              <a:t>With the product backlog, there is a prioritized list of user stories that need to be completed.</a:t>
            </a:r>
          </a:p>
          <a:p>
            <a:pPr marL="285750" indent="-285750">
              <a:buFont typeface="Arial" panose="020B0604020202020204" pitchFamily="34" charset="0"/>
              <a:buChar char="•"/>
            </a:pPr>
            <a:r>
              <a:rPr lang="en-US" dirty="0"/>
              <a:t>Always in the form of user stories.</a:t>
            </a:r>
          </a:p>
          <a:p>
            <a:pPr marL="285750" indent="-285750">
              <a:buFont typeface="Arial" panose="020B0604020202020204" pitchFamily="34" charset="0"/>
              <a:buChar char="•"/>
            </a:pPr>
            <a:r>
              <a:rPr lang="en-US" dirty="0"/>
              <a:t>Consistently and constantly updated and managed by the Product Owner.</a:t>
            </a:r>
          </a:p>
        </p:txBody>
      </p:sp>
    </p:spTree>
    <p:extLst>
      <p:ext uri="{BB962C8B-B14F-4D97-AF65-F5344CB8AC3E}">
        <p14:creationId xmlns:p14="http://schemas.microsoft.com/office/powerpoint/2010/main" val="29580779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3913f55-bbca-4ad7-8a7f-2e76e54849b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C1BAFFD7E99340993A73D7274F6F99" ma:contentTypeVersion="10" ma:contentTypeDescription="Create a new document." ma:contentTypeScope="" ma:versionID="8efbd96cacf88022f1d411f4232eb399">
  <xsd:schema xmlns:xsd="http://www.w3.org/2001/XMLSchema" xmlns:xs="http://www.w3.org/2001/XMLSchema" xmlns:p="http://schemas.microsoft.com/office/2006/metadata/properties" xmlns:ns3="93913f55-bbca-4ad7-8a7f-2e76e54849b6" targetNamespace="http://schemas.microsoft.com/office/2006/metadata/properties" ma:root="true" ma:fieldsID="43cb92baf4c1a6b54cde56e0c07e7b17" ns3:_="">
    <xsd:import namespace="93913f55-bbca-4ad7-8a7f-2e76e54849b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13f55-bbca-4ad7-8a7f-2e76e54849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openxmlformats.org/package/2006/metadata/core-properties"/>
    <ds:schemaRef ds:uri="http://purl.org/dc/dcmitype/"/>
    <ds:schemaRef ds:uri="http://schemas.microsoft.com/office/2006/metadata/properties"/>
    <ds:schemaRef ds:uri="http://purl.org/dc/elements/1.1/"/>
    <ds:schemaRef ds:uri="http://schemas.microsoft.com/office/2006/documentManagement/types"/>
    <ds:schemaRef ds:uri="93913f55-bbca-4ad7-8a7f-2e76e54849b6"/>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7968E4F-2CCA-44DF-8EA9-606D7DA3A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913f55-bbca-4ad7-8a7f-2e76e54849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{75EB2627-280E-4256-BDFF-071BBE9B9361}TF44172dc5-d19e-4d2a-aaf3-e2c69a283fd81f4275d0_win32-950e754c5494</Template>
  <TotalTime>102</TotalTime>
  <Words>1445</Words>
  <Application>Microsoft Office PowerPoint</Application>
  <PresentationFormat>Widescreen</PresentationFormat>
  <Paragraphs>115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Custom</vt:lpstr>
      <vt:lpstr>Agile, The way of the future</vt:lpstr>
      <vt:lpstr>Agenda</vt:lpstr>
      <vt:lpstr>Introduction</vt:lpstr>
      <vt:lpstr>SCRUM-AGILE and their team roles</vt:lpstr>
      <vt:lpstr>SCRUM-AGILE and their team roles </vt:lpstr>
      <vt:lpstr>SCRUM-AGILE and their team roles </vt:lpstr>
      <vt:lpstr>Software development and the lifecycle within agile</vt:lpstr>
      <vt:lpstr>The Phases of SDLC in Agile</vt:lpstr>
      <vt:lpstr>SDLC Phases in Agile</vt:lpstr>
      <vt:lpstr>The Phases of SDLC in AGILE</vt:lpstr>
      <vt:lpstr>The Phases of SDLC in AGILE</vt:lpstr>
      <vt:lpstr>Waterfall Development</vt:lpstr>
      <vt:lpstr>Waterfall development</vt:lpstr>
      <vt:lpstr>Choosing Waterfall or Agile</vt:lpstr>
      <vt:lpstr>Waterfall Development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Kudelsky, Paul</dc:creator>
  <cp:lastModifiedBy>Kudelsky, Paul</cp:lastModifiedBy>
  <cp:revision>10</cp:revision>
  <dcterms:created xsi:type="dcterms:W3CDTF">2025-06-25T23:50:19Z</dcterms:created>
  <dcterms:modified xsi:type="dcterms:W3CDTF">2025-06-26T01:33:08Z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0x01010051C1BAFFD7E99340993A73D7274F6F99</vt:lpwstr>
  </property>
</Properties>
</file>