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oboto"/>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erriweather-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Merriweather-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125" y="0"/>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Shape 11"/>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Shape 1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Shape 55"/>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Shape 56"/>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Shape 15"/>
          <p:cNvSpPr/>
          <p:nvPr/>
        </p:nvSpPr>
        <p:spPr>
          <a:xfrm>
            <a:off x="0" y="48099"/>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Shape 17"/>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0" y="44125"/>
            <a:ext cx="4313625" cy="4399375"/>
          </a:xfrm>
          <a:custGeom>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Shape 23"/>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Shape 2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Shape 29"/>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Shape 39"/>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Shape 47"/>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Shape 48"/>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Shape 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en.wikipedia.org/wiki/Authentication_server" TargetMode="External"/><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www.techopedia.com/definition/16211/transaction-serv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www.youtube.com/watch?v=ByI1PHMcPJQ" TargetMode="External"/><Relationship Id="rId4" Type="http://schemas.openxmlformats.org/officeDocument/2006/relationships/image" Target="../media/image13.jpg"/><Relationship Id="rId5" Type="http://schemas.openxmlformats.org/officeDocument/2006/relationships/hyperlink" Target="https://www.youtube.com/watch?v=ByI1PHMcPJQ"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ctrTitle"/>
          </p:nvPr>
        </p:nvSpPr>
        <p:spPr>
          <a:xfrm>
            <a:off x="2177925" y="72500"/>
            <a:ext cx="5017500" cy="15789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Web Servers and Applications</a:t>
            </a:r>
            <a:endParaRPr/>
          </a:p>
        </p:txBody>
      </p:sp>
      <p:sp>
        <p:nvSpPr>
          <p:cNvPr id="65" name="Shape 65"/>
          <p:cNvSpPr txBox="1"/>
          <p:nvPr>
            <p:ph idx="1" type="subTitle"/>
          </p:nvPr>
        </p:nvSpPr>
        <p:spPr>
          <a:xfrm>
            <a:off x="2585625" y="1304250"/>
            <a:ext cx="46098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000000"/>
                </a:solidFill>
              </a:rPr>
              <a:t>By: Anikat, Dylan, </a:t>
            </a:r>
            <a:r>
              <a:rPr lang="en" sz="1800">
                <a:solidFill>
                  <a:srgbClr val="000000"/>
                </a:solidFill>
                <a:highlight>
                  <a:srgbClr val="FFFFFF"/>
                </a:highlight>
              </a:rPr>
              <a:t>Zakariya</a:t>
            </a:r>
            <a:r>
              <a:rPr lang="en" sz="1800">
                <a:solidFill>
                  <a:srgbClr val="000000"/>
                </a:solidFill>
              </a:rPr>
              <a:t> and Kudhrit </a:t>
            </a:r>
            <a:endParaRPr sz="1800">
              <a:solidFill>
                <a:srgbClr val="000000"/>
              </a:solidFill>
            </a:endParaRPr>
          </a:p>
        </p:txBody>
      </p:sp>
      <p:pic>
        <p:nvPicPr>
          <p:cNvPr id="66" name="Shape 66"/>
          <p:cNvPicPr preferRelativeResize="0"/>
          <p:nvPr/>
        </p:nvPicPr>
        <p:blipFill>
          <a:blip r:embed="rId3">
            <a:alphaModFix/>
          </a:blip>
          <a:stretch>
            <a:fillRect/>
          </a:stretch>
        </p:blipFill>
        <p:spPr>
          <a:xfrm>
            <a:off x="2177925" y="1810350"/>
            <a:ext cx="5017500" cy="309700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50625" y="539800"/>
            <a:ext cx="3706500" cy="72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HTTP VS. HTTPS</a:t>
            </a:r>
            <a:endParaRPr/>
          </a:p>
        </p:txBody>
      </p:sp>
      <p:sp>
        <p:nvSpPr>
          <p:cNvPr id="128" name="Shape 128"/>
          <p:cNvSpPr txBox="1"/>
          <p:nvPr>
            <p:ph idx="1" type="body"/>
          </p:nvPr>
        </p:nvSpPr>
        <p:spPr>
          <a:xfrm>
            <a:off x="4579900" y="358400"/>
            <a:ext cx="4166400" cy="4098600"/>
          </a:xfrm>
          <a:prstGeom prst="rect">
            <a:avLst/>
          </a:prstGeom>
        </p:spPr>
        <p:txBody>
          <a:bodyPr anchorCtr="0" anchor="t" bIns="91425" lIns="91425" spcFirstLastPara="1" rIns="91425" wrap="square" tIns="91425">
            <a:noAutofit/>
          </a:bodyPr>
          <a:lstStyle/>
          <a:p>
            <a:pPr indent="-323850" lvl="0" marL="457200" rtl="0">
              <a:lnSpc>
                <a:spcPct val="100000"/>
              </a:lnSpc>
              <a:spcBef>
                <a:spcPts val="0"/>
              </a:spcBef>
              <a:spcAft>
                <a:spcPts val="0"/>
              </a:spcAft>
              <a:buClr>
                <a:srgbClr val="222222"/>
              </a:buClr>
              <a:buSzPts val="1500"/>
              <a:buFont typeface="Calibri"/>
              <a:buChar char="●"/>
            </a:pPr>
            <a:r>
              <a:rPr lang="en" sz="1500">
                <a:solidFill>
                  <a:srgbClr val="222222"/>
                </a:solidFill>
                <a:highlight>
                  <a:srgbClr val="FFFFFF"/>
                </a:highlight>
                <a:latin typeface="Calibri"/>
                <a:ea typeface="Calibri"/>
                <a:cs typeface="Calibri"/>
                <a:sym typeface="Calibri"/>
              </a:rPr>
              <a:t>Hypertext Transfer Protocol is an application layer protocol which is basically the protocol followed for information sent from a user’s web browser to the website they are visiting, this allows the information to be sent in plain text which means that if it were intercepted, it could easily be taken and understood.</a:t>
            </a:r>
            <a:endParaRPr sz="1500">
              <a:solidFill>
                <a:srgbClr val="222222"/>
              </a:solidFill>
              <a:highlight>
                <a:srgbClr val="FFFFFF"/>
              </a:highlight>
              <a:latin typeface="Calibri"/>
              <a:ea typeface="Calibri"/>
              <a:cs typeface="Calibri"/>
              <a:sym typeface="Calibri"/>
            </a:endParaRPr>
          </a:p>
          <a:p>
            <a:pPr indent="0" lvl="0" marL="0" rtl="0">
              <a:lnSpc>
                <a:spcPct val="100000"/>
              </a:lnSpc>
              <a:spcBef>
                <a:spcPts val="0"/>
              </a:spcBef>
              <a:spcAft>
                <a:spcPts val="0"/>
              </a:spcAft>
              <a:buNone/>
            </a:pPr>
            <a:r>
              <a:t/>
            </a:r>
            <a:endParaRPr sz="15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5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5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500">
              <a:solidFill>
                <a:srgbClr val="000000"/>
              </a:solidFill>
              <a:latin typeface="Calibri"/>
              <a:ea typeface="Calibri"/>
              <a:cs typeface="Calibri"/>
              <a:sym typeface="Calibri"/>
            </a:endParaRPr>
          </a:p>
          <a:p>
            <a:pPr indent="-323850" lvl="0" marL="457200" rtl="0">
              <a:lnSpc>
                <a:spcPct val="100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Hypertext Transfer Protocol Secure is similar to HTTP, except this encrypts information before sending it to the website, making it difficult for interceptors to take the information as it could require complex decrypting. </a:t>
            </a:r>
            <a:endParaRPr sz="1500">
              <a:solidFill>
                <a:srgbClr val="222222"/>
              </a:solidFill>
              <a:highlight>
                <a:srgbClr val="FFFFFF"/>
              </a:highlight>
              <a:latin typeface="Calibri"/>
              <a:ea typeface="Calibri"/>
              <a:cs typeface="Calibri"/>
              <a:sym typeface="Calibri"/>
            </a:endParaRPr>
          </a:p>
        </p:txBody>
      </p:sp>
      <p:pic>
        <p:nvPicPr>
          <p:cNvPr id="129" name="Shape 129"/>
          <p:cNvPicPr preferRelativeResize="0"/>
          <p:nvPr/>
        </p:nvPicPr>
        <p:blipFill>
          <a:blip r:embed="rId3">
            <a:alphaModFix/>
          </a:blip>
          <a:stretch>
            <a:fillRect/>
          </a:stretch>
        </p:blipFill>
        <p:spPr>
          <a:xfrm>
            <a:off x="275500" y="1350700"/>
            <a:ext cx="3727600" cy="3575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24725" y="397300"/>
            <a:ext cx="3706500" cy="78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FTP and SMTP</a:t>
            </a:r>
            <a:endParaRPr/>
          </a:p>
        </p:txBody>
      </p:sp>
      <p:sp>
        <p:nvSpPr>
          <p:cNvPr id="135" name="Shape 135"/>
          <p:cNvSpPr txBox="1"/>
          <p:nvPr>
            <p:ph idx="1" type="body"/>
          </p:nvPr>
        </p:nvSpPr>
        <p:spPr>
          <a:xfrm>
            <a:off x="4644675" y="552750"/>
            <a:ext cx="4166400" cy="4104900"/>
          </a:xfrm>
          <a:prstGeom prst="rect">
            <a:avLst/>
          </a:prstGeom>
        </p:spPr>
        <p:txBody>
          <a:bodyPr anchorCtr="0" anchor="t" bIns="91425" lIns="91425" spcFirstLastPara="1" rIns="91425" wrap="square" tIns="91425">
            <a:noAutofit/>
          </a:bodyPr>
          <a:lstStyle/>
          <a:p>
            <a:pPr indent="-323850" lvl="0" marL="457200" rtl="0">
              <a:lnSpc>
                <a:spcPct val="100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FTP - File Transfer Protocol, this is a language allowing software to communicate across ends of a connection, not as secure as Https but is more often used for business reasons with colleagues, clients, and other companies.</a:t>
            </a:r>
            <a:endParaRPr sz="15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5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5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5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500">
              <a:solidFill>
                <a:srgbClr val="000000"/>
              </a:solidFill>
              <a:latin typeface="Calibri"/>
              <a:ea typeface="Calibri"/>
              <a:cs typeface="Calibri"/>
              <a:sym typeface="Calibri"/>
            </a:endParaRPr>
          </a:p>
          <a:p>
            <a:pPr indent="-323850" lvl="0" marL="457200" rtl="0">
              <a:lnSpc>
                <a:spcPct val="100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SMTP - Simple Mail Transfer Protocol, it is used when an email is delivered from an email software client to an email server or from one email server to another email server.</a:t>
            </a:r>
            <a:endParaRPr sz="1500">
              <a:solidFill>
                <a:srgbClr val="000000"/>
              </a:solidFill>
              <a:highlight>
                <a:srgbClr val="FFFFFF"/>
              </a:highlight>
            </a:endParaRPr>
          </a:p>
        </p:txBody>
      </p:sp>
      <p:pic>
        <p:nvPicPr>
          <p:cNvPr id="136" name="Shape 136"/>
          <p:cNvPicPr preferRelativeResize="0"/>
          <p:nvPr/>
        </p:nvPicPr>
        <p:blipFill>
          <a:blip r:embed="rId3">
            <a:alphaModFix/>
          </a:blip>
          <a:stretch>
            <a:fillRect/>
          </a:stretch>
        </p:blipFill>
        <p:spPr>
          <a:xfrm>
            <a:off x="165350" y="1357225"/>
            <a:ext cx="2173200" cy="1687850"/>
          </a:xfrm>
          <a:prstGeom prst="rect">
            <a:avLst/>
          </a:prstGeom>
          <a:noFill/>
          <a:ln>
            <a:noFill/>
          </a:ln>
        </p:spPr>
      </p:pic>
      <p:pic>
        <p:nvPicPr>
          <p:cNvPr id="137" name="Shape 137"/>
          <p:cNvPicPr preferRelativeResize="0"/>
          <p:nvPr/>
        </p:nvPicPr>
        <p:blipFill>
          <a:blip r:embed="rId4">
            <a:alphaModFix/>
          </a:blip>
          <a:stretch>
            <a:fillRect/>
          </a:stretch>
        </p:blipFill>
        <p:spPr>
          <a:xfrm>
            <a:off x="2215475" y="2863325"/>
            <a:ext cx="1982250" cy="1982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437950" y="785950"/>
            <a:ext cx="3706500" cy="6975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Web Servers </a:t>
            </a:r>
            <a:endParaRPr/>
          </a:p>
        </p:txBody>
      </p:sp>
      <p:sp>
        <p:nvSpPr>
          <p:cNvPr id="143" name="Shape 143"/>
          <p:cNvSpPr txBox="1"/>
          <p:nvPr>
            <p:ph idx="1" type="body"/>
          </p:nvPr>
        </p:nvSpPr>
        <p:spPr>
          <a:xfrm>
            <a:off x="4392050" y="41000"/>
            <a:ext cx="4690200" cy="49536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200" u="sng">
                <a:solidFill>
                  <a:srgbClr val="000000"/>
                </a:solidFill>
                <a:latin typeface="Calibri"/>
                <a:ea typeface="Calibri"/>
                <a:cs typeface="Calibri"/>
                <a:sym typeface="Calibri"/>
              </a:rPr>
              <a:t>Function of a Web Server</a:t>
            </a:r>
            <a:endParaRPr sz="1200" u="sng">
              <a:solidFill>
                <a:srgbClr val="000000"/>
              </a:solidFill>
              <a:latin typeface="Calibri"/>
              <a:ea typeface="Calibri"/>
              <a:cs typeface="Calibri"/>
              <a:sym typeface="Calibri"/>
            </a:endParaRPr>
          </a:p>
          <a:p>
            <a:pPr indent="-304800" lvl="0" marL="457200" rtl="0">
              <a:lnSpc>
                <a:spcPct val="100000"/>
              </a:lnSpc>
              <a:spcBef>
                <a:spcPts val="0"/>
              </a:spcBef>
              <a:spcAft>
                <a:spcPts val="0"/>
              </a:spcAft>
              <a:buClr>
                <a:srgbClr val="000000"/>
              </a:buClr>
              <a:buSzPts val="1200"/>
              <a:buFont typeface="Calibri"/>
              <a:buAutoNum type="arabicPeriod"/>
            </a:pPr>
            <a:r>
              <a:rPr lang="en" sz="1200">
                <a:solidFill>
                  <a:srgbClr val="000000"/>
                </a:solidFill>
                <a:latin typeface="Calibri"/>
                <a:ea typeface="Calibri"/>
                <a:cs typeface="Calibri"/>
                <a:sym typeface="Calibri"/>
              </a:rPr>
              <a:t>Client’s browser divides URL to different parts such as, address, path name, and protocol.</a:t>
            </a:r>
            <a:endParaRPr sz="1200">
              <a:solidFill>
                <a:srgbClr val="000000"/>
              </a:solidFill>
              <a:latin typeface="Calibri"/>
              <a:ea typeface="Calibri"/>
              <a:cs typeface="Calibri"/>
              <a:sym typeface="Calibri"/>
            </a:endParaRPr>
          </a:p>
          <a:p>
            <a:pPr indent="-304800" lvl="0" marL="457200" rtl="0">
              <a:lnSpc>
                <a:spcPct val="100000"/>
              </a:lnSpc>
              <a:spcBef>
                <a:spcPts val="0"/>
              </a:spcBef>
              <a:spcAft>
                <a:spcPts val="0"/>
              </a:spcAft>
              <a:buClr>
                <a:srgbClr val="000000"/>
              </a:buClr>
              <a:buSzPts val="1200"/>
              <a:buFont typeface="Calibri"/>
              <a:buAutoNum type="arabicPeriod"/>
            </a:pPr>
            <a:r>
              <a:rPr lang="en" sz="1200">
                <a:solidFill>
                  <a:srgbClr val="000000"/>
                </a:solidFill>
                <a:latin typeface="Calibri"/>
                <a:ea typeface="Calibri"/>
                <a:cs typeface="Calibri"/>
                <a:sym typeface="Calibri"/>
              </a:rPr>
              <a:t>DNS (</a:t>
            </a:r>
            <a:r>
              <a:rPr lang="en" sz="1200">
                <a:solidFill>
                  <a:srgbClr val="000000"/>
                </a:solidFill>
                <a:highlight>
                  <a:srgbClr val="FFFFFF"/>
                </a:highlight>
                <a:latin typeface="Calibri"/>
                <a:ea typeface="Calibri"/>
                <a:cs typeface="Calibri"/>
                <a:sym typeface="Calibri"/>
              </a:rPr>
              <a:t>Domain Name System)</a:t>
            </a:r>
            <a:r>
              <a:rPr lang="en" sz="1200">
                <a:solidFill>
                  <a:srgbClr val="000000"/>
                </a:solidFill>
                <a:latin typeface="Calibri"/>
                <a:ea typeface="Calibri"/>
                <a:cs typeface="Calibri"/>
                <a:sym typeface="Calibri"/>
              </a:rPr>
              <a:t> translates the domain name into the corresponding IP address</a:t>
            </a:r>
            <a:endParaRPr sz="1200">
              <a:solidFill>
                <a:srgbClr val="000000"/>
              </a:solidFill>
              <a:latin typeface="Calibri"/>
              <a:ea typeface="Calibri"/>
              <a:cs typeface="Calibri"/>
              <a:sym typeface="Calibri"/>
            </a:endParaRPr>
          </a:p>
          <a:p>
            <a:pPr indent="-304800" lvl="0" marL="457200" rtl="0">
              <a:lnSpc>
                <a:spcPct val="100000"/>
              </a:lnSpc>
              <a:spcBef>
                <a:spcPts val="0"/>
              </a:spcBef>
              <a:spcAft>
                <a:spcPts val="0"/>
              </a:spcAft>
              <a:buClr>
                <a:srgbClr val="000000"/>
              </a:buClr>
              <a:buSzPts val="1200"/>
              <a:buFont typeface="Calibri"/>
              <a:buAutoNum type="arabicPeriod"/>
            </a:pPr>
            <a:r>
              <a:rPr lang="en" sz="1200">
                <a:solidFill>
                  <a:srgbClr val="000000"/>
                </a:solidFill>
                <a:latin typeface="Calibri"/>
                <a:ea typeface="Calibri"/>
                <a:cs typeface="Calibri"/>
                <a:sym typeface="Calibri"/>
              </a:rPr>
              <a:t>The browser decided which protocol should be used for the situation (Client).</a:t>
            </a:r>
            <a:endParaRPr sz="1200">
              <a:solidFill>
                <a:srgbClr val="000000"/>
              </a:solidFill>
              <a:latin typeface="Calibri"/>
              <a:ea typeface="Calibri"/>
              <a:cs typeface="Calibri"/>
              <a:sym typeface="Calibri"/>
            </a:endParaRPr>
          </a:p>
          <a:p>
            <a:pPr indent="-304800" lvl="0" marL="457200" rtl="0">
              <a:lnSpc>
                <a:spcPct val="100000"/>
              </a:lnSpc>
              <a:spcBef>
                <a:spcPts val="0"/>
              </a:spcBef>
              <a:spcAft>
                <a:spcPts val="0"/>
              </a:spcAft>
              <a:buClr>
                <a:srgbClr val="000000"/>
              </a:buClr>
              <a:buSzPts val="1200"/>
              <a:buFont typeface="Calibri"/>
              <a:buAutoNum type="arabicPeriod"/>
            </a:pPr>
            <a:r>
              <a:rPr lang="en" sz="1200">
                <a:solidFill>
                  <a:srgbClr val="000000"/>
                </a:solidFill>
                <a:latin typeface="Calibri"/>
                <a:ea typeface="Calibri"/>
                <a:cs typeface="Calibri"/>
                <a:sym typeface="Calibri"/>
              </a:rPr>
              <a:t>The application client/browser sends GET request to web server to retrieve address it has been given, verifies the address, finds the necessary files, runs the appropriate scripts, exchanges cookies if necessary and returns the information back to the browser.</a:t>
            </a:r>
            <a:endParaRPr sz="1200">
              <a:solidFill>
                <a:srgbClr val="000000"/>
              </a:solidFill>
              <a:latin typeface="Calibri"/>
              <a:ea typeface="Calibri"/>
              <a:cs typeface="Calibri"/>
              <a:sym typeface="Calibri"/>
            </a:endParaRPr>
          </a:p>
          <a:p>
            <a:pPr indent="-304800" lvl="0" marL="457200" rtl="0">
              <a:lnSpc>
                <a:spcPct val="100000"/>
              </a:lnSpc>
              <a:spcBef>
                <a:spcPts val="0"/>
              </a:spcBef>
              <a:spcAft>
                <a:spcPts val="0"/>
              </a:spcAft>
              <a:buClr>
                <a:srgbClr val="000000"/>
              </a:buClr>
              <a:buSzPts val="1200"/>
              <a:buFont typeface="Calibri"/>
              <a:buAutoNum type="arabicPeriod"/>
            </a:pPr>
            <a:r>
              <a:rPr lang="en" sz="1200">
                <a:solidFill>
                  <a:srgbClr val="000000"/>
                </a:solidFill>
                <a:latin typeface="Calibri"/>
                <a:ea typeface="Calibri"/>
                <a:cs typeface="Calibri"/>
                <a:sym typeface="Calibri"/>
              </a:rPr>
              <a:t>Browser converts the data to HTML and displays the results to the user, if it is not found, an error message is sent to the client and the browser.</a:t>
            </a:r>
            <a:endParaRPr sz="12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rPr lang="en" sz="1200" u="sng">
                <a:solidFill>
                  <a:srgbClr val="000000"/>
                </a:solidFill>
                <a:latin typeface="Calibri"/>
                <a:ea typeface="Calibri"/>
                <a:cs typeface="Calibri"/>
                <a:sym typeface="Calibri"/>
              </a:rPr>
              <a:t>Hardware and Software for a Web Server</a:t>
            </a:r>
            <a:endParaRPr sz="1200" u="sng">
              <a:solidFill>
                <a:srgbClr val="000000"/>
              </a:solidFill>
              <a:latin typeface="Calibri"/>
              <a:ea typeface="Calibri"/>
              <a:cs typeface="Calibri"/>
              <a:sym typeface="Calibri"/>
            </a:endParaRPr>
          </a:p>
          <a:p>
            <a:pPr indent="457200" lvl="0" marL="0" rtl="0">
              <a:lnSpc>
                <a:spcPct val="100000"/>
              </a:lnSpc>
              <a:spcBef>
                <a:spcPts val="0"/>
              </a:spcBef>
              <a:spcAft>
                <a:spcPts val="0"/>
              </a:spcAft>
              <a:buNone/>
            </a:pPr>
            <a:r>
              <a:rPr lang="en" sz="1200">
                <a:solidFill>
                  <a:srgbClr val="000000"/>
                </a:solidFill>
                <a:latin typeface="Calibri"/>
                <a:ea typeface="Calibri"/>
                <a:cs typeface="Calibri"/>
                <a:sym typeface="Calibri"/>
              </a:rPr>
              <a:t>Most low end web servers would need two 1.6 Ghz CPUs, 3.5 GB ram and a hard disk drive of at least 40 GB. The software needed is internet information services (IIS) 6,7, 7.5, and 8. I would also need  windows PowerShell 2, 3, and 4. The operating system would depend on the Internet Information Service that is being used.</a:t>
            </a:r>
            <a:endParaRPr sz="900">
              <a:solidFill>
                <a:srgbClr val="707070"/>
              </a:solidFill>
              <a:latin typeface="Arial"/>
              <a:ea typeface="Arial"/>
              <a:cs typeface="Arial"/>
              <a:sym typeface="Arial"/>
            </a:endParaRPr>
          </a:p>
          <a:p>
            <a:pPr indent="0" lvl="0" marL="0" rtl="0">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rPr lang="en" sz="1200">
                <a:solidFill>
                  <a:srgbClr val="000000"/>
                </a:solidFill>
                <a:latin typeface="Calibri"/>
                <a:ea typeface="Calibri"/>
                <a:cs typeface="Calibri"/>
                <a:sym typeface="Calibri"/>
              </a:rPr>
              <a:t>The different type of web servers that are used in companies are Internet Information Services (IIS) which is used for Microsoft and Sun Java System Web Server which is used for Sun Microsystems</a:t>
            </a:r>
            <a:endParaRPr sz="1200">
              <a:solidFill>
                <a:srgbClr val="000000"/>
              </a:solidFill>
              <a:latin typeface="Calibri"/>
              <a:ea typeface="Calibri"/>
              <a:cs typeface="Calibri"/>
              <a:sym typeface="Calibri"/>
            </a:endParaRPr>
          </a:p>
        </p:txBody>
      </p:sp>
      <p:pic>
        <p:nvPicPr>
          <p:cNvPr id="144" name="Shape 144"/>
          <p:cNvPicPr preferRelativeResize="0"/>
          <p:nvPr/>
        </p:nvPicPr>
        <p:blipFill>
          <a:blip r:embed="rId3">
            <a:alphaModFix/>
          </a:blip>
          <a:stretch>
            <a:fillRect/>
          </a:stretch>
        </p:blipFill>
        <p:spPr>
          <a:xfrm>
            <a:off x="1049775" y="1941625"/>
            <a:ext cx="2482850" cy="2482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63800" y="572200"/>
            <a:ext cx="3706500" cy="6585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Database Servers</a:t>
            </a:r>
            <a:endParaRPr/>
          </a:p>
        </p:txBody>
      </p:sp>
      <p:sp>
        <p:nvSpPr>
          <p:cNvPr id="150" name="Shape 150"/>
          <p:cNvSpPr txBox="1"/>
          <p:nvPr>
            <p:ph idx="1" type="body"/>
          </p:nvPr>
        </p:nvSpPr>
        <p:spPr>
          <a:xfrm>
            <a:off x="4631725" y="116600"/>
            <a:ext cx="4166400" cy="4974900"/>
          </a:xfrm>
          <a:prstGeom prst="rect">
            <a:avLst/>
          </a:prstGeom>
        </p:spPr>
        <p:txBody>
          <a:bodyPr anchorCtr="0" anchor="t" bIns="91425" lIns="91425" spcFirstLastPara="1" rIns="91425" wrap="square" tIns="91425">
            <a:noAutofit/>
          </a:bodyPr>
          <a:lstStyle/>
          <a:p>
            <a:pPr indent="-304800" lvl="0" marL="457200" rtl="0">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Operate large quantities of data by inputting, storing, retrieving, and managing that data.</a:t>
            </a:r>
            <a:endParaRPr sz="1200">
              <a:solidFill>
                <a:srgbClr val="000000"/>
              </a:solidFill>
              <a:latin typeface="Calibri"/>
              <a:ea typeface="Calibri"/>
              <a:cs typeface="Calibri"/>
              <a:sym typeface="Calibri"/>
            </a:endParaRPr>
          </a:p>
          <a:p>
            <a:pPr indent="-304800" lvl="0" marL="457200" rtl="0">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Provide one set of software programs to all users with access to all the data.</a:t>
            </a:r>
            <a:endParaRPr sz="12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200">
              <a:solidFill>
                <a:srgbClr val="000000"/>
              </a:solidFill>
              <a:highlight>
                <a:srgbClr val="FFFF00"/>
              </a:highlight>
              <a:latin typeface="Calibri"/>
              <a:ea typeface="Calibri"/>
              <a:cs typeface="Calibri"/>
              <a:sym typeface="Calibri"/>
            </a:endParaRPr>
          </a:p>
          <a:p>
            <a:pPr indent="-304800" lvl="0" marL="457200" rtl="0">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What special hardware and software is required by a “Database Server”?</a:t>
            </a:r>
            <a:endParaRPr sz="1200">
              <a:solidFill>
                <a:srgbClr val="000000"/>
              </a:solidFill>
              <a:latin typeface="Calibri"/>
              <a:ea typeface="Calibri"/>
              <a:cs typeface="Calibri"/>
              <a:sym typeface="Calibri"/>
            </a:endParaRPr>
          </a:p>
          <a:p>
            <a:pPr indent="-304800" lvl="0" marL="457200" rtl="0">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The Following should  be taken into account when looking for suitable hardware and while creating or buying software:</a:t>
            </a:r>
            <a:endParaRPr sz="1200">
              <a:solidFill>
                <a:srgbClr val="000000"/>
              </a:solidFill>
              <a:latin typeface="Calibri"/>
              <a:ea typeface="Calibri"/>
              <a:cs typeface="Calibri"/>
              <a:sym typeface="Calibri"/>
            </a:endParaRPr>
          </a:p>
          <a:p>
            <a:pPr indent="-285750" lvl="0" marL="457200" rtl="0">
              <a:lnSpc>
                <a:spcPct val="100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High-traffic or low-traffic webshop</a:t>
            </a:r>
            <a:endParaRPr sz="900">
              <a:solidFill>
                <a:srgbClr val="000000"/>
              </a:solidFill>
              <a:latin typeface="Arial"/>
              <a:ea typeface="Arial"/>
              <a:cs typeface="Arial"/>
              <a:sym typeface="Arial"/>
            </a:endParaRPr>
          </a:p>
          <a:p>
            <a:pPr indent="-285750" lvl="0" marL="457200" rtl="0">
              <a:lnSpc>
                <a:spcPct val="100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Number of visitors per day/month</a:t>
            </a:r>
            <a:endParaRPr sz="900">
              <a:solidFill>
                <a:srgbClr val="000000"/>
              </a:solidFill>
              <a:latin typeface="Arial"/>
              <a:ea typeface="Arial"/>
              <a:cs typeface="Arial"/>
              <a:sym typeface="Arial"/>
            </a:endParaRPr>
          </a:p>
          <a:p>
            <a:pPr indent="-285750" lvl="0" marL="457200" rtl="0">
              <a:lnSpc>
                <a:spcPct val="100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Maximum number of simultaneous visitors</a:t>
            </a:r>
            <a:endParaRPr sz="900">
              <a:solidFill>
                <a:srgbClr val="000000"/>
              </a:solidFill>
              <a:latin typeface="Arial"/>
              <a:ea typeface="Arial"/>
              <a:cs typeface="Arial"/>
              <a:sym typeface="Arial"/>
            </a:endParaRPr>
          </a:p>
          <a:p>
            <a:pPr indent="-285750" lvl="0" marL="457200" rtl="0">
              <a:lnSpc>
                <a:spcPct val="100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Maximum number of order lines in the shopping basket</a:t>
            </a:r>
            <a:endParaRPr sz="900">
              <a:solidFill>
                <a:srgbClr val="000000"/>
              </a:solidFill>
              <a:latin typeface="Arial"/>
              <a:ea typeface="Arial"/>
              <a:cs typeface="Arial"/>
              <a:sym typeface="Arial"/>
            </a:endParaRPr>
          </a:p>
          <a:p>
            <a:pPr indent="-285750" lvl="0" marL="457200" rtl="0">
              <a:lnSpc>
                <a:spcPct val="100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Number of simultaneous orders</a:t>
            </a:r>
            <a:endParaRPr sz="900">
              <a:solidFill>
                <a:srgbClr val="000000"/>
              </a:solidFill>
              <a:latin typeface="Arial"/>
              <a:ea typeface="Arial"/>
              <a:cs typeface="Arial"/>
              <a:sym typeface="Arial"/>
            </a:endParaRPr>
          </a:p>
          <a:p>
            <a:pPr indent="-285750" lvl="0" marL="457200" rtl="0">
              <a:lnSpc>
                <a:spcPct val="100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Size and complexity of the products catalog (number of products, product categories, attributes)</a:t>
            </a:r>
            <a:endParaRPr sz="900">
              <a:solidFill>
                <a:srgbClr val="000000"/>
              </a:solidFill>
              <a:latin typeface="Arial"/>
              <a:ea typeface="Arial"/>
              <a:cs typeface="Arial"/>
              <a:sym typeface="Arial"/>
            </a:endParaRPr>
          </a:p>
          <a:p>
            <a:pPr indent="-285750" lvl="0" marL="457200" rtl="0">
              <a:lnSpc>
                <a:spcPct val="100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Number of articles in the webshop</a:t>
            </a:r>
            <a:endParaRPr sz="900">
              <a:solidFill>
                <a:srgbClr val="000000"/>
              </a:solidFill>
              <a:latin typeface="Arial"/>
              <a:ea typeface="Arial"/>
              <a:cs typeface="Arial"/>
              <a:sym typeface="Arial"/>
            </a:endParaRPr>
          </a:p>
          <a:p>
            <a:pPr indent="-285750" lvl="0" marL="457200" rtl="0">
              <a:lnSpc>
                <a:spcPct val="100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Number of search queries</a:t>
            </a:r>
            <a:endParaRPr sz="900">
              <a:solidFill>
                <a:srgbClr val="000000"/>
              </a:solidFill>
              <a:latin typeface="Arial"/>
              <a:ea typeface="Arial"/>
              <a:cs typeface="Arial"/>
              <a:sym typeface="Arial"/>
            </a:endParaRPr>
          </a:p>
          <a:p>
            <a:pPr indent="-285750" lvl="0" marL="457200" rtl="0">
              <a:lnSpc>
                <a:spcPct val="100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Size of the database</a:t>
            </a:r>
            <a:endParaRPr sz="1200">
              <a:solidFill>
                <a:srgbClr val="000000"/>
              </a:solidFill>
              <a:latin typeface="Calibri"/>
              <a:ea typeface="Calibri"/>
              <a:cs typeface="Calibri"/>
              <a:sym typeface="Calibri"/>
            </a:endParaRPr>
          </a:p>
          <a:p>
            <a:pPr indent="-304800" lvl="0" marL="457200" rtl="0">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The hardware needed for most low end Database Servers is four 1.6 GHz CPUs, 7 GB of RAM, and at least 40 Gb of free space in a hard disk drive.</a:t>
            </a:r>
            <a:endParaRPr sz="12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304800" lvl="0" marL="457200" rtl="0">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The software for low end database servers can be Microsoft SQL Server 2008 R2, Microsoft SQL Server 2008 with Service Pack 1 or later, and Microsoft SQL Server 2005 with Service Pack 2 or later etc.</a:t>
            </a:r>
            <a:r>
              <a:rPr lang="en" sz="1200">
                <a:solidFill>
                  <a:srgbClr val="000000"/>
                </a:solidFill>
                <a:latin typeface="Calibri"/>
                <a:ea typeface="Calibri"/>
                <a:cs typeface="Calibri"/>
                <a:sym typeface="Calibri"/>
              </a:rPr>
              <a:t> </a:t>
            </a:r>
            <a:endParaRPr sz="12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200" u="sng">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200">
              <a:solidFill>
                <a:srgbClr val="000000"/>
              </a:solidFill>
              <a:highlight>
                <a:srgbClr val="FFFFFF"/>
              </a:highlight>
              <a:latin typeface="Calibri"/>
              <a:ea typeface="Calibri"/>
              <a:cs typeface="Calibri"/>
              <a:sym typeface="Calibri"/>
            </a:endParaRPr>
          </a:p>
        </p:txBody>
      </p:sp>
      <p:pic>
        <p:nvPicPr>
          <p:cNvPr id="151" name="Shape 151"/>
          <p:cNvPicPr preferRelativeResize="0"/>
          <p:nvPr/>
        </p:nvPicPr>
        <p:blipFill>
          <a:blip r:embed="rId3">
            <a:alphaModFix/>
          </a:blip>
          <a:stretch>
            <a:fillRect/>
          </a:stretch>
        </p:blipFill>
        <p:spPr>
          <a:xfrm>
            <a:off x="383475" y="1551525"/>
            <a:ext cx="3667125" cy="2705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Database Servers Compared to Web and Transaction Servers</a:t>
            </a:r>
            <a:endParaRPr/>
          </a:p>
        </p:txBody>
      </p:sp>
      <p:sp>
        <p:nvSpPr>
          <p:cNvPr id="157" name="Shape 157"/>
          <p:cNvSpPr txBox="1"/>
          <p:nvPr>
            <p:ph idx="1" type="body"/>
          </p:nvPr>
        </p:nvSpPr>
        <p:spPr>
          <a:xfrm>
            <a:off x="4644675" y="75175"/>
            <a:ext cx="4166400" cy="40986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t/>
            </a:r>
            <a:endParaRPr sz="1400" u="sng">
              <a:solidFill>
                <a:srgbClr val="000000"/>
              </a:solidFill>
              <a:highlight>
                <a:schemeClr val="lt1"/>
              </a:highlight>
              <a:latin typeface="Calibri"/>
              <a:ea typeface="Calibri"/>
              <a:cs typeface="Calibri"/>
              <a:sym typeface="Calibri"/>
            </a:endParaRPr>
          </a:p>
          <a:p>
            <a:pPr indent="-317500" lvl="0" marL="457200" rtl="0">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They are related because they all involve manipulating some amount of data, for database servers, they must manipulate significantly more data than the other 2 types of servers as it holds more types of information compared to web servers not having to hold as diverse information in the context of types of data.</a:t>
            </a:r>
            <a:endParaRPr sz="14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4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4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4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4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400">
              <a:solidFill>
                <a:srgbClr val="000000"/>
              </a:solidFill>
              <a:latin typeface="Calibri"/>
              <a:ea typeface="Calibri"/>
              <a:cs typeface="Calibri"/>
              <a:sym typeface="Calibri"/>
            </a:endParaRPr>
          </a:p>
          <a:p>
            <a:pPr indent="-317500" lvl="0" marL="457200" rtl="0">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They are also different because they manipulate the data differently because database servers manipulate data for one user to be able to access efficiently, whereas transaction servers allow real time data to be exchanged and manipulated with 2 or more parties, and web servers allow multiple people or even users on their own to manipulate/access data.</a:t>
            </a:r>
            <a:endParaRPr sz="14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400">
              <a:solidFill>
                <a:srgbClr val="000000"/>
              </a:solidFill>
              <a:highlight>
                <a:schemeClr val="lt1"/>
              </a:highlight>
              <a:latin typeface="Calibri"/>
              <a:ea typeface="Calibri"/>
              <a:cs typeface="Calibri"/>
              <a:sym typeface="Calibri"/>
            </a:endParaRPr>
          </a:p>
          <a:p>
            <a:pPr indent="0" lvl="0" marL="0">
              <a:spcBef>
                <a:spcPts val="0"/>
              </a:spcBef>
              <a:spcAft>
                <a:spcPts val="160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82975" y="500925"/>
            <a:ext cx="3706500" cy="6198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Email Servers</a:t>
            </a:r>
            <a:endParaRPr/>
          </a:p>
        </p:txBody>
      </p:sp>
      <p:sp>
        <p:nvSpPr>
          <p:cNvPr id="163" name="Shape 163"/>
          <p:cNvSpPr txBox="1"/>
          <p:nvPr>
            <p:ph idx="1" type="body"/>
          </p:nvPr>
        </p:nvSpPr>
        <p:spPr>
          <a:xfrm>
            <a:off x="4631700" y="-116900"/>
            <a:ext cx="4166400" cy="40986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200" u="sng">
                <a:solidFill>
                  <a:srgbClr val="000000"/>
                </a:solidFill>
                <a:latin typeface="Calibri"/>
                <a:ea typeface="Calibri"/>
                <a:cs typeface="Calibri"/>
                <a:sym typeface="Calibri"/>
              </a:rPr>
              <a:t>Allows Users to:</a:t>
            </a:r>
            <a:endParaRPr sz="1200" u="sng">
              <a:solidFill>
                <a:srgbClr val="000000"/>
              </a:solidFill>
              <a:latin typeface="Calibri"/>
              <a:ea typeface="Calibri"/>
              <a:cs typeface="Calibri"/>
              <a:sym typeface="Calibri"/>
            </a:endParaRPr>
          </a:p>
          <a:p>
            <a:pPr indent="-304800" lvl="0" marL="457200" rtl="0">
              <a:lnSpc>
                <a:spcPct val="100000"/>
              </a:lnSpc>
              <a:spcBef>
                <a:spcPts val="0"/>
              </a:spcBef>
              <a:spcAft>
                <a:spcPts val="0"/>
              </a:spcAft>
              <a:buClr>
                <a:srgbClr val="000000"/>
              </a:buClr>
              <a:buSzPts val="1200"/>
              <a:buFont typeface="Calibri"/>
              <a:buChar char="-"/>
            </a:pPr>
            <a:r>
              <a:rPr lang="en" sz="1100">
                <a:solidFill>
                  <a:srgbClr val="000000"/>
                </a:solidFill>
                <a:latin typeface="Calibri"/>
                <a:ea typeface="Calibri"/>
                <a:cs typeface="Calibri"/>
                <a:sym typeface="Calibri"/>
              </a:rPr>
              <a:t>Send emails to other email addresses</a:t>
            </a:r>
            <a:endParaRPr sz="1100">
              <a:solidFill>
                <a:srgbClr val="000000"/>
              </a:solidFill>
              <a:latin typeface="Calibri"/>
              <a:ea typeface="Calibri"/>
              <a:cs typeface="Calibri"/>
              <a:sym typeface="Calibri"/>
            </a:endParaRPr>
          </a:p>
          <a:p>
            <a:pPr indent="-298450" lvl="0" marL="457200" rtl="0">
              <a:lnSpc>
                <a:spcPct val="100000"/>
              </a:lnSpc>
              <a:spcBef>
                <a:spcPts val="0"/>
              </a:spcBef>
              <a:spcAft>
                <a:spcPts val="0"/>
              </a:spcAft>
              <a:buClr>
                <a:srgbClr val="000000"/>
              </a:buClr>
              <a:buSzPts val="1100"/>
              <a:buFont typeface="Calibri"/>
              <a:buChar char="-"/>
            </a:pPr>
            <a:r>
              <a:rPr lang="en" sz="1100">
                <a:solidFill>
                  <a:srgbClr val="000000"/>
                </a:solidFill>
                <a:latin typeface="Calibri"/>
                <a:ea typeface="Calibri"/>
                <a:cs typeface="Calibri"/>
                <a:sym typeface="Calibri"/>
              </a:rPr>
              <a:t>Receive sent emails to user’s address</a:t>
            </a:r>
            <a:endParaRPr sz="1100">
              <a:solidFill>
                <a:srgbClr val="000000"/>
              </a:solidFill>
              <a:latin typeface="Calibri"/>
              <a:ea typeface="Calibri"/>
              <a:cs typeface="Calibri"/>
              <a:sym typeface="Calibri"/>
            </a:endParaRPr>
          </a:p>
          <a:p>
            <a:pPr indent="-298450" lvl="0" marL="457200" rtl="0">
              <a:lnSpc>
                <a:spcPct val="100000"/>
              </a:lnSpc>
              <a:spcBef>
                <a:spcPts val="0"/>
              </a:spcBef>
              <a:spcAft>
                <a:spcPts val="0"/>
              </a:spcAft>
              <a:buClr>
                <a:srgbClr val="000000"/>
              </a:buClr>
              <a:buSzPts val="1100"/>
              <a:buFont typeface="Calibri"/>
              <a:buChar char="-"/>
            </a:pPr>
            <a:r>
              <a:rPr lang="en" sz="1100">
                <a:solidFill>
                  <a:srgbClr val="000000"/>
                </a:solidFill>
                <a:latin typeface="Calibri"/>
                <a:ea typeface="Calibri"/>
                <a:cs typeface="Calibri"/>
                <a:sym typeface="Calibri"/>
              </a:rPr>
              <a:t>Send and receive emails from most other email servers</a:t>
            </a:r>
            <a:endParaRPr sz="1100">
              <a:solidFill>
                <a:srgbClr val="000000"/>
              </a:solidFill>
              <a:latin typeface="Calibri"/>
              <a:ea typeface="Calibri"/>
              <a:cs typeface="Calibri"/>
              <a:sym typeface="Calibri"/>
            </a:endParaRPr>
          </a:p>
          <a:p>
            <a:pPr indent="-298450" lvl="0" marL="457200" rtl="0">
              <a:lnSpc>
                <a:spcPct val="100000"/>
              </a:lnSpc>
              <a:spcBef>
                <a:spcPts val="0"/>
              </a:spcBef>
              <a:spcAft>
                <a:spcPts val="0"/>
              </a:spcAft>
              <a:buClr>
                <a:srgbClr val="000000"/>
              </a:buClr>
              <a:buSzPts val="1100"/>
              <a:buFont typeface="Calibri"/>
              <a:buChar char="-"/>
            </a:pPr>
            <a:r>
              <a:rPr lang="en" sz="1100">
                <a:solidFill>
                  <a:srgbClr val="000000"/>
                </a:solidFill>
                <a:latin typeface="Calibri"/>
                <a:ea typeface="Calibri"/>
                <a:cs typeface="Calibri"/>
                <a:sym typeface="Calibri"/>
              </a:rPr>
              <a:t>Receive promotional emails (Advertisements) sent in mass bunches, spam, etc. without needing explicit consent by the user.</a:t>
            </a:r>
            <a:endParaRPr sz="11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200" u="sng">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rPr lang="en" sz="1200" u="sng">
                <a:solidFill>
                  <a:srgbClr val="000000"/>
                </a:solidFill>
                <a:latin typeface="Calibri"/>
                <a:ea typeface="Calibri"/>
                <a:cs typeface="Calibri"/>
                <a:sym typeface="Calibri"/>
              </a:rPr>
              <a:t>Hardware Required:</a:t>
            </a:r>
            <a:endParaRPr sz="1200" u="sng">
              <a:solidFill>
                <a:srgbClr val="000000"/>
              </a:solidFill>
              <a:latin typeface="Calibri"/>
              <a:ea typeface="Calibri"/>
              <a:cs typeface="Calibri"/>
              <a:sym typeface="Calibri"/>
            </a:endParaRPr>
          </a:p>
          <a:p>
            <a:pPr indent="-298450" lvl="0" marL="457200" rtl="0">
              <a:lnSpc>
                <a:spcPct val="100000"/>
              </a:lnSpc>
              <a:spcBef>
                <a:spcPts val="0"/>
              </a:spcBef>
              <a:spcAft>
                <a:spcPts val="0"/>
              </a:spcAft>
              <a:buClr>
                <a:srgbClr val="000000"/>
              </a:buClr>
              <a:buSzPts val="1100"/>
              <a:buFont typeface="Calibri"/>
              <a:buChar char="-"/>
            </a:pPr>
            <a:r>
              <a:rPr b="1" lang="en" sz="1100">
                <a:solidFill>
                  <a:srgbClr val="000000"/>
                </a:solidFill>
                <a:latin typeface="Calibri"/>
                <a:ea typeface="Calibri"/>
                <a:cs typeface="Calibri"/>
                <a:sym typeface="Calibri"/>
              </a:rPr>
              <a:t>Mail Host</a:t>
            </a:r>
            <a:r>
              <a:rPr lang="en" sz="1100">
                <a:solidFill>
                  <a:srgbClr val="000000"/>
                </a:solidFill>
                <a:latin typeface="Calibri"/>
                <a:ea typeface="Calibri"/>
                <a:cs typeface="Calibri"/>
                <a:sym typeface="Calibri"/>
              </a:rPr>
              <a:t> - Machine designated as main mail machine on the network, where other systems on the site forward mail that cannot be delivered is sent.</a:t>
            </a:r>
            <a:endParaRPr sz="1100">
              <a:solidFill>
                <a:srgbClr val="000000"/>
              </a:solidFill>
              <a:latin typeface="Calibri"/>
              <a:ea typeface="Calibri"/>
              <a:cs typeface="Calibri"/>
              <a:sym typeface="Calibri"/>
            </a:endParaRPr>
          </a:p>
          <a:p>
            <a:pPr indent="-298450" lvl="0" marL="457200" rtl="0">
              <a:lnSpc>
                <a:spcPct val="100000"/>
              </a:lnSpc>
              <a:spcBef>
                <a:spcPts val="0"/>
              </a:spcBef>
              <a:spcAft>
                <a:spcPts val="0"/>
              </a:spcAft>
              <a:buClr>
                <a:srgbClr val="000000"/>
              </a:buClr>
              <a:buSzPts val="1100"/>
              <a:buFont typeface="Calibri"/>
              <a:buChar char="-"/>
            </a:pPr>
            <a:r>
              <a:rPr lang="en" sz="1100">
                <a:solidFill>
                  <a:srgbClr val="000000"/>
                </a:solidFill>
                <a:latin typeface="Calibri"/>
                <a:ea typeface="Calibri"/>
                <a:cs typeface="Calibri"/>
                <a:sym typeface="Calibri"/>
              </a:rPr>
              <a:t>Mailboxes are single files that contain emails for a user, A </a:t>
            </a:r>
            <a:r>
              <a:rPr b="1" lang="en" sz="1100">
                <a:solidFill>
                  <a:srgbClr val="000000"/>
                </a:solidFill>
                <a:latin typeface="Calibri"/>
                <a:ea typeface="Calibri"/>
                <a:cs typeface="Calibri"/>
                <a:sym typeface="Calibri"/>
              </a:rPr>
              <a:t>mail server</a:t>
            </a:r>
            <a:r>
              <a:rPr lang="en" sz="1100">
                <a:solidFill>
                  <a:srgbClr val="000000"/>
                </a:solidFill>
                <a:latin typeface="Calibri"/>
                <a:ea typeface="Calibri"/>
                <a:cs typeface="Calibri"/>
                <a:sym typeface="Calibri"/>
              </a:rPr>
              <a:t> is any system that maintains mailboxes within it.</a:t>
            </a:r>
            <a:endParaRPr sz="1100">
              <a:solidFill>
                <a:srgbClr val="000000"/>
              </a:solidFill>
              <a:latin typeface="Calibri"/>
              <a:ea typeface="Calibri"/>
              <a:cs typeface="Calibri"/>
              <a:sym typeface="Calibri"/>
            </a:endParaRPr>
          </a:p>
          <a:p>
            <a:pPr indent="-298450" lvl="0" marL="457200" rtl="0">
              <a:lnSpc>
                <a:spcPct val="100000"/>
              </a:lnSpc>
              <a:spcBef>
                <a:spcPts val="0"/>
              </a:spcBef>
              <a:spcAft>
                <a:spcPts val="0"/>
              </a:spcAft>
              <a:buClr>
                <a:srgbClr val="000000"/>
              </a:buClr>
              <a:buSzPts val="1100"/>
              <a:buFont typeface="Calibri"/>
              <a:buChar char="-"/>
            </a:pPr>
            <a:r>
              <a:rPr lang="en" sz="1100">
                <a:solidFill>
                  <a:srgbClr val="222222"/>
                </a:solidFill>
                <a:latin typeface="Calibri"/>
                <a:ea typeface="Calibri"/>
                <a:cs typeface="Calibri"/>
                <a:sym typeface="Calibri"/>
              </a:rPr>
              <a:t>A </a:t>
            </a:r>
            <a:r>
              <a:rPr b="1" lang="en" sz="1100">
                <a:solidFill>
                  <a:srgbClr val="222222"/>
                </a:solidFill>
                <a:latin typeface="Calibri"/>
                <a:ea typeface="Calibri"/>
                <a:cs typeface="Calibri"/>
                <a:sym typeface="Calibri"/>
              </a:rPr>
              <a:t>Mail Gateway</a:t>
            </a:r>
            <a:r>
              <a:rPr lang="en" sz="1100">
                <a:solidFill>
                  <a:srgbClr val="222222"/>
                </a:solidFill>
                <a:latin typeface="Calibri"/>
                <a:ea typeface="Calibri"/>
                <a:cs typeface="Calibri"/>
                <a:sym typeface="Calibri"/>
              </a:rPr>
              <a:t> is a machine that handles connections between networks that run different communications protocols or communications between different networks that use the same protocol</a:t>
            </a:r>
            <a:endParaRPr sz="1100">
              <a:solidFill>
                <a:srgbClr val="222222"/>
              </a:solidFill>
              <a:latin typeface="Calibri"/>
              <a:ea typeface="Calibri"/>
              <a:cs typeface="Calibri"/>
              <a:sym typeface="Calibri"/>
            </a:endParaRPr>
          </a:p>
          <a:p>
            <a:pPr indent="0" lvl="0" marL="0" rtl="0">
              <a:lnSpc>
                <a:spcPct val="100000"/>
              </a:lnSpc>
              <a:spcBef>
                <a:spcPts val="0"/>
              </a:spcBef>
              <a:spcAft>
                <a:spcPts val="0"/>
              </a:spcAft>
              <a:buNone/>
            </a:pPr>
            <a:r>
              <a:t/>
            </a:r>
            <a:endParaRPr sz="1200" u="sng">
              <a:solidFill>
                <a:srgbClr val="222222"/>
              </a:solidFill>
              <a:latin typeface="Calibri"/>
              <a:ea typeface="Calibri"/>
              <a:cs typeface="Calibri"/>
              <a:sym typeface="Calibri"/>
            </a:endParaRPr>
          </a:p>
          <a:p>
            <a:pPr indent="0" lvl="0" marL="0" rtl="0">
              <a:lnSpc>
                <a:spcPct val="100000"/>
              </a:lnSpc>
              <a:spcBef>
                <a:spcPts val="0"/>
              </a:spcBef>
              <a:spcAft>
                <a:spcPts val="0"/>
              </a:spcAft>
              <a:buNone/>
            </a:pPr>
            <a:r>
              <a:rPr lang="en" sz="1200" u="sng">
                <a:solidFill>
                  <a:srgbClr val="222222"/>
                </a:solidFill>
                <a:latin typeface="Calibri"/>
                <a:ea typeface="Calibri"/>
                <a:cs typeface="Calibri"/>
                <a:sym typeface="Calibri"/>
              </a:rPr>
              <a:t>Software Required:</a:t>
            </a:r>
            <a:endParaRPr sz="1200" u="sng">
              <a:solidFill>
                <a:srgbClr val="222222"/>
              </a:solidFill>
              <a:latin typeface="Calibri"/>
              <a:ea typeface="Calibri"/>
              <a:cs typeface="Calibri"/>
              <a:sym typeface="Calibri"/>
            </a:endParaRPr>
          </a:p>
          <a:p>
            <a:pPr indent="-298450" lvl="0" marL="457200" rtl="0">
              <a:lnSpc>
                <a:spcPct val="100000"/>
              </a:lnSpc>
              <a:spcBef>
                <a:spcPts val="0"/>
              </a:spcBef>
              <a:spcAft>
                <a:spcPts val="0"/>
              </a:spcAft>
              <a:buClr>
                <a:srgbClr val="222222"/>
              </a:buClr>
              <a:buSzPts val="1100"/>
              <a:buFont typeface="Calibri"/>
              <a:buChar char="-"/>
            </a:pPr>
            <a:r>
              <a:rPr b="1" lang="en" sz="1100">
                <a:solidFill>
                  <a:srgbClr val="222222"/>
                </a:solidFill>
                <a:latin typeface="Calibri"/>
                <a:ea typeface="Calibri"/>
                <a:cs typeface="Calibri"/>
                <a:sym typeface="Calibri"/>
              </a:rPr>
              <a:t>Mail User Agent </a:t>
            </a:r>
            <a:r>
              <a:rPr lang="en" sz="1100">
                <a:solidFill>
                  <a:srgbClr val="222222"/>
                </a:solidFill>
                <a:latin typeface="Calibri"/>
                <a:ea typeface="Calibri"/>
                <a:cs typeface="Calibri"/>
                <a:sym typeface="Calibri"/>
              </a:rPr>
              <a:t>program that acts as the interface between the user and mail transfer agent.</a:t>
            </a:r>
            <a:endParaRPr sz="1100">
              <a:solidFill>
                <a:srgbClr val="222222"/>
              </a:solidFill>
              <a:latin typeface="Calibri"/>
              <a:ea typeface="Calibri"/>
              <a:cs typeface="Calibri"/>
              <a:sym typeface="Calibri"/>
            </a:endParaRPr>
          </a:p>
          <a:p>
            <a:pPr indent="-298450" lvl="0" marL="457200" rtl="0">
              <a:lnSpc>
                <a:spcPct val="100000"/>
              </a:lnSpc>
              <a:spcBef>
                <a:spcPts val="0"/>
              </a:spcBef>
              <a:spcAft>
                <a:spcPts val="0"/>
              </a:spcAft>
              <a:buClr>
                <a:srgbClr val="222222"/>
              </a:buClr>
              <a:buSzPts val="1100"/>
              <a:buFont typeface="Calibri"/>
              <a:buChar char="-"/>
            </a:pPr>
            <a:r>
              <a:rPr b="1" lang="en" sz="1100">
                <a:solidFill>
                  <a:srgbClr val="222222"/>
                </a:solidFill>
                <a:latin typeface="Calibri"/>
                <a:ea typeface="Calibri"/>
                <a:cs typeface="Calibri"/>
                <a:sym typeface="Calibri"/>
              </a:rPr>
              <a:t>Mail Transfer Agent</a:t>
            </a:r>
            <a:r>
              <a:rPr lang="en" sz="1100">
                <a:solidFill>
                  <a:srgbClr val="222222"/>
                </a:solidFill>
                <a:latin typeface="Calibri"/>
                <a:ea typeface="Calibri"/>
                <a:cs typeface="Calibri"/>
                <a:sym typeface="Calibri"/>
              </a:rPr>
              <a:t> responsible for the routing of mail messages</a:t>
            </a:r>
            <a:endParaRPr sz="1100">
              <a:solidFill>
                <a:srgbClr val="222222"/>
              </a:solidFill>
              <a:latin typeface="Calibri"/>
              <a:ea typeface="Calibri"/>
              <a:cs typeface="Calibri"/>
              <a:sym typeface="Calibri"/>
            </a:endParaRPr>
          </a:p>
          <a:p>
            <a:pPr indent="-298450" lvl="0" marL="457200" rtl="0">
              <a:lnSpc>
                <a:spcPct val="100000"/>
              </a:lnSpc>
              <a:spcBef>
                <a:spcPts val="0"/>
              </a:spcBef>
              <a:spcAft>
                <a:spcPts val="0"/>
              </a:spcAft>
              <a:buClr>
                <a:srgbClr val="222222"/>
              </a:buClr>
              <a:buSzPts val="1100"/>
              <a:buFont typeface="Calibri"/>
              <a:buChar char="-"/>
            </a:pPr>
            <a:r>
              <a:rPr lang="en" sz="1100">
                <a:solidFill>
                  <a:srgbClr val="222222"/>
                </a:solidFill>
                <a:latin typeface="Calibri"/>
                <a:ea typeface="Calibri"/>
                <a:cs typeface="Calibri"/>
                <a:sym typeface="Calibri"/>
              </a:rPr>
              <a:t>A </a:t>
            </a:r>
            <a:r>
              <a:rPr b="1" lang="en" sz="1100">
                <a:solidFill>
                  <a:srgbClr val="222222"/>
                </a:solidFill>
                <a:latin typeface="Calibri"/>
                <a:ea typeface="Calibri"/>
                <a:cs typeface="Calibri"/>
                <a:sym typeface="Calibri"/>
              </a:rPr>
              <a:t>Local Delivery Agent</a:t>
            </a:r>
            <a:r>
              <a:rPr lang="en" sz="1100">
                <a:solidFill>
                  <a:srgbClr val="222222"/>
                </a:solidFill>
                <a:latin typeface="Calibri"/>
                <a:ea typeface="Calibri"/>
                <a:cs typeface="Calibri"/>
                <a:sym typeface="Calibri"/>
              </a:rPr>
              <a:t> is a program that implements a mail delivery protocol</a:t>
            </a:r>
            <a:endParaRPr sz="1100">
              <a:solidFill>
                <a:srgbClr val="222222"/>
              </a:solidFill>
              <a:latin typeface="Calibri"/>
              <a:ea typeface="Calibri"/>
              <a:cs typeface="Calibri"/>
              <a:sym typeface="Calibri"/>
            </a:endParaRPr>
          </a:p>
          <a:p>
            <a:pPr indent="-298450" lvl="0" marL="457200" rtl="0">
              <a:lnSpc>
                <a:spcPct val="100000"/>
              </a:lnSpc>
              <a:spcBef>
                <a:spcPts val="0"/>
              </a:spcBef>
              <a:spcAft>
                <a:spcPts val="0"/>
              </a:spcAft>
              <a:buClr>
                <a:srgbClr val="222222"/>
              </a:buClr>
              <a:buSzPts val="1100"/>
              <a:buFont typeface="Calibri"/>
              <a:buChar char="-"/>
            </a:pPr>
            <a:r>
              <a:rPr lang="en" sz="1100">
                <a:solidFill>
                  <a:srgbClr val="222222"/>
                </a:solidFill>
                <a:latin typeface="Calibri"/>
                <a:ea typeface="Calibri"/>
                <a:cs typeface="Calibri"/>
                <a:sym typeface="Calibri"/>
              </a:rPr>
              <a:t>The </a:t>
            </a:r>
            <a:r>
              <a:rPr b="1" lang="en" sz="1100">
                <a:solidFill>
                  <a:srgbClr val="222222"/>
                </a:solidFill>
                <a:latin typeface="Calibri"/>
                <a:ea typeface="Calibri"/>
                <a:cs typeface="Calibri"/>
                <a:sym typeface="Calibri"/>
              </a:rPr>
              <a:t>Mail Address</a:t>
            </a:r>
            <a:r>
              <a:rPr lang="en" sz="1100">
                <a:solidFill>
                  <a:srgbClr val="222222"/>
                </a:solidFill>
                <a:latin typeface="Calibri"/>
                <a:ea typeface="Calibri"/>
                <a:cs typeface="Calibri"/>
                <a:sym typeface="Calibri"/>
              </a:rPr>
              <a:t> contains the name of the recipient and the system to which the mail message is delivered.</a:t>
            </a:r>
            <a:endParaRPr sz="1100">
              <a:solidFill>
                <a:srgbClr val="222222"/>
              </a:solidFill>
              <a:latin typeface="Calibri"/>
              <a:ea typeface="Calibri"/>
              <a:cs typeface="Calibri"/>
              <a:sym typeface="Calibri"/>
            </a:endParaRPr>
          </a:p>
          <a:p>
            <a:pPr indent="-298450" lvl="0" marL="457200" rtl="0">
              <a:lnSpc>
                <a:spcPct val="100000"/>
              </a:lnSpc>
              <a:spcBef>
                <a:spcPts val="0"/>
              </a:spcBef>
              <a:spcAft>
                <a:spcPts val="0"/>
              </a:spcAft>
              <a:buClr>
                <a:srgbClr val="222222"/>
              </a:buClr>
              <a:buSzPts val="1100"/>
              <a:buFont typeface="Calibri"/>
              <a:buChar char="-"/>
            </a:pPr>
            <a:r>
              <a:rPr b="1" lang="en" sz="1100">
                <a:solidFill>
                  <a:srgbClr val="222222"/>
                </a:solidFill>
                <a:latin typeface="Calibri"/>
                <a:ea typeface="Calibri"/>
                <a:cs typeface="Calibri"/>
                <a:sym typeface="Calibri"/>
              </a:rPr>
              <a:t>SMTP</a:t>
            </a:r>
            <a:r>
              <a:rPr lang="en" sz="1100">
                <a:solidFill>
                  <a:srgbClr val="222222"/>
                </a:solidFill>
                <a:latin typeface="Calibri"/>
                <a:ea typeface="Calibri"/>
                <a:cs typeface="Calibri"/>
                <a:sym typeface="Calibri"/>
              </a:rPr>
              <a:t> is the standard mail protocol that is used on the Internet.</a:t>
            </a:r>
            <a:endParaRPr sz="1100">
              <a:solidFill>
                <a:srgbClr val="222222"/>
              </a:solidFill>
              <a:latin typeface="Calibri"/>
              <a:ea typeface="Calibri"/>
              <a:cs typeface="Calibri"/>
              <a:sym typeface="Calibri"/>
            </a:endParaRPr>
          </a:p>
          <a:p>
            <a:pPr indent="0" lvl="0" marL="0" rtl="0">
              <a:lnSpc>
                <a:spcPct val="100000"/>
              </a:lnSpc>
              <a:spcBef>
                <a:spcPts val="0"/>
              </a:spcBef>
              <a:spcAft>
                <a:spcPts val="0"/>
              </a:spcAft>
              <a:buNone/>
            </a:pPr>
            <a:r>
              <a:t/>
            </a:r>
            <a:endParaRPr sz="1200">
              <a:solidFill>
                <a:srgbClr val="000000"/>
              </a:solidFill>
              <a:latin typeface="Calibri"/>
              <a:ea typeface="Calibri"/>
              <a:cs typeface="Calibri"/>
              <a:sym typeface="Calibri"/>
            </a:endParaRPr>
          </a:p>
        </p:txBody>
      </p:sp>
      <p:pic>
        <p:nvPicPr>
          <p:cNvPr id="164" name="Shape 164"/>
          <p:cNvPicPr preferRelativeResize="0"/>
          <p:nvPr/>
        </p:nvPicPr>
        <p:blipFill>
          <a:blip r:embed="rId3">
            <a:alphaModFix/>
          </a:blip>
          <a:stretch>
            <a:fillRect/>
          </a:stretch>
        </p:blipFill>
        <p:spPr>
          <a:xfrm>
            <a:off x="377238" y="1286100"/>
            <a:ext cx="3717976" cy="37179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Types Of Email Servers</a:t>
            </a:r>
            <a:endParaRPr/>
          </a:p>
        </p:txBody>
      </p:sp>
      <p:sp>
        <p:nvSpPr>
          <p:cNvPr id="170" name="Shape 170"/>
          <p:cNvSpPr txBox="1"/>
          <p:nvPr>
            <p:ph idx="1" type="body"/>
          </p:nvPr>
        </p:nvSpPr>
        <p:spPr>
          <a:xfrm>
            <a:off x="4644675" y="189200"/>
            <a:ext cx="4166400" cy="4098600"/>
          </a:xfrm>
          <a:prstGeom prst="rect">
            <a:avLst/>
          </a:prstGeom>
        </p:spPr>
        <p:txBody>
          <a:bodyPr anchorCtr="0" anchor="t" bIns="91425" lIns="91425" spcFirstLastPara="1" rIns="91425" wrap="square" tIns="91425">
            <a:noAutofit/>
          </a:bodyPr>
          <a:lstStyle/>
          <a:p>
            <a:pPr indent="-317500" lvl="0" marL="457200" rtl="0">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Web-Based Email - Most common type of server used by Google and Yahoo, etc.</a:t>
            </a:r>
            <a:endParaRPr sz="14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4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400">
              <a:solidFill>
                <a:srgbClr val="000000"/>
              </a:solidFill>
              <a:latin typeface="Calibri"/>
              <a:ea typeface="Calibri"/>
              <a:cs typeface="Calibri"/>
              <a:sym typeface="Calibri"/>
            </a:endParaRPr>
          </a:p>
          <a:p>
            <a:pPr indent="-317500" lvl="0" marL="457200" rtl="0">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POP3 (Post Office Protocol 3) Email Servers - Used by Internet Service Providers, to provide users with email accounts with their services.</a:t>
            </a:r>
            <a:endParaRPr sz="14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4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400">
              <a:solidFill>
                <a:srgbClr val="000000"/>
              </a:solidFill>
              <a:latin typeface="Calibri"/>
              <a:ea typeface="Calibri"/>
              <a:cs typeface="Calibri"/>
              <a:sym typeface="Calibri"/>
            </a:endParaRPr>
          </a:p>
          <a:p>
            <a:pPr indent="-317500" lvl="0" marL="457200" rtl="0">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IMAP (Internet Message Access Protocol) - alternative to POP3, often used by business email accounts because it allows users to preview, delete and organize emails before they transfer them from the email server to their computers. Also leaves copy of email on server until user decides to delete them.</a:t>
            </a:r>
            <a:endParaRPr sz="14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4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400">
              <a:solidFill>
                <a:srgbClr val="000000"/>
              </a:solidFill>
              <a:latin typeface="Calibri"/>
              <a:ea typeface="Calibri"/>
              <a:cs typeface="Calibri"/>
              <a:sym typeface="Calibri"/>
            </a:endParaRPr>
          </a:p>
          <a:p>
            <a:pPr indent="-317500" lvl="0" marL="457200" rtl="0">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SMTP (Simple Mail Transfer Protocol) - Work alongside other mail servers and are in charge of handling the email that users send out from their email clients.</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Transaction Servers </a:t>
            </a:r>
            <a:endParaRPr/>
          </a:p>
        </p:txBody>
      </p:sp>
      <p:sp>
        <p:nvSpPr>
          <p:cNvPr id="176" name="Shape 17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7500" lvl="0" marL="457200" rtl="0">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A Transaction Server is a specialized type of server that manages the processes of software based transactions. It manages transactions on an application and/or database on a network or on the internet.</a:t>
            </a:r>
            <a:endParaRPr sz="14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400">
              <a:solidFill>
                <a:srgbClr val="000000"/>
              </a:solidFill>
              <a:latin typeface="Calibri"/>
              <a:ea typeface="Calibri"/>
              <a:cs typeface="Calibri"/>
              <a:sym typeface="Calibri"/>
            </a:endParaRPr>
          </a:p>
          <a:p>
            <a:pPr indent="-317500" lvl="0" marL="457200" rtl="0">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This is different from a web server because this is specially tailored for transaction process management whereas web servers are more general purpose for the websites and the like that they are used for.</a:t>
            </a:r>
            <a:endParaRPr sz="14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4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rPr lang="en" sz="1400" u="sng">
                <a:solidFill>
                  <a:srgbClr val="000000"/>
                </a:solidFill>
                <a:latin typeface="Calibri"/>
                <a:ea typeface="Calibri"/>
                <a:cs typeface="Calibri"/>
                <a:sym typeface="Calibri"/>
              </a:rPr>
              <a:t>Examples:</a:t>
            </a:r>
            <a:endParaRPr sz="1400" u="sng">
              <a:solidFill>
                <a:srgbClr val="000000"/>
              </a:solidFill>
              <a:latin typeface="Calibri"/>
              <a:ea typeface="Calibri"/>
              <a:cs typeface="Calibri"/>
              <a:sym typeface="Calibri"/>
            </a:endParaRPr>
          </a:p>
          <a:p>
            <a:pPr indent="-317500" lvl="0" marL="457200" rtl="0">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Video game microtransactions</a:t>
            </a:r>
            <a:endParaRPr sz="1400">
              <a:solidFill>
                <a:srgbClr val="000000"/>
              </a:solidFill>
              <a:latin typeface="Calibri"/>
              <a:ea typeface="Calibri"/>
              <a:cs typeface="Calibri"/>
              <a:sym typeface="Calibri"/>
            </a:endParaRPr>
          </a:p>
          <a:p>
            <a:pPr indent="-317500" lvl="0" marL="457200" rtl="0">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Netflix/Crunchyroll, etc. subscriptions</a:t>
            </a:r>
            <a:endParaRPr sz="1400">
              <a:solidFill>
                <a:srgbClr val="000000"/>
              </a:solidFill>
              <a:latin typeface="Calibri"/>
              <a:ea typeface="Calibri"/>
              <a:cs typeface="Calibri"/>
              <a:sym typeface="Calibri"/>
            </a:endParaRPr>
          </a:p>
          <a:p>
            <a:pPr indent="-317500" lvl="0" marL="457200" rtl="0">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Buying applications/software online</a:t>
            </a:r>
            <a:endParaRPr sz="1400">
              <a:solidFill>
                <a:srgbClr val="000000"/>
              </a:solidFill>
              <a:latin typeface="Calibri"/>
              <a:ea typeface="Calibri"/>
              <a:cs typeface="Calibri"/>
              <a:sym typeface="Calibri"/>
            </a:endParaRPr>
          </a:p>
          <a:p>
            <a:pPr indent="-317500" lvl="0" marL="457200" rtl="0">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Skype call hours</a:t>
            </a:r>
            <a:endParaRPr sz="1400">
              <a:solidFill>
                <a:srgbClr val="000000"/>
              </a:solidFill>
              <a:latin typeface="Calibri"/>
              <a:ea typeface="Calibri"/>
              <a:cs typeface="Calibri"/>
              <a:sym typeface="Calibri"/>
            </a:endParaRPr>
          </a:p>
          <a:p>
            <a:pPr indent="-317500" lvl="0" marL="457200" rtl="0">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Online Banking</a:t>
            </a:r>
            <a:endParaRPr sz="1400">
              <a:solidFill>
                <a:srgbClr val="000000"/>
              </a:solidFill>
              <a:latin typeface="Calibri"/>
              <a:ea typeface="Calibri"/>
              <a:cs typeface="Calibri"/>
              <a:sym typeface="Calibri"/>
            </a:endParaRPr>
          </a:p>
          <a:p>
            <a:pPr indent="-317500" lvl="0" marL="457200" rtl="0">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PayPal</a:t>
            </a:r>
            <a:endParaRPr sz="14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200" u="sng">
              <a:solidFill>
                <a:srgbClr val="000000"/>
              </a:solidFill>
              <a:latin typeface="Calibri"/>
              <a:ea typeface="Calibri"/>
              <a:cs typeface="Calibri"/>
              <a:sym typeface="Calibri"/>
            </a:endParaRPr>
          </a:p>
        </p:txBody>
      </p:sp>
      <p:pic>
        <p:nvPicPr>
          <p:cNvPr id="177" name="Shape 177"/>
          <p:cNvPicPr preferRelativeResize="0"/>
          <p:nvPr/>
        </p:nvPicPr>
        <p:blipFill>
          <a:blip r:embed="rId3">
            <a:alphaModFix/>
          </a:blip>
          <a:stretch>
            <a:fillRect/>
          </a:stretch>
        </p:blipFill>
        <p:spPr>
          <a:xfrm>
            <a:off x="204680" y="2011325"/>
            <a:ext cx="3920576" cy="2588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383000" y="475000"/>
            <a:ext cx="3706500" cy="6522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Online Games </a:t>
            </a:r>
            <a:endParaRPr/>
          </a:p>
        </p:txBody>
      </p:sp>
      <p:sp>
        <p:nvSpPr>
          <p:cNvPr id="183" name="Shape 18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en" sz="1100" u="sng">
                <a:solidFill>
                  <a:srgbClr val="000000"/>
                </a:solidFill>
                <a:latin typeface="Calibri"/>
                <a:ea typeface="Calibri"/>
                <a:cs typeface="Calibri"/>
                <a:sym typeface="Calibri"/>
              </a:rPr>
              <a:t>Network Services Used In Online Games:</a:t>
            </a:r>
            <a:endParaRPr sz="1100" u="sng">
              <a:solidFill>
                <a:srgbClr val="000000"/>
              </a:solidFill>
              <a:latin typeface="Calibri"/>
              <a:ea typeface="Calibri"/>
              <a:cs typeface="Calibri"/>
              <a:sym typeface="Calibri"/>
            </a:endParaRPr>
          </a:p>
          <a:p>
            <a:pPr indent="-298450" lvl="0" marL="457200" rtl="0">
              <a:lnSpc>
                <a:spcPct val="100000"/>
              </a:lnSpc>
              <a:spcBef>
                <a:spcPts val="1600"/>
              </a:spcBef>
              <a:spcAft>
                <a:spcPts val="0"/>
              </a:spcAft>
              <a:buClr>
                <a:srgbClr val="000000"/>
              </a:buClr>
              <a:buSzPts val="1100"/>
              <a:buFont typeface="Calibri"/>
              <a:buChar char="-"/>
            </a:pPr>
            <a:r>
              <a:rPr lang="en" sz="1100">
                <a:solidFill>
                  <a:srgbClr val="000000"/>
                </a:solidFill>
                <a:latin typeface="Calibri"/>
                <a:ea typeface="Calibri"/>
                <a:cs typeface="Calibri"/>
                <a:sym typeface="Calibri"/>
              </a:rPr>
              <a:t>DNS (Domain Name System) - Used by game owners to track users and be able to IP ban them if they violate terms of service</a:t>
            </a:r>
            <a:endParaRPr sz="1100">
              <a:solidFill>
                <a:srgbClr val="000000"/>
              </a:solidFill>
              <a:latin typeface="Calibri"/>
              <a:ea typeface="Calibri"/>
              <a:cs typeface="Calibri"/>
              <a:sym typeface="Calibri"/>
            </a:endParaRPr>
          </a:p>
          <a:p>
            <a:pPr indent="-298450" lvl="0" marL="457200" rtl="0">
              <a:lnSpc>
                <a:spcPct val="100000"/>
              </a:lnSpc>
              <a:spcBef>
                <a:spcPts val="0"/>
              </a:spcBef>
              <a:spcAft>
                <a:spcPts val="0"/>
              </a:spcAft>
              <a:buClr>
                <a:srgbClr val="000000"/>
              </a:buClr>
              <a:buSzPts val="1100"/>
              <a:buFont typeface="Calibri"/>
              <a:buChar char="-"/>
            </a:pPr>
            <a:r>
              <a:rPr lang="en" sz="1100">
                <a:solidFill>
                  <a:srgbClr val="000000"/>
                </a:solidFill>
                <a:highlight>
                  <a:srgbClr val="FFFFFF"/>
                </a:highlight>
                <a:uFill>
                  <a:noFill/>
                </a:uFill>
                <a:latin typeface="Calibri"/>
                <a:ea typeface="Calibri"/>
                <a:cs typeface="Calibri"/>
                <a:sym typeface="Calibri"/>
                <a:hlinkClick r:id="rId3"/>
              </a:rPr>
              <a:t>Authentication servers</a:t>
            </a:r>
            <a:r>
              <a:rPr lang="en" sz="1100">
                <a:solidFill>
                  <a:srgbClr val="000000"/>
                </a:solidFill>
                <a:highlight>
                  <a:srgbClr val="FFFFFF"/>
                </a:highlight>
                <a:latin typeface="Calibri"/>
                <a:ea typeface="Calibri"/>
                <a:cs typeface="Calibri"/>
                <a:sym typeface="Calibri"/>
              </a:rPr>
              <a:t> - identify, authenticate, and provide users with account profiles by taking in and authenticating Email addresses and can log usage data on those accounts</a:t>
            </a:r>
            <a:endParaRPr sz="1100">
              <a:solidFill>
                <a:srgbClr val="000000"/>
              </a:solidFill>
              <a:highlight>
                <a:srgbClr val="FFFFFF"/>
              </a:highlight>
              <a:latin typeface="Calibri"/>
              <a:ea typeface="Calibri"/>
              <a:cs typeface="Calibri"/>
              <a:sym typeface="Calibri"/>
            </a:endParaRPr>
          </a:p>
          <a:p>
            <a:pPr indent="-298450" lvl="0" marL="457200" rtl="0">
              <a:lnSpc>
                <a:spcPct val="100000"/>
              </a:lnSpc>
              <a:spcBef>
                <a:spcPts val="0"/>
              </a:spcBef>
              <a:spcAft>
                <a:spcPts val="0"/>
              </a:spcAft>
              <a:buClr>
                <a:srgbClr val="000000"/>
              </a:buClr>
              <a:buSzPts val="1100"/>
              <a:buFont typeface="Calibri"/>
              <a:buChar char="-"/>
            </a:pPr>
            <a:r>
              <a:rPr lang="en" sz="1100">
                <a:solidFill>
                  <a:srgbClr val="000000"/>
                </a:solidFill>
                <a:highlight>
                  <a:srgbClr val="FFFFFF"/>
                </a:highlight>
                <a:latin typeface="Calibri"/>
                <a:ea typeface="Calibri"/>
                <a:cs typeface="Calibri"/>
                <a:sym typeface="Calibri"/>
              </a:rPr>
              <a:t>File Server - For many files concerning things like maps, user/character data, etc.</a:t>
            </a:r>
            <a:endParaRPr sz="1100">
              <a:solidFill>
                <a:srgbClr val="000000"/>
              </a:solidFill>
              <a:highlight>
                <a:srgbClr val="FFFFFF"/>
              </a:highlight>
              <a:latin typeface="Calibri"/>
              <a:ea typeface="Calibri"/>
              <a:cs typeface="Calibri"/>
              <a:sym typeface="Calibri"/>
            </a:endParaRPr>
          </a:p>
          <a:p>
            <a:pPr indent="-298450" lvl="0" marL="457200" rtl="0">
              <a:lnSpc>
                <a:spcPct val="100000"/>
              </a:lnSpc>
              <a:spcBef>
                <a:spcPts val="0"/>
              </a:spcBef>
              <a:spcAft>
                <a:spcPts val="0"/>
              </a:spcAft>
              <a:buClr>
                <a:srgbClr val="000000"/>
              </a:buClr>
              <a:buSzPts val="1100"/>
              <a:buFont typeface="Calibri"/>
              <a:buChar char="-"/>
            </a:pPr>
            <a:r>
              <a:rPr lang="en" sz="1100">
                <a:solidFill>
                  <a:srgbClr val="000000"/>
                </a:solidFill>
                <a:highlight>
                  <a:srgbClr val="FFFFFF"/>
                </a:highlight>
                <a:latin typeface="Calibri"/>
                <a:ea typeface="Calibri"/>
                <a:cs typeface="Calibri"/>
                <a:sym typeface="Calibri"/>
              </a:rPr>
              <a:t>Time Service - For games that display the current time in the client</a:t>
            </a:r>
            <a:endParaRPr sz="1100">
              <a:solidFill>
                <a:srgbClr val="000000"/>
              </a:solidFill>
              <a:highlight>
                <a:srgbClr val="FFFFFF"/>
              </a:highlight>
              <a:latin typeface="Calibri"/>
              <a:ea typeface="Calibri"/>
              <a:cs typeface="Calibri"/>
              <a:sym typeface="Calibri"/>
            </a:endParaRPr>
          </a:p>
          <a:p>
            <a:pPr indent="-298450" lvl="0" marL="457200" rtl="0">
              <a:lnSpc>
                <a:spcPct val="100000"/>
              </a:lnSpc>
              <a:spcBef>
                <a:spcPts val="0"/>
              </a:spcBef>
              <a:spcAft>
                <a:spcPts val="0"/>
              </a:spcAft>
              <a:buClr>
                <a:srgbClr val="000000"/>
              </a:buClr>
              <a:buSzPts val="1100"/>
              <a:buFont typeface="Calibri"/>
              <a:buChar char="-"/>
            </a:pPr>
            <a:r>
              <a:rPr lang="en" sz="1100">
                <a:solidFill>
                  <a:srgbClr val="000000"/>
                </a:solidFill>
                <a:highlight>
                  <a:srgbClr val="FFFFFF"/>
                </a:highlight>
                <a:latin typeface="Calibri"/>
                <a:ea typeface="Calibri"/>
                <a:cs typeface="Calibri"/>
                <a:sym typeface="Calibri"/>
              </a:rPr>
              <a:t>World Wide Web - Allows online games to be played directly on the web browser itself on a WWW domain.</a:t>
            </a:r>
            <a:endParaRPr sz="1100">
              <a:solidFill>
                <a:srgbClr val="000000"/>
              </a:solidFill>
              <a:highlight>
                <a:srgbClr val="FFFFFF"/>
              </a:highlight>
              <a:latin typeface="Calibri"/>
              <a:ea typeface="Calibri"/>
              <a:cs typeface="Calibri"/>
              <a:sym typeface="Calibri"/>
            </a:endParaRPr>
          </a:p>
          <a:p>
            <a:pPr indent="-298450" lvl="0" marL="457200" rtl="0">
              <a:lnSpc>
                <a:spcPct val="100000"/>
              </a:lnSpc>
              <a:spcBef>
                <a:spcPts val="0"/>
              </a:spcBef>
              <a:spcAft>
                <a:spcPts val="0"/>
              </a:spcAft>
              <a:buClr>
                <a:srgbClr val="000000"/>
              </a:buClr>
              <a:buSzPts val="1100"/>
              <a:buFont typeface="Calibri"/>
              <a:buChar char="-"/>
            </a:pPr>
            <a:r>
              <a:rPr lang="en" sz="1100">
                <a:solidFill>
                  <a:srgbClr val="000000"/>
                </a:solidFill>
                <a:highlight>
                  <a:srgbClr val="FFFFFF"/>
                </a:highlight>
                <a:latin typeface="Calibri"/>
                <a:ea typeface="Calibri"/>
                <a:cs typeface="Calibri"/>
                <a:sym typeface="Calibri"/>
              </a:rPr>
              <a:t>Instant Messaging - For games (Most that exist now) to allow users to communicate with other users through text. Sends these messages through the server at the game developer’s building.</a:t>
            </a:r>
            <a:endParaRPr sz="1100">
              <a:solidFill>
                <a:srgbClr val="000000"/>
              </a:solidFill>
              <a:highlight>
                <a:srgbClr val="FFFFFF"/>
              </a:highlight>
              <a:latin typeface="Calibri"/>
              <a:ea typeface="Calibri"/>
              <a:cs typeface="Calibri"/>
              <a:sym typeface="Calibri"/>
            </a:endParaRPr>
          </a:p>
          <a:p>
            <a:pPr indent="0" lvl="0" marL="0" rtl="0">
              <a:lnSpc>
                <a:spcPct val="100000"/>
              </a:lnSpc>
              <a:spcBef>
                <a:spcPts val="0"/>
              </a:spcBef>
              <a:spcAft>
                <a:spcPts val="0"/>
              </a:spcAft>
              <a:buNone/>
            </a:pPr>
            <a:r>
              <a:t/>
            </a:r>
            <a:endParaRPr sz="1100" u="sng">
              <a:solidFill>
                <a:srgbClr val="000000"/>
              </a:solidFill>
              <a:highlight>
                <a:srgbClr val="FFFFFF"/>
              </a:highlight>
              <a:latin typeface="Calibri"/>
              <a:ea typeface="Calibri"/>
              <a:cs typeface="Calibri"/>
              <a:sym typeface="Calibri"/>
            </a:endParaRPr>
          </a:p>
          <a:p>
            <a:pPr indent="0" lvl="0" marL="0" rtl="0">
              <a:lnSpc>
                <a:spcPct val="100000"/>
              </a:lnSpc>
              <a:spcBef>
                <a:spcPts val="0"/>
              </a:spcBef>
              <a:spcAft>
                <a:spcPts val="0"/>
              </a:spcAft>
              <a:buNone/>
            </a:pPr>
            <a:r>
              <a:rPr lang="en" sz="1100" u="sng">
                <a:solidFill>
                  <a:srgbClr val="000000"/>
                </a:solidFill>
                <a:highlight>
                  <a:srgbClr val="FFFFFF"/>
                </a:highlight>
                <a:latin typeface="Calibri"/>
                <a:ea typeface="Calibri"/>
                <a:cs typeface="Calibri"/>
                <a:sym typeface="Calibri"/>
              </a:rPr>
              <a:t>Network Services Used In Client Software</a:t>
            </a:r>
            <a:endParaRPr sz="1100" u="sng">
              <a:solidFill>
                <a:srgbClr val="000000"/>
              </a:solidFill>
              <a:highlight>
                <a:srgbClr val="FFFFFF"/>
              </a:highlight>
              <a:latin typeface="Calibri"/>
              <a:ea typeface="Calibri"/>
              <a:cs typeface="Calibri"/>
              <a:sym typeface="Calibri"/>
            </a:endParaRPr>
          </a:p>
          <a:p>
            <a:pPr indent="-298450" lvl="0" marL="457200" rtl="0">
              <a:lnSpc>
                <a:spcPct val="100000"/>
              </a:lnSpc>
              <a:spcBef>
                <a:spcPts val="0"/>
              </a:spcBef>
              <a:spcAft>
                <a:spcPts val="0"/>
              </a:spcAft>
              <a:buClr>
                <a:srgbClr val="000000"/>
              </a:buClr>
              <a:buSzPts val="1100"/>
              <a:buFont typeface="Calibri"/>
              <a:buChar char="-"/>
            </a:pPr>
            <a:r>
              <a:rPr lang="en" sz="1100">
                <a:solidFill>
                  <a:srgbClr val="000000"/>
                </a:solidFill>
                <a:latin typeface="Calibri"/>
                <a:ea typeface="Calibri"/>
                <a:cs typeface="Calibri"/>
                <a:sym typeface="Calibri"/>
              </a:rPr>
              <a:t>Voice Over IP - In-Client service that allows you to communicate with other user’s through speech.</a:t>
            </a:r>
            <a:endParaRPr sz="1100">
              <a:solidFill>
                <a:srgbClr val="000000"/>
              </a:solidFill>
              <a:latin typeface="Calibri"/>
              <a:ea typeface="Calibri"/>
              <a:cs typeface="Calibri"/>
              <a:sym typeface="Calibri"/>
            </a:endParaRPr>
          </a:p>
          <a:p>
            <a:pPr indent="-298450" lvl="0" marL="457200" rtl="0">
              <a:lnSpc>
                <a:spcPct val="100000"/>
              </a:lnSpc>
              <a:spcBef>
                <a:spcPts val="0"/>
              </a:spcBef>
              <a:spcAft>
                <a:spcPts val="0"/>
              </a:spcAft>
              <a:buClr>
                <a:srgbClr val="000000"/>
              </a:buClr>
              <a:buSzPts val="1100"/>
              <a:buFont typeface="Calibri"/>
              <a:buChar char="-"/>
            </a:pPr>
            <a:r>
              <a:rPr lang="en" sz="1100">
                <a:solidFill>
                  <a:srgbClr val="000000"/>
                </a:solidFill>
                <a:latin typeface="Calibri"/>
                <a:ea typeface="Calibri"/>
                <a:cs typeface="Calibri"/>
                <a:sym typeface="Calibri"/>
              </a:rPr>
              <a:t>Video On Demand - Allows videos imbedded by developers to be played directly on the client.</a:t>
            </a:r>
            <a:endParaRPr sz="1100">
              <a:solidFill>
                <a:srgbClr val="000000"/>
              </a:solidFill>
              <a:highlight>
                <a:srgbClr val="FFFFFF"/>
              </a:highlight>
              <a:latin typeface="Calibri"/>
              <a:ea typeface="Calibri"/>
              <a:cs typeface="Calibri"/>
              <a:sym typeface="Calibri"/>
            </a:endParaRPr>
          </a:p>
        </p:txBody>
      </p:sp>
      <p:pic>
        <p:nvPicPr>
          <p:cNvPr id="184" name="Shape 184"/>
          <p:cNvPicPr preferRelativeResize="0"/>
          <p:nvPr/>
        </p:nvPicPr>
        <p:blipFill>
          <a:blip r:embed="rId4">
            <a:alphaModFix/>
          </a:blip>
          <a:stretch>
            <a:fillRect/>
          </a:stretch>
        </p:blipFill>
        <p:spPr>
          <a:xfrm>
            <a:off x="188150" y="1519492"/>
            <a:ext cx="3937099" cy="262473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ctrTitle"/>
          </p:nvPr>
        </p:nvSpPr>
        <p:spPr>
          <a:xfrm>
            <a:off x="382950" y="1161600"/>
            <a:ext cx="8520600" cy="9762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4800"/>
              <a:t>Thank You For </a:t>
            </a:r>
            <a:r>
              <a:rPr lang="en" sz="4800"/>
              <a:t>Listening!</a:t>
            </a:r>
            <a:r>
              <a:rPr lang="en" sz="4800"/>
              <a:t> </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262850" y="80450"/>
            <a:ext cx="8520600" cy="100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u="sng"/>
              <a:t>What we will be talking about </a:t>
            </a:r>
            <a:endParaRPr sz="3600" u="sng"/>
          </a:p>
        </p:txBody>
      </p:sp>
      <p:sp>
        <p:nvSpPr>
          <p:cNvPr id="72" name="Shape 72"/>
          <p:cNvSpPr txBox="1"/>
          <p:nvPr>
            <p:ph idx="1" type="body"/>
          </p:nvPr>
        </p:nvSpPr>
        <p:spPr>
          <a:xfrm>
            <a:off x="80500" y="1301000"/>
            <a:ext cx="3999900" cy="36273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Char char="●"/>
            </a:pPr>
            <a:r>
              <a:rPr lang="en" sz="1400">
                <a:solidFill>
                  <a:srgbClr val="000000"/>
                </a:solidFill>
              </a:rPr>
              <a:t>Client Server Model/Application On The Internet</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Internet Server Hardware</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Internet Server Software</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Internet Servers and Desktop PCs, Similarities and Differences</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Big Companies VS. Small Companies </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HTTP VS. HTTPS</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FTP and SMTP</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Web Servers </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Database Servers</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Email Servers</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Other Transaction Servers</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Online Games</a:t>
            </a:r>
            <a:endParaRPr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0"/>
            <a:ext cx="8520600" cy="4062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1400" u="sng">
                <a:latin typeface="Times New Roman"/>
                <a:ea typeface="Times New Roman"/>
                <a:cs typeface="Times New Roman"/>
                <a:sym typeface="Times New Roman"/>
              </a:rPr>
              <a:t>Works Cited </a:t>
            </a:r>
            <a:endParaRPr sz="1400" u="sng">
              <a:latin typeface="Times New Roman"/>
              <a:ea typeface="Times New Roman"/>
              <a:cs typeface="Times New Roman"/>
              <a:sym typeface="Times New Roman"/>
            </a:endParaRPr>
          </a:p>
        </p:txBody>
      </p:sp>
      <p:sp>
        <p:nvSpPr>
          <p:cNvPr id="195" name="Shape 195"/>
          <p:cNvSpPr txBox="1"/>
          <p:nvPr/>
        </p:nvSpPr>
        <p:spPr>
          <a:xfrm>
            <a:off x="343400" y="342600"/>
            <a:ext cx="8628600" cy="4800900"/>
          </a:xfrm>
          <a:prstGeom prst="rect">
            <a:avLst/>
          </a:prstGeom>
          <a:noFill/>
          <a:ln>
            <a:noFill/>
          </a:ln>
        </p:spPr>
        <p:txBody>
          <a:bodyPr anchorCtr="0" anchor="t" bIns="91425" lIns="91425" spcFirstLastPara="1" rIns="91425" wrap="square" tIns="91425">
            <a:noAutofit/>
          </a:bodyPr>
          <a:lstStyle/>
          <a:p>
            <a:pPr indent="-203200" lvl="0" marL="406400" marR="215900" rtl="0">
              <a:lnSpc>
                <a:spcPct val="100000"/>
              </a:lnSpc>
              <a:spcBef>
                <a:spcPts val="500"/>
              </a:spcBef>
              <a:spcAft>
                <a:spcPts val="0"/>
              </a:spcAft>
              <a:buNone/>
            </a:pPr>
            <a:r>
              <a:rPr lang="en" sz="600">
                <a:solidFill>
                  <a:srgbClr val="333333"/>
                </a:solidFill>
                <a:latin typeface="Times New Roman"/>
                <a:ea typeface="Times New Roman"/>
                <a:cs typeface="Times New Roman"/>
                <a:sym typeface="Times New Roman"/>
              </a:rPr>
              <a:t>Beal, Vangie. “Small Business Server.” </a:t>
            </a:r>
            <a:r>
              <a:rPr i="1" lang="en" sz="600">
                <a:solidFill>
                  <a:srgbClr val="333333"/>
                </a:solidFill>
                <a:latin typeface="Times New Roman"/>
                <a:ea typeface="Times New Roman"/>
                <a:cs typeface="Times New Roman"/>
                <a:sym typeface="Times New Roman"/>
              </a:rPr>
              <a:t>What Is a Small Business Server? Webopedia Definition</a:t>
            </a:r>
            <a:r>
              <a:rPr lang="en" sz="600">
                <a:solidFill>
                  <a:srgbClr val="333333"/>
                </a:solidFill>
                <a:latin typeface="Times New Roman"/>
                <a:ea typeface="Times New Roman"/>
                <a:cs typeface="Times New Roman"/>
                <a:sym typeface="Times New Roman"/>
              </a:rPr>
              <a:t>, www.webopedia.com/TERM/S/small_business_server.html. </a:t>
            </a:r>
            <a:endParaRPr sz="600">
              <a:solidFill>
                <a:srgbClr val="333333"/>
              </a:solidFill>
              <a:latin typeface="Times New Roman"/>
              <a:ea typeface="Times New Roman"/>
              <a:cs typeface="Times New Roman"/>
              <a:sym typeface="Times New Roman"/>
            </a:endParaRPr>
          </a:p>
          <a:p>
            <a:pPr indent="-203200" lvl="0" marL="406400" marR="215900" rtl="0">
              <a:lnSpc>
                <a:spcPct val="100000"/>
              </a:lnSpc>
              <a:spcBef>
                <a:spcPts val="1500"/>
              </a:spcBef>
              <a:spcAft>
                <a:spcPts val="0"/>
              </a:spcAft>
              <a:buNone/>
            </a:pPr>
            <a:r>
              <a:rPr lang="en" sz="600">
                <a:solidFill>
                  <a:srgbClr val="333333"/>
                </a:solidFill>
                <a:latin typeface="Times New Roman"/>
                <a:ea typeface="Times New Roman"/>
                <a:cs typeface="Times New Roman"/>
                <a:sym typeface="Times New Roman"/>
              </a:rPr>
              <a:t>Beal, Vangie. “Is Server Different from a Desktop PC?” </a:t>
            </a:r>
            <a:r>
              <a:rPr i="1" lang="en" sz="600">
                <a:solidFill>
                  <a:srgbClr val="333333"/>
                </a:solidFill>
                <a:latin typeface="Times New Roman"/>
                <a:ea typeface="Times New Roman"/>
                <a:cs typeface="Times New Roman"/>
                <a:sym typeface="Times New Roman"/>
              </a:rPr>
              <a:t>How Is a Server Different from a Desktop? Webopedia.com</a:t>
            </a:r>
            <a:r>
              <a:rPr lang="en" sz="600">
                <a:solidFill>
                  <a:srgbClr val="333333"/>
                </a:solidFill>
                <a:latin typeface="Times New Roman"/>
                <a:ea typeface="Times New Roman"/>
                <a:cs typeface="Times New Roman"/>
                <a:sym typeface="Times New Roman"/>
              </a:rPr>
              <a:t>, www.webopedia.com/DidYouKnow/Hardware_Software/difference_between_server_and_desktop.html. </a:t>
            </a:r>
            <a:endParaRPr sz="600">
              <a:solidFill>
                <a:srgbClr val="333333"/>
              </a:solidFill>
              <a:latin typeface="Times New Roman"/>
              <a:ea typeface="Times New Roman"/>
              <a:cs typeface="Times New Roman"/>
              <a:sym typeface="Times New Roman"/>
            </a:endParaRPr>
          </a:p>
          <a:p>
            <a:pPr indent="-203200" lvl="0" marL="406400" marR="215900" rtl="0">
              <a:lnSpc>
                <a:spcPct val="100000"/>
              </a:lnSpc>
              <a:spcBef>
                <a:spcPts val="1500"/>
              </a:spcBef>
              <a:spcAft>
                <a:spcPts val="0"/>
              </a:spcAft>
              <a:buNone/>
            </a:pPr>
            <a:r>
              <a:rPr lang="en" sz="600">
                <a:solidFill>
                  <a:srgbClr val="333333"/>
                </a:solidFill>
                <a:latin typeface="Times New Roman"/>
                <a:ea typeface="Times New Roman"/>
                <a:cs typeface="Times New Roman"/>
                <a:sym typeface="Times New Roman"/>
              </a:rPr>
              <a:t>“E-Commerce.” </a:t>
            </a:r>
            <a:r>
              <a:rPr i="1" lang="en" sz="600">
                <a:solidFill>
                  <a:srgbClr val="333333"/>
                </a:solidFill>
                <a:latin typeface="Times New Roman"/>
                <a:ea typeface="Times New Roman"/>
                <a:cs typeface="Times New Roman"/>
                <a:sym typeface="Times New Roman"/>
              </a:rPr>
              <a:t>Web Servers Hardware and Software</a:t>
            </a:r>
            <a:r>
              <a:rPr lang="en" sz="600">
                <a:solidFill>
                  <a:srgbClr val="333333"/>
                </a:solidFill>
                <a:latin typeface="Times New Roman"/>
                <a:ea typeface="Times New Roman"/>
                <a:cs typeface="Times New Roman"/>
                <a:sym typeface="Times New Roman"/>
              </a:rPr>
              <a:t>, www.dcs.bbk.ac.uk/~gmagoulas/Web Server Hardware and Software.pdf. </a:t>
            </a:r>
            <a:endParaRPr sz="600">
              <a:solidFill>
                <a:srgbClr val="333333"/>
              </a:solidFill>
              <a:latin typeface="Times New Roman"/>
              <a:ea typeface="Times New Roman"/>
              <a:cs typeface="Times New Roman"/>
              <a:sym typeface="Times New Roman"/>
            </a:endParaRPr>
          </a:p>
          <a:p>
            <a:pPr indent="-203200" lvl="0" marL="406400" marR="215900" rtl="0">
              <a:lnSpc>
                <a:spcPct val="100000"/>
              </a:lnSpc>
              <a:spcBef>
                <a:spcPts val="1500"/>
              </a:spcBef>
              <a:spcAft>
                <a:spcPts val="0"/>
              </a:spcAft>
              <a:buNone/>
            </a:pPr>
            <a:r>
              <a:rPr lang="en" sz="600">
                <a:solidFill>
                  <a:srgbClr val="333333"/>
                </a:solidFill>
                <a:latin typeface="Times New Roman"/>
                <a:ea typeface="Times New Roman"/>
                <a:cs typeface="Times New Roman"/>
                <a:sym typeface="Times New Roman"/>
              </a:rPr>
              <a:t>“FUNCTIONS OF A WEB SERVER.” </a:t>
            </a:r>
            <a:r>
              <a:rPr i="1" lang="en" sz="600">
                <a:solidFill>
                  <a:srgbClr val="333333"/>
                </a:solidFill>
                <a:latin typeface="Times New Roman"/>
                <a:ea typeface="Times New Roman"/>
                <a:cs typeface="Times New Roman"/>
                <a:sym typeface="Times New Roman"/>
              </a:rPr>
              <a:t>Cloud VPS and Dedicated Hosting Knowledgebase</a:t>
            </a:r>
            <a:r>
              <a:rPr lang="en" sz="600">
                <a:solidFill>
                  <a:srgbClr val="333333"/>
                </a:solidFill>
                <a:latin typeface="Times New Roman"/>
                <a:ea typeface="Times New Roman"/>
                <a:cs typeface="Times New Roman"/>
                <a:sym typeface="Times New Roman"/>
              </a:rPr>
              <a:t>, kb.bodhost.com/functions-of-a-web-server/. </a:t>
            </a:r>
            <a:endParaRPr sz="600">
              <a:solidFill>
                <a:srgbClr val="333333"/>
              </a:solidFill>
              <a:latin typeface="Times New Roman"/>
              <a:ea typeface="Times New Roman"/>
              <a:cs typeface="Times New Roman"/>
              <a:sym typeface="Times New Roman"/>
            </a:endParaRPr>
          </a:p>
          <a:p>
            <a:pPr indent="-203200" lvl="0" marL="406400" marR="215900" rtl="0">
              <a:lnSpc>
                <a:spcPct val="100000"/>
              </a:lnSpc>
              <a:spcBef>
                <a:spcPts val="1500"/>
              </a:spcBef>
              <a:spcAft>
                <a:spcPts val="0"/>
              </a:spcAft>
              <a:buNone/>
            </a:pPr>
            <a:r>
              <a:rPr lang="en" sz="600">
                <a:solidFill>
                  <a:srgbClr val="333333"/>
                </a:solidFill>
                <a:latin typeface="Times New Roman"/>
                <a:ea typeface="Times New Roman"/>
                <a:cs typeface="Times New Roman"/>
                <a:sym typeface="Times New Roman"/>
              </a:rPr>
              <a:t>“Functions of Database Server.” </a:t>
            </a:r>
            <a:r>
              <a:rPr i="1" lang="en" sz="600">
                <a:solidFill>
                  <a:srgbClr val="333333"/>
                </a:solidFill>
                <a:latin typeface="Times New Roman"/>
                <a:ea typeface="Times New Roman"/>
                <a:cs typeface="Times New Roman"/>
                <a:sym typeface="Times New Roman"/>
              </a:rPr>
              <a:t>Scribd</a:t>
            </a:r>
            <a:r>
              <a:rPr lang="en" sz="600">
                <a:solidFill>
                  <a:srgbClr val="333333"/>
                </a:solidFill>
                <a:latin typeface="Times New Roman"/>
                <a:ea typeface="Times New Roman"/>
                <a:cs typeface="Times New Roman"/>
                <a:sym typeface="Times New Roman"/>
              </a:rPr>
              <a:t>, Scribd, www.scribd.com/document/252060086/Functions-of-Database-Server. </a:t>
            </a:r>
            <a:endParaRPr sz="600">
              <a:solidFill>
                <a:srgbClr val="333333"/>
              </a:solidFill>
              <a:latin typeface="Times New Roman"/>
              <a:ea typeface="Times New Roman"/>
              <a:cs typeface="Times New Roman"/>
              <a:sym typeface="Times New Roman"/>
            </a:endParaRPr>
          </a:p>
          <a:p>
            <a:pPr indent="-203200" lvl="0" marL="406400" marR="215900" rtl="0">
              <a:lnSpc>
                <a:spcPct val="100000"/>
              </a:lnSpc>
              <a:spcBef>
                <a:spcPts val="1500"/>
              </a:spcBef>
              <a:spcAft>
                <a:spcPts val="0"/>
              </a:spcAft>
              <a:buNone/>
            </a:pPr>
            <a:r>
              <a:rPr lang="en" sz="600">
                <a:solidFill>
                  <a:srgbClr val="333333"/>
                </a:solidFill>
                <a:latin typeface="Times New Roman"/>
                <a:ea typeface="Times New Roman"/>
                <a:cs typeface="Times New Roman"/>
                <a:sym typeface="Times New Roman"/>
              </a:rPr>
              <a:t>Admin. “HTTP vs. HTTPS – What's the Difference?” </a:t>
            </a:r>
            <a:r>
              <a:rPr i="1" lang="en" sz="600">
                <a:solidFill>
                  <a:srgbClr val="333333"/>
                </a:solidFill>
                <a:latin typeface="Times New Roman"/>
                <a:ea typeface="Times New Roman"/>
                <a:cs typeface="Times New Roman"/>
                <a:sym typeface="Times New Roman"/>
              </a:rPr>
              <a:t>Easynews Blog</a:t>
            </a:r>
            <a:r>
              <a:rPr lang="en" sz="600">
                <a:solidFill>
                  <a:srgbClr val="333333"/>
                </a:solidFill>
                <a:latin typeface="Times New Roman"/>
                <a:ea typeface="Times New Roman"/>
                <a:cs typeface="Times New Roman"/>
                <a:sym typeface="Times New Roman"/>
              </a:rPr>
              <a:t>, blog.easynews.com/http-vs-https-whats-the-difference/. </a:t>
            </a:r>
            <a:endParaRPr sz="600">
              <a:solidFill>
                <a:srgbClr val="333333"/>
              </a:solidFill>
              <a:latin typeface="Times New Roman"/>
              <a:ea typeface="Times New Roman"/>
              <a:cs typeface="Times New Roman"/>
              <a:sym typeface="Times New Roman"/>
            </a:endParaRPr>
          </a:p>
          <a:p>
            <a:pPr indent="-203200" lvl="0" marL="406400" marR="215900" rtl="0">
              <a:lnSpc>
                <a:spcPct val="100000"/>
              </a:lnSpc>
              <a:spcBef>
                <a:spcPts val="1500"/>
              </a:spcBef>
              <a:spcAft>
                <a:spcPts val="0"/>
              </a:spcAft>
              <a:buNone/>
            </a:pPr>
            <a:r>
              <a:rPr lang="en" sz="600">
                <a:solidFill>
                  <a:srgbClr val="333333"/>
                </a:solidFill>
                <a:latin typeface="Times New Roman"/>
                <a:ea typeface="Times New Roman"/>
                <a:cs typeface="Times New Roman"/>
                <a:sym typeface="Times New Roman"/>
              </a:rPr>
              <a:t>McManaway, Erin. “Types of Email Servers.” It Still Works, 13 Apr. 2017, itstillworks.com/types-email-servers-6148964.html.</a:t>
            </a:r>
            <a:endParaRPr sz="600">
              <a:solidFill>
                <a:srgbClr val="333333"/>
              </a:solidFill>
              <a:latin typeface="Times New Roman"/>
              <a:ea typeface="Times New Roman"/>
              <a:cs typeface="Times New Roman"/>
              <a:sym typeface="Times New Roman"/>
            </a:endParaRPr>
          </a:p>
          <a:p>
            <a:pPr indent="-203200" lvl="0" marL="406400" marR="215900" rtl="0">
              <a:lnSpc>
                <a:spcPct val="100000"/>
              </a:lnSpc>
              <a:spcBef>
                <a:spcPts val="1500"/>
              </a:spcBef>
              <a:spcAft>
                <a:spcPts val="0"/>
              </a:spcAft>
              <a:buNone/>
            </a:pPr>
            <a:r>
              <a:rPr lang="en" sz="600">
                <a:solidFill>
                  <a:srgbClr val="333333"/>
                </a:solidFill>
                <a:latin typeface="Times New Roman"/>
                <a:ea typeface="Times New Roman"/>
                <a:cs typeface="Times New Roman"/>
                <a:sym typeface="Times New Roman"/>
              </a:rPr>
              <a:t>Nield, David. “What Does FTP Stand for When Using a Computer?” </a:t>
            </a:r>
            <a:r>
              <a:rPr i="1" lang="en" sz="600">
                <a:solidFill>
                  <a:srgbClr val="333333"/>
                </a:solidFill>
                <a:latin typeface="Times New Roman"/>
                <a:ea typeface="Times New Roman"/>
                <a:cs typeface="Times New Roman"/>
                <a:sym typeface="Times New Roman"/>
              </a:rPr>
              <a:t>Small Business - Chron.com</a:t>
            </a:r>
            <a:r>
              <a:rPr lang="en" sz="600">
                <a:solidFill>
                  <a:srgbClr val="333333"/>
                </a:solidFill>
                <a:latin typeface="Times New Roman"/>
                <a:ea typeface="Times New Roman"/>
                <a:cs typeface="Times New Roman"/>
                <a:sym typeface="Times New Roman"/>
              </a:rPr>
              <a:t>, Chron.com, 21 Nov. 2017, smallbusiness.chron.com/ftp-stand-using-computer-70065.html. </a:t>
            </a:r>
            <a:endParaRPr sz="600">
              <a:solidFill>
                <a:srgbClr val="333333"/>
              </a:solidFill>
              <a:latin typeface="Times New Roman"/>
              <a:ea typeface="Times New Roman"/>
              <a:cs typeface="Times New Roman"/>
              <a:sym typeface="Times New Roman"/>
            </a:endParaRPr>
          </a:p>
          <a:p>
            <a:pPr indent="-203200" lvl="0" marL="406400" marR="215900" rtl="0">
              <a:lnSpc>
                <a:spcPct val="100000"/>
              </a:lnSpc>
              <a:spcBef>
                <a:spcPts val="1500"/>
              </a:spcBef>
              <a:spcAft>
                <a:spcPts val="0"/>
              </a:spcAft>
              <a:buNone/>
            </a:pPr>
            <a:r>
              <a:rPr lang="en" sz="600">
                <a:solidFill>
                  <a:srgbClr val="333333"/>
                </a:solidFill>
                <a:latin typeface="Times New Roman"/>
                <a:ea typeface="Times New Roman"/>
                <a:cs typeface="Times New Roman"/>
                <a:sym typeface="Times New Roman"/>
              </a:rPr>
              <a:t>“Setup Web and Database Server.” </a:t>
            </a:r>
            <a:r>
              <a:rPr i="1" lang="en" sz="600">
                <a:solidFill>
                  <a:srgbClr val="333333"/>
                </a:solidFill>
                <a:latin typeface="Times New Roman"/>
                <a:ea typeface="Times New Roman"/>
                <a:cs typeface="Times New Roman"/>
                <a:sym typeface="Times New Roman"/>
              </a:rPr>
              <a:t>Hardware Requirements for Web and Database Servers</a:t>
            </a:r>
            <a:r>
              <a:rPr lang="en" sz="600">
                <a:solidFill>
                  <a:srgbClr val="333333"/>
                </a:solidFill>
                <a:latin typeface="Times New Roman"/>
                <a:ea typeface="Times New Roman"/>
                <a:cs typeface="Times New Roman"/>
                <a:sym typeface="Times New Roman"/>
              </a:rPr>
              <a:t>, help.sana-commerce.com/sana-commerce-83/installation/setup-web-and-database-server/hardware-requirements-for-web-and-database-servers. </a:t>
            </a:r>
            <a:endParaRPr sz="600">
              <a:solidFill>
                <a:srgbClr val="333333"/>
              </a:solidFill>
              <a:latin typeface="Times New Roman"/>
              <a:ea typeface="Times New Roman"/>
              <a:cs typeface="Times New Roman"/>
              <a:sym typeface="Times New Roman"/>
            </a:endParaRPr>
          </a:p>
          <a:p>
            <a:pPr indent="-203200" lvl="0" marL="406400" marR="215900" rtl="0">
              <a:lnSpc>
                <a:spcPct val="100000"/>
              </a:lnSpc>
              <a:spcBef>
                <a:spcPts val="1500"/>
              </a:spcBef>
              <a:spcAft>
                <a:spcPts val="0"/>
              </a:spcAft>
              <a:buNone/>
            </a:pPr>
            <a:r>
              <a:rPr lang="en" sz="600">
                <a:solidFill>
                  <a:srgbClr val="333333"/>
                </a:solidFill>
                <a:latin typeface="Times New Roman"/>
                <a:ea typeface="Times New Roman"/>
                <a:cs typeface="Times New Roman"/>
                <a:sym typeface="Times New Roman"/>
              </a:rPr>
              <a:t>“Software and Hardware Components of Mail Services.” </a:t>
            </a:r>
            <a:r>
              <a:rPr i="1" lang="en" sz="600">
                <a:solidFill>
                  <a:srgbClr val="333333"/>
                </a:solidFill>
                <a:latin typeface="Times New Roman"/>
                <a:ea typeface="Times New Roman"/>
                <a:cs typeface="Times New Roman"/>
                <a:sym typeface="Times New Roman"/>
              </a:rPr>
              <a:t>Software and Hardware Components of Mail Services (System Administration Guide: Resource Management and Network Services)</a:t>
            </a:r>
            <a:r>
              <a:rPr lang="en" sz="600">
                <a:solidFill>
                  <a:srgbClr val="333333"/>
                </a:solidFill>
                <a:latin typeface="Times New Roman"/>
                <a:ea typeface="Times New Roman"/>
                <a:cs typeface="Times New Roman"/>
                <a:sym typeface="Times New Roman"/>
              </a:rPr>
              <a:t>, docs.oracle.com/cd/E19683-01/817-0204/6mg168c5t/index.html#mailrefer-68. </a:t>
            </a:r>
            <a:endParaRPr sz="600">
              <a:solidFill>
                <a:srgbClr val="333333"/>
              </a:solidFill>
              <a:latin typeface="Times New Roman"/>
              <a:ea typeface="Times New Roman"/>
              <a:cs typeface="Times New Roman"/>
              <a:sym typeface="Times New Roman"/>
            </a:endParaRPr>
          </a:p>
          <a:p>
            <a:pPr indent="-203200" lvl="0" marL="406400" marR="215900" rtl="0">
              <a:lnSpc>
                <a:spcPct val="100000"/>
              </a:lnSpc>
              <a:spcBef>
                <a:spcPts val="1500"/>
              </a:spcBef>
              <a:spcAft>
                <a:spcPts val="0"/>
              </a:spcAft>
              <a:buNone/>
            </a:pPr>
            <a:r>
              <a:rPr lang="en" sz="600">
                <a:solidFill>
                  <a:srgbClr val="333333"/>
                </a:solidFill>
                <a:latin typeface="Times New Roman"/>
                <a:ea typeface="Times New Roman"/>
                <a:cs typeface="Times New Roman"/>
                <a:sym typeface="Times New Roman"/>
              </a:rPr>
              <a:t>Techquickie. “Servers vs Desktop PCs as Fast As Possible.” YouTube, YouTube, 18 June 2014, www.youtube.com/watch?v=ByI1PHMcPJQ.</a:t>
            </a:r>
            <a:endParaRPr sz="600">
              <a:solidFill>
                <a:srgbClr val="333333"/>
              </a:solidFill>
              <a:latin typeface="Times New Roman"/>
              <a:ea typeface="Times New Roman"/>
              <a:cs typeface="Times New Roman"/>
              <a:sym typeface="Times New Roman"/>
            </a:endParaRPr>
          </a:p>
          <a:p>
            <a:pPr indent="-203200" lvl="0" marL="406400" marR="215900" rtl="0">
              <a:lnSpc>
                <a:spcPct val="100000"/>
              </a:lnSpc>
              <a:spcBef>
                <a:spcPts val="1500"/>
              </a:spcBef>
              <a:spcAft>
                <a:spcPts val="0"/>
              </a:spcAft>
              <a:buNone/>
            </a:pPr>
            <a:r>
              <a:rPr lang="en" sz="600">
                <a:solidFill>
                  <a:srgbClr val="333333"/>
                </a:solidFill>
                <a:latin typeface="Times New Roman"/>
                <a:ea typeface="Times New Roman"/>
                <a:cs typeface="Times New Roman"/>
                <a:sym typeface="Times New Roman"/>
              </a:rPr>
              <a:t>Tutorials Point. “Web Server Types.” </a:t>
            </a:r>
            <a:r>
              <a:rPr i="1" lang="en" sz="600">
                <a:solidFill>
                  <a:srgbClr val="333333"/>
                </a:solidFill>
                <a:latin typeface="Times New Roman"/>
                <a:ea typeface="Times New Roman"/>
                <a:cs typeface="Times New Roman"/>
                <a:sym typeface="Times New Roman"/>
              </a:rPr>
              <a:t>Www.tutorialspoint.com</a:t>
            </a:r>
            <a:r>
              <a:rPr lang="en" sz="600">
                <a:solidFill>
                  <a:srgbClr val="333333"/>
                </a:solidFill>
                <a:latin typeface="Times New Roman"/>
                <a:ea typeface="Times New Roman"/>
                <a:cs typeface="Times New Roman"/>
                <a:sym typeface="Times New Roman"/>
              </a:rPr>
              <a:t>, Tutorials Point, 8 Jan. 2018, www.tutorialspoint.com/web_developers_guide/web_server_types.htm. </a:t>
            </a:r>
            <a:endParaRPr sz="600">
              <a:solidFill>
                <a:srgbClr val="333333"/>
              </a:solidFill>
              <a:latin typeface="Times New Roman"/>
              <a:ea typeface="Times New Roman"/>
              <a:cs typeface="Times New Roman"/>
              <a:sym typeface="Times New Roman"/>
            </a:endParaRPr>
          </a:p>
          <a:p>
            <a:pPr indent="-203200" lvl="0" marL="406400" marR="215900" rtl="0">
              <a:lnSpc>
                <a:spcPct val="100000"/>
              </a:lnSpc>
              <a:spcBef>
                <a:spcPts val="1500"/>
              </a:spcBef>
              <a:spcAft>
                <a:spcPts val="0"/>
              </a:spcAft>
              <a:buNone/>
            </a:pPr>
            <a:r>
              <a:rPr lang="en" sz="600">
                <a:solidFill>
                  <a:srgbClr val="333333"/>
                </a:solidFill>
                <a:latin typeface="Times New Roman"/>
                <a:ea typeface="Times New Roman"/>
                <a:cs typeface="Times New Roman"/>
                <a:sym typeface="Times New Roman"/>
              </a:rPr>
              <a:t>“What Is a Mail Server and How Does It Work?” </a:t>
            </a:r>
            <a:r>
              <a:rPr i="1" lang="en" sz="600">
                <a:solidFill>
                  <a:srgbClr val="333333"/>
                </a:solidFill>
                <a:latin typeface="Times New Roman"/>
                <a:ea typeface="Times New Roman"/>
                <a:cs typeface="Times New Roman"/>
                <a:sym typeface="Times New Roman"/>
              </a:rPr>
              <a:t>What Is a Mail Server and How Does It Work? (Article)</a:t>
            </a:r>
            <a:r>
              <a:rPr lang="en" sz="600">
                <a:solidFill>
                  <a:srgbClr val="333333"/>
                </a:solidFill>
                <a:latin typeface="Times New Roman"/>
                <a:ea typeface="Times New Roman"/>
                <a:cs typeface="Times New Roman"/>
                <a:sym typeface="Times New Roman"/>
              </a:rPr>
              <a:t>, www.samlogic.net/articles/mail-server.htm. </a:t>
            </a:r>
            <a:endParaRPr sz="600">
              <a:solidFill>
                <a:srgbClr val="333333"/>
              </a:solidFill>
              <a:latin typeface="Times New Roman"/>
              <a:ea typeface="Times New Roman"/>
              <a:cs typeface="Times New Roman"/>
              <a:sym typeface="Times New Roman"/>
            </a:endParaRPr>
          </a:p>
          <a:p>
            <a:pPr indent="-203200" lvl="0" marL="406400" marR="215900" rtl="0">
              <a:lnSpc>
                <a:spcPct val="100000"/>
              </a:lnSpc>
              <a:spcBef>
                <a:spcPts val="1500"/>
              </a:spcBef>
              <a:spcAft>
                <a:spcPts val="0"/>
              </a:spcAft>
              <a:buNone/>
            </a:pPr>
            <a:r>
              <a:rPr lang="en" sz="600">
                <a:solidFill>
                  <a:srgbClr val="333333"/>
                </a:solidFill>
                <a:latin typeface="Times New Roman"/>
                <a:ea typeface="Times New Roman"/>
                <a:cs typeface="Times New Roman"/>
                <a:sym typeface="Times New Roman"/>
              </a:rPr>
              <a:t>“What Is the Client-Server Model? - Definition from Techopedia.” </a:t>
            </a:r>
            <a:r>
              <a:rPr i="1" lang="en" sz="600">
                <a:solidFill>
                  <a:srgbClr val="333333"/>
                </a:solidFill>
                <a:latin typeface="Times New Roman"/>
                <a:ea typeface="Times New Roman"/>
                <a:cs typeface="Times New Roman"/>
                <a:sym typeface="Times New Roman"/>
              </a:rPr>
              <a:t>Techopedia.com</a:t>
            </a:r>
            <a:r>
              <a:rPr lang="en" sz="600">
                <a:solidFill>
                  <a:srgbClr val="333333"/>
                </a:solidFill>
                <a:latin typeface="Times New Roman"/>
                <a:ea typeface="Times New Roman"/>
                <a:cs typeface="Times New Roman"/>
                <a:sym typeface="Times New Roman"/>
              </a:rPr>
              <a:t>, www.techopedia.com/definition/18321/client-server-model.</a:t>
            </a:r>
            <a:endParaRPr sz="600">
              <a:solidFill>
                <a:srgbClr val="333333"/>
              </a:solidFill>
              <a:latin typeface="Times New Roman"/>
              <a:ea typeface="Times New Roman"/>
              <a:cs typeface="Times New Roman"/>
              <a:sym typeface="Times New Roman"/>
            </a:endParaRPr>
          </a:p>
          <a:p>
            <a:pPr indent="-203200" lvl="0" marL="406400" marR="215900" rtl="0">
              <a:lnSpc>
                <a:spcPct val="100000"/>
              </a:lnSpc>
              <a:spcBef>
                <a:spcPts val="1500"/>
              </a:spcBef>
              <a:spcAft>
                <a:spcPts val="0"/>
              </a:spcAft>
              <a:buNone/>
            </a:pPr>
            <a:r>
              <a:rPr lang="en" sz="600">
                <a:solidFill>
                  <a:srgbClr val="333333"/>
                </a:solidFill>
                <a:latin typeface="Times New Roman"/>
                <a:ea typeface="Times New Roman"/>
                <a:cs typeface="Times New Roman"/>
                <a:sym typeface="Times New Roman"/>
              </a:rPr>
              <a:t>“What Is a Transaction Server? - Definition from Techopedia.” Techopedia.com,</a:t>
            </a:r>
            <a:r>
              <a:rPr lang="en" sz="600">
                <a:latin typeface="Times New Roman"/>
                <a:ea typeface="Times New Roman"/>
                <a:cs typeface="Times New Roman"/>
                <a:sym typeface="Times New Roman"/>
              </a:rPr>
              <a:t> </a:t>
            </a:r>
            <a:r>
              <a:rPr lang="en" sz="600">
                <a:uFill>
                  <a:noFill/>
                </a:uFill>
                <a:latin typeface="Times New Roman"/>
                <a:ea typeface="Times New Roman"/>
                <a:cs typeface="Times New Roman"/>
                <a:sym typeface="Times New Roman"/>
                <a:hlinkClick r:id="rId3"/>
              </a:rPr>
              <a:t>www.techopedia.com/definition/16211/transaction-server</a:t>
            </a:r>
            <a:r>
              <a:rPr lang="en" sz="600">
                <a:latin typeface="Times New Roman"/>
                <a:ea typeface="Times New Roman"/>
                <a:cs typeface="Times New Roman"/>
                <a:sym typeface="Times New Roman"/>
              </a:rPr>
              <a:t>.</a:t>
            </a:r>
            <a:endParaRPr sz="600">
              <a:latin typeface="Times New Roman"/>
              <a:ea typeface="Times New Roman"/>
              <a:cs typeface="Times New Roman"/>
              <a:sym typeface="Times New Roman"/>
            </a:endParaRPr>
          </a:p>
          <a:p>
            <a:pPr indent="-203200" lvl="0" marL="406400" marR="215900" rtl="0">
              <a:lnSpc>
                <a:spcPct val="100000"/>
              </a:lnSpc>
              <a:spcBef>
                <a:spcPts val="1500"/>
              </a:spcBef>
              <a:spcAft>
                <a:spcPts val="0"/>
              </a:spcAft>
              <a:buNone/>
            </a:pPr>
            <a:r>
              <a:rPr lang="en" sz="600">
                <a:solidFill>
                  <a:srgbClr val="333333"/>
                </a:solidFill>
                <a:latin typeface="Times New Roman"/>
                <a:ea typeface="Times New Roman"/>
                <a:cs typeface="Times New Roman"/>
                <a:sym typeface="Times New Roman"/>
              </a:rPr>
              <a:t>Zaib, ŐŔaṉģ. “Common Network Services.” LinkedIn SlideShare, 10 Apr. 2014, www.slideshare.net/zaib001/common-network-services.</a:t>
            </a:r>
            <a:endParaRPr sz="600">
              <a:solidFill>
                <a:srgbClr val="333333"/>
              </a:solidFill>
              <a:latin typeface="Times New Roman"/>
              <a:ea typeface="Times New Roman"/>
              <a:cs typeface="Times New Roman"/>
              <a:sym typeface="Times New Roman"/>
            </a:endParaRPr>
          </a:p>
          <a:p>
            <a:pPr indent="-203200" lvl="0" marL="406400" marR="215900" rtl="0">
              <a:lnSpc>
                <a:spcPct val="200000"/>
              </a:lnSpc>
              <a:spcBef>
                <a:spcPts val="1500"/>
              </a:spcBef>
              <a:spcAft>
                <a:spcPts val="0"/>
              </a:spcAft>
              <a:buNone/>
            </a:pPr>
            <a:r>
              <a:t/>
            </a:r>
            <a:endParaRPr sz="800">
              <a:solidFill>
                <a:srgbClr val="333333"/>
              </a:solidFill>
              <a:latin typeface="Times New Roman"/>
              <a:ea typeface="Times New Roman"/>
              <a:cs typeface="Times New Roman"/>
              <a:sym typeface="Times New Roman"/>
            </a:endParaRPr>
          </a:p>
          <a:p>
            <a:pPr indent="0" lvl="0" marL="0">
              <a:lnSpc>
                <a:spcPct val="200000"/>
              </a:lnSpc>
              <a:spcBef>
                <a:spcPts val="15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60600" y="628050"/>
            <a:ext cx="3706500" cy="842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Client Server Model</a:t>
            </a:r>
            <a:endParaRPr/>
          </a:p>
        </p:txBody>
      </p:sp>
      <p:sp>
        <p:nvSpPr>
          <p:cNvPr id="78" name="Shape 7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nSpc>
                <a:spcPct val="100000"/>
              </a:lnSpc>
              <a:spcBef>
                <a:spcPts val="0"/>
              </a:spcBef>
              <a:spcAft>
                <a:spcPts val="0"/>
              </a:spcAft>
              <a:buClr>
                <a:srgbClr val="000000"/>
              </a:buClr>
              <a:buSzPts val="1800"/>
              <a:buChar char="●"/>
            </a:pPr>
            <a:r>
              <a:rPr lang="en" sz="1800">
                <a:solidFill>
                  <a:srgbClr val="000000"/>
                </a:solidFill>
                <a:latin typeface="Calibri"/>
                <a:ea typeface="Calibri"/>
                <a:cs typeface="Calibri"/>
                <a:sym typeface="Calibri"/>
              </a:rPr>
              <a:t>It is a communication framework distributed for network processes among service requesters, clients, and service providers.</a:t>
            </a:r>
            <a:endParaRPr sz="18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8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8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8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8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800">
              <a:solidFill>
                <a:srgbClr val="000000"/>
              </a:solidFill>
              <a:latin typeface="Calibri"/>
              <a:ea typeface="Calibri"/>
              <a:cs typeface="Calibri"/>
              <a:sym typeface="Calibri"/>
            </a:endParaRPr>
          </a:p>
          <a:p>
            <a:pPr indent="-342900" lvl="0" marL="457200" rtl="0">
              <a:lnSpc>
                <a:spcPct val="10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When you send a text message It is a server that it is being sent on, but client used to send it.</a:t>
            </a:r>
            <a:endParaRPr sz="18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800">
              <a:solidFill>
                <a:srgbClr val="000000"/>
              </a:solidFill>
              <a:latin typeface="Calibri"/>
              <a:ea typeface="Calibri"/>
              <a:cs typeface="Calibri"/>
              <a:sym typeface="Calibri"/>
            </a:endParaRPr>
          </a:p>
          <a:p>
            <a:pPr indent="0" lvl="0" marL="0">
              <a:spcBef>
                <a:spcPts val="0"/>
              </a:spcBef>
              <a:spcAft>
                <a:spcPts val="1600"/>
              </a:spcAft>
              <a:buNone/>
            </a:pPr>
            <a:r>
              <a:t/>
            </a:r>
            <a:endParaRPr/>
          </a:p>
        </p:txBody>
      </p:sp>
      <p:pic>
        <p:nvPicPr>
          <p:cNvPr id="79" name="Shape 79"/>
          <p:cNvPicPr preferRelativeResize="0"/>
          <p:nvPr/>
        </p:nvPicPr>
        <p:blipFill>
          <a:blip r:embed="rId3">
            <a:alphaModFix/>
          </a:blip>
          <a:stretch>
            <a:fillRect/>
          </a:stretch>
        </p:blipFill>
        <p:spPr>
          <a:xfrm>
            <a:off x="-127125" y="1343450"/>
            <a:ext cx="4884200" cy="3663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262850" y="764950"/>
            <a:ext cx="3706500" cy="11712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Applications On The Internet </a:t>
            </a:r>
            <a:endParaRPr/>
          </a:p>
        </p:txBody>
      </p:sp>
      <p:sp>
        <p:nvSpPr>
          <p:cNvPr id="85" name="Shape 85"/>
          <p:cNvSpPr txBox="1"/>
          <p:nvPr>
            <p:ph idx="1" type="body"/>
          </p:nvPr>
        </p:nvSpPr>
        <p:spPr>
          <a:xfrm>
            <a:off x="4644675" y="322375"/>
            <a:ext cx="4166400" cy="4578000"/>
          </a:xfrm>
          <a:prstGeom prst="rect">
            <a:avLst/>
          </a:prstGeom>
        </p:spPr>
        <p:txBody>
          <a:bodyPr anchorCtr="0" anchor="t" bIns="91425" lIns="91425" spcFirstLastPara="1" rIns="91425" wrap="square" tIns="91425">
            <a:noAutofit/>
          </a:bodyPr>
          <a:lstStyle/>
          <a:p>
            <a:pPr indent="-342900" lvl="0" marL="457200" rtl="0">
              <a:lnSpc>
                <a:spcPct val="10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Client software is n</a:t>
            </a:r>
            <a:r>
              <a:rPr lang="en" sz="1800">
                <a:solidFill>
                  <a:srgbClr val="000000"/>
                </a:solidFill>
                <a:latin typeface="Calibri"/>
                <a:ea typeface="Calibri"/>
                <a:cs typeface="Calibri"/>
                <a:sym typeface="Calibri"/>
              </a:rPr>
              <a:t>ot always needed when accessing applications on the internet, sometimes you can use a web browser to access applications, however client software does exist for most applications that are server based or on the internet.</a:t>
            </a:r>
            <a:endParaRPr sz="18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800">
              <a:solidFill>
                <a:srgbClr val="000000"/>
              </a:solidFill>
              <a:latin typeface="Calibri"/>
              <a:ea typeface="Calibri"/>
              <a:cs typeface="Calibri"/>
              <a:sym typeface="Calibri"/>
            </a:endParaRPr>
          </a:p>
          <a:p>
            <a:pPr indent="-342900" lvl="0" marL="457200" rtl="0">
              <a:lnSpc>
                <a:spcPct val="10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Many service applications operate on private servers in places run by the service provider, whereas the application client software are easily accessible and downloadable from the website of the provider and in many cases, from other sources on the internet as well.</a:t>
            </a:r>
            <a:endParaRPr sz="1800">
              <a:solidFill>
                <a:srgbClr val="000000"/>
              </a:solidFill>
              <a:latin typeface="Calibri"/>
              <a:ea typeface="Calibri"/>
              <a:cs typeface="Calibri"/>
              <a:sym typeface="Calibri"/>
            </a:endParaRPr>
          </a:p>
          <a:p>
            <a:pPr indent="0" lvl="0" marL="0">
              <a:spcBef>
                <a:spcPts val="0"/>
              </a:spcBef>
              <a:spcAft>
                <a:spcPts val="1600"/>
              </a:spcAft>
              <a:buNone/>
            </a:pPr>
            <a:r>
              <a:t/>
            </a:r>
            <a:endParaRPr/>
          </a:p>
        </p:txBody>
      </p:sp>
      <p:pic>
        <p:nvPicPr>
          <p:cNvPr id="86" name="Shape 86"/>
          <p:cNvPicPr preferRelativeResize="0"/>
          <p:nvPr/>
        </p:nvPicPr>
        <p:blipFill>
          <a:blip r:embed="rId3">
            <a:alphaModFix/>
          </a:blip>
          <a:stretch>
            <a:fillRect/>
          </a:stretch>
        </p:blipFill>
        <p:spPr>
          <a:xfrm>
            <a:off x="-72225" y="3011800"/>
            <a:ext cx="4376650" cy="2170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30600" y="500925"/>
            <a:ext cx="3706500" cy="12114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Internet Server Hardware</a:t>
            </a:r>
            <a:endParaRPr/>
          </a:p>
        </p:txBody>
      </p:sp>
      <p:sp>
        <p:nvSpPr>
          <p:cNvPr id="92" name="Shape 92"/>
          <p:cNvSpPr txBox="1"/>
          <p:nvPr>
            <p:ph idx="1" type="body"/>
          </p:nvPr>
        </p:nvSpPr>
        <p:spPr>
          <a:xfrm>
            <a:off x="4644675" y="370450"/>
            <a:ext cx="4166400" cy="4508400"/>
          </a:xfrm>
          <a:prstGeom prst="rect">
            <a:avLst/>
          </a:prstGeom>
        </p:spPr>
        <p:txBody>
          <a:bodyPr anchorCtr="0" anchor="t" bIns="91425" lIns="91425" spcFirstLastPara="1" rIns="91425" wrap="square" tIns="91425">
            <a:noAutofit/>
          </a:bodyPr>
          <a:lstStyle/>
          <a:p>
            <a:pPr indent="-323850" lvl="0" marL="457200" rtl="0">
              <a:lnSpc>
                <a:spcPct val="100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Web server computers have more memory, larger hard disk drives, and faster processors. </a:t>
            </a:r>
            <a:endParaRPr sz="15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500">
              <a:solidFill>
                <a:srgbClr val="000000"/>
              </a:solidFill>
              <a:latin typeface="Calibri"/>
              <a:ea typeface="Calibri"/>
              <a:cs typeface="Calibri"/>
              <a:sym typeface="Calibri"/>
            </a:endParaRPr>
          </a:p>
          <a:p>
            <a:pPr indent="-323850" lvl="0" marL="457200" rtl="0">
              <a:lnSpc>
                <a:spcPct val="100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Blade servers is placing small server computers on a single computer board.</a:t>
            </a:r>
            <a:endParaRPr sz="15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500">
              <a:solidFill>
                <a:srgbClr val="000000"/>
              </a:solidFill>
              <a:latin typeface="Calibri"/>
              <a:ea typeface="Calibri"/>
              <a:cs typeface="Calibri"/>
              <a:sym typeface="Calibri"/>
            </a:endParaRPr>
          </a:p>
          <a:p>
            <a:pPr indent="-323850" lvl="0" marL="457200" rtl="0">
              <a:lnSpc>
                <a:spcPct val="100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Virtual server (virtual host) would maintain more than one server on one machine.</a:t>
            </a:r>
            <a:endParaRPr sz="15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500">
              <a:solidFill>
                <a:srgbClr val="000000"/>
              </a:solidFill>
              <a:latin typeface="Calibri"/>
              <a:ea typeface="Calibri"/>
              <a:cs typeface="Calibri"/>
              <a:sym typeface="Calibri"/>
            </a:endParaRPr>
          </a:p>
          <a:p>
            <a:pPr indent="-323850" lvl="0" marL="457200" rtl="0">
              <a:lnSpc>
                <a:spcPct val="100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One approach to support large scale servers is to have few very large, powerful, but expensive computers/servers.</a:t>
            </a:r>
            <a:endParaRPr sz="15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500">
              <a:solidFill>
                <a:srgbClr val="000000"/>
              </a:solidFill>
              <a:highlight>
                <a:srgbClr val="FFFF00"/>
              </a:highlight>
              <a:latin typeface="Calibri"/>
              <a:ea typeface="Calibri"/>
              <a:cs typeface="Calibri"/>
              <a:sym typeface="Calibri"/>
            </a:endParaRPr>
          </a:p>
          <a:p>
            <a:pPr indent="-323850" lvl="0" marL="457200" rtl="0">
              <a:lnSpc>
                <a:spcPct val="100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Alternative approach is to have a lot of cheap servers/computers</a:t>
            </a:r>
            <a:endParaRPr sz="15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500">
              <a:solidFill>
                <a:srgbClr val="000000"/>
              </a:solidFill>
              <a:latin typeface="Calibri"/>
              <a:ea typeface="Calibri"/>
              <a:cs typeface="Calibri"/>
              <a:sym typeface="Calibri"/>
            </a:endParaRPr>
          </a:p>
          <a:p>
            <a:pPr indent="-323850" lvl="0" marL="457200" rtl="0">
              <a:lnSpc>
                <a:spcPct val="100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(Basically more advanced computers built to focus on hosting services to allow multiple users at the same time).</a:t>
            </a:r>
            <a:endParaRPr sz="1500"/>
          </a:p>
        </p:txBody>
      </p:sp>
      <p:pic>
        <p:nvPicPr>
          <p:cNvPr id="93" name="Shape 93"/>
          <p:cNvPicPr preferRelativeResize="0"/>
          <p:nvPr/>
        </p:nvPicPr>
        <p:blipFill>
          <a:blip r:embed="rId3">
            <a:alphaModFix/>
          </a:blip>
          <a:stretch>
            <a:fillRect/>
          </a:stretch>
        </p:blipFill>
        <p:spPr>
          <a:xfrm>
            <a:off x="100650" y="1793475"/>
            <a:ext cx="4166400" cy="276452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70050" y="261250"/>
            <a:ext cx="3706500" cy="11640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Internet Server Software</a:t>
            </a:r>
            <a:endParaRPr/>
          </a:p>
        </p:txBody>
      </p:sp>
      <p:sp>
        <p:nvSpPr>
          <p:cNvPr id="99" name="Shape 99"/>
          <p:cNvSpPr txBox="1"/>
          <p:nvPr>
            <p:ph idx="1" type="body"/>
          </p:nvPr>
        </p:nvSpPr>
        <p:spPr>
          <a:xfrm>
            <a:off x="4644675" y="1002225"/>
            <a:ext cx="4166400" cy="4098600"/>
          </a:xfrm>
          <a:prstGeom prst="rect">
            <a:avLst/>
          </a:prstGeom>
        </p:spPr>
        <p:txBody>
          <a:bodyPr anchorCtr="0" anchor="t" bIns="91425" lIns="91425" spcFirstLastPara="1" rIns="91425" wrap="square" tIns="91425">
            <a:noAutofit/>
          </a:bodyPr>
          <a:lstStyle/>
          <a:p>
            <a:pPr indent="457200" lvl="0" marL="0" rtl="0">
              <a:lnSpc>
                <a:spcPct val="100000"/>
              </a:lnSpc>
              <a:spcBef>
                <a:spcPts val="0"/>
              </a:spcBef>
              <a:spcAft>
                <a:spcPts val="0"/>
              </a:spcAft>
              <a:buNone/>
            </a:pPr>
            <a:r>
              <a:rPr lang="en" sz="1800">
                <a:solidFill>
                  <a:srgbClr val="000000"/>
                </a:solidFill>
                <a:latin typeface="Calibri"/>
                <a:ea typeface="Calibri"/>
                <a:cs typeface="Calibri"/>
                <a:sym typeface="Calibri"/>
              </a:rPr>
              <a:t>The operating system of an internet server is not easy to pick. There are specific operating systems for what the server would be mainly used for. Server software is primarily built to interact with a server’s hardware infrastructure that includes the processor, memory, storage, input, output and other communication ports.</a:t>
            </a:r>
            <a:endParaRPr sz="1800"/>
          </a:p>
        </p:txBody>
      </p:sp>
      <p:pic>
        <p:nvPicPr>
          <p:cNvPr id="100" name="Shape 100"/>
          <p:cNvPicPr preferRelativeResize="0"/>
          <p:nvPr/>
        </p:nvPicPr>
        <p:blipFill>
          <a:blip r:embed="rId3">
            <a:alphaModFix/>
          </a:blip>
          <a:stretch>
            <a:fillRect/>
          </a:stretch>
        </p:blipFill>
        <p:spPr>
          <a:xfrm>
            <a:off x="96900" y="1923975"/>
            <a:ext cx="4166400" cy="237214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89475" y="131475"/>
            <a:ext cx="3706500" cy="16332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2400"/>
              <a:t>Internet Servers and Desktop PCs, </a:t>
            </a:r>
            <a:r>
              <a:rPr lang="en" sz="2400"/>
              <a:t>Similarities</a:t>
            </a:r>
            <a:r>
              <a:rPr lang="en" sz="2400"/>
              <a:t> and Differences </a:t>
            </a:r>
            <a:endParaRPr sz="2400"/>
          </a:p>
          <a:p>
            <a:pPr indent="0" lvl="0" marL="0">
              <a:spcBef>
                <a:spcPts val="0"/>
              </a:spcBef>
              <a:spcAft>
                <a:spcPts val="0"/>
              </a:spcAft>
              <a:buNone/>
            </a:pPr>
            <a:r>
              <a:t/>
            </a:r>
            <a:endParaRPr/>
          </a:p>
        </p:txBody>
      </p:sp>
      <p:sp>
        <p:nvSpPr>
          <p:cNvPr id="106" name="Shape 10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23850" lvl="0" marL="457200" rtl="0">
              <a:lnSpc>
                <a:spcPct val="100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T</a:t>
            </a:r>
            <a:r>
              <a:rPr lang="en" sz="1500">
                <a:solidFill>
                  <a:srgbClr val="000000"/>
                </a:solidFill>
                <a:latin typeface="Calibri"/>
                <a:ea typeface="Calibri"/>
                <a:cs typeface="Calibri"/>
                <a:sym typeface="Calibri"/>
              </a:rPr>
              <a:t>he </a:t>
            </a:r>
            <a:r>
              <a:rPr lang="en" sz="1500">
                <a:solidFill>
                  <a:srgbClr val="000000"/>
                </a:solidFill>
                <a:latin typeface="Calibri"/>
                <a:ea typeface="Calibri"/>
                <a:cs typeface="Calibri"/>
                <a:sym typeface="Calibri"/>
              </a:rPr>
              <a:t>similarities in hardware to internet servers and desktop PCs is that they perform similar tasks and involve much of the same hardware and software.</a:t>
            </a:r>
            <a:endParaRPr sz="15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500">
              <a:solidFill>
                <a:srgbClr val="000000"/>
              </a:solidFill>
              <a:latin typeface="Calibri"/>
              <a:ea typeface="Calibri"/>
              <a:cs typeface="Calibri"/>
              <a:sym typeface="Calibri"/>
            </a:endParaRPr>
          </a:p>
          <a:p>
            <a:pPr indent="-323850" lvl="0" marL="457200" rtl="0">
              <a:lnSpc>
                <a:spcPct val="100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The difference between them is that a desktop PC is used for personal use whereas an internet server is used to host a service to many people at the same time.</a:t>
            </a:r>
            <a:endParaRPr sz="15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500">
              <a:solidFill>
                <a:srgbClr val="000000"/>
              </a:solidFill>
              <a:latin typeface="Calibri"/>
              <a:ea typeface="Calibri"/>
              <a:cs typeface="Calibri"/>
              <a:sym typeface="Calibri"/>
            </a:endParaRPr>
          </a:p>
          <a:p>
            <a:pPr indent="-323850" lvl="0" marL="457200" rtl="0">
              <a:lnSpc>
                <a:spcPct val="100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Internet server software are similar to desktop PC software because they both allow for ease of access to services to users.</a:t>
            </a:r>
            <a:endParaRPr sz="15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500">
              <a:solidFill>
                <a:srgbClr val="000000"/>
              </a:solidFill>
              <a:latin typeface="Calibri"/>
              <a:ea typeface="Calibri"/>
              <a:cs typeface="Calibri"/>
              <a:sym typeface="Calibri"/>
            </a:endParaRPr>
          </a:p>
          <a:p>
            <a:pPr indent="-323850" lvl="0" marL="457200" rtl="0">
              <a:lnSpc>
                <a:spcPct val="100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The difference in software is that a desktop PC software allows the user to use many different softwares (OS), and server software allow many users to access one service/software.</a:t>
            </a:r>
            <a:endParaRPr sz="1500">
              <a:solidFill>
                <a:srgbClr val="000000"/>
              </a:solidFill>
              <a:latin typeface="Calibri"/>
              <a:ea typeface="Calibri"/>
              <a:cs typeface="Calibri"/>
              <a:sym typeface="Calibri"/>
            </a:endParaRPr>
          </a:p>
        </p:txBody>
      </p:sp>
      <p:pic>
        <p:nvPicPr>
          <p:cNvPr id="107" name="Shape 107"/>
          <p:cNvPicPr preferRelativeResize="0"/>
          <p:nvPr/>
        </p:nvPicPr>
        <p:blipFill>
          <a:blip r:embed="rId3">
            <a:alphaModFix/>
          </a:blip>
          <a:stretch>
            <a:fillRect/>
          </a:stretch>
        </p:blipFill>
        <p:spPr>
          <a:xfrm>
            <a:off x="227525" y="1810025"/>
            <a:ext cx="2419426" cy="1338250"/>
          </a:xfrm>
          <a:prstGeom prst="rect">
            <a:avLst/>
          </a:prstGeom>
          <a:noFill/>
          <a:ln>
            <a:noFill/>
          </a:ln>
        </p:spPr>
      </p:pic>
      <p:pic>
        <p:nvPicPr>
          <p:cNvPr id="108" name="Shape 108"/>
          <p:cNvPicPr preferRelativeResize="0"/>
          <p:nvPr/>
        </p:nvPicPr>
        <p:blipFill>
          <a:blip r:embed="rId4">
            <a:alphaModFix/>
          </a:blip>
          <a:stretch>
            <a:fillRect/>
          </a:stretch>
        </p:blipFill>
        <p:spPr>
          <a:xfrm>
            <a:off x="2111650" y="3245200"/>
            <a:ext cx="2086075" cy="1723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61800" y="372150"/>
            <a:ext cx="8520600" cy="623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Desktop VS. Servers</a:t>
            </a:r>
            <a:endParaRPr/>
          </a:p>
        </p:txBody>
      </p:sp>
      <p:pic>
        <p:nvPicPr>
          <p:cNvPr descr="Sever vs desktop computer hardware. What's the difference? Why is workstation, server, and enterprise grade PC stuff so expensive?&#10;&#10;Dollar Shave Club delivers high quality shaving products and other bathroom supplies to your door every month for less than the cost of buying your razors from the store! Join now and start shaving time and shaving money!&#10;&#10;Join Dollar Shave Club: http://dollarshaveclub.com/linus" id="114" name="Shape 114" title="Servers vs Desktop PCs as Fast As Possible">
            <a:hlinkClick r:id="rId3"/>
          </p:cNvPr>
          <p:cNvPicPr preferRelativeResize="0"/>
          <p:nvPr/>
        </p:nvPicPr>
        <p:blipFill>
          <a:blip r:embed="rId4">
            <a:alphaModFix/>
          </a:blip>
          <a:stretch>
            <a:fillRect/>
          </a:stretch>
        </p:blipFill>
        <p:spPr>
          <a:xfrm>
            <a:off x="2105350" y="1277000"/>
            <a:ext cx="4572000" cy="3429000"/>
          </a:xfrm>
          <a:prstGeom prst="rect">
            <a:avLst/>
          </a:prstGeom>
          <a:noFill/>
          <a:ln>
            <a:noFill/>
          </a:ln>
        </p:spPr>
      </p:pic>
      <p:sp>
        <p:nvSpPr>
          <p:cNvPr id="115" name="Shape 115"/>
          <p:cNvSpPr txBox="1"/>
          <p:nvPr/>
        </p:nvSpPr>
        <p:spPr>
          <a:xfrm>
            <a:off x="6052025" y="4742900"/>
            <a:ext cx="3040200" cy="336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u="sng">
                <a:solidFill>
                  <a:schemeClr val="hlink"/>
                </a:solidFill>
                <a:hlinkClick r:id="rId5"/>
              </a:rPr>
              <a:t>https://www.youtube.com/watch?v=ByI1PHMcPJQ</a:t>
            </a:r>
            <a:endParaRPr sz="1000"/>
          </a:p>
          <a:p>
            <a:pPr indent="0" lvl="0" marL="0">
              <a:spcBef>
                <a:spcPts val="0"/>
              </a:spcBef>
              <a:spcAft>
                <a:spcPts val="0"/>
              </a:spcAft>
              <a:buNone/>
            </a:pPr>
            <a:r>
              <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284350" y="533325"/>
            <a:ext cx="3706500" cy="112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Big Companies VS. Small Companies</a:t>
            </a:r>
            <a:endParaRPr sz="2400"/>
          </a:p>
          <a:p>
            <a:pPr indent="0" lvl="0" marL="0" algn="ctr">
              <a:spcBef>
                <a:spcPts val="0"/>
              </a:spcBef>
              <a:spcAft>
                <a:spcPts val="0"/>
              </a:spcAft>
              <a:buNone/>
            </a:pPr>
            <a:r>
              <a:rPr lang="en"/>
              <a:t> </a:t>
            </a:r>
            <a:endParaRPr/>
          </a:p>
        </p:txBody>
      </p:sp>
      <p:sp>
        <p:nvSpPr>
          <p:cNvPr id="121" name="Shape 12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23850" lvl="0" marL="457200" rtl="0">
              <a:lnSpc>
                <a:spcPct val="100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Big companies have large rooms fully dedicated to hold server computers, whereas smaller services can just use a single desktop computer to host a service.</a:t>
            </a:r>
            <a:endParaRPr sz="15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500">
              <a:solidFill>
                <a:srgbClr val="000000"/>
              </a:solidFill>
              <a:latin typeface="Calibri"/>
              <a:ea typeface="Calibri"/>
              <a:cs typeface="Calibri"/>
              <a:sym typeface="Calibri"/>
            </a:endParaRPr>
          </a:p>
          <a:p>
            <a:pPr indent="-323850" lvl="0" marL="457200" rtl="0">
              <a:lnSpc>
                <a:spcPct val="100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In a small company the server would be a low-end server that is affordable and manageable in a small business. Small business servers are for about a dozen employees and a small business server is often used to manage multiple network services which are email, threat management, file sharing, and data backups. </a:t>
            </a:r>
            <a:endParaRPr sz="1500">
              <a:latin typeface="Arial"/>
              <a:ea typeface="Arial"/>
              <a:cs typeface="Arial"/>
              <a:sym typeface="Arial"/>
            </a:endParaRPr>
          </a:p>
          <a:p>
            <a:pPr indent="0" lvl="0" marL="0" rtl="0">
              <a:lnSpc>
                <a:spcPct val="100000"/>
              </a:lnSpc>
              <a:spcBef>
                <a:spcPts val="0"/>
              </a:spcBef>
              <a:spcAft>
                <a:spcPts val="0"/>
              </a:spcAft>
              <a:buNone/>
            </a:pPr>
            <a:r>
              <a:t/>
            </a:r>
            <a:endParaRPr sz="1500">
              <a:solidFill>
                <a:srgbClr val="000000"/>
              </a:solidFill>
              <a:latin typeface="Calibri"/>
              <a:ea typeface="Calibri"/>
              <a:cs typeface="Calibri"/>
              <a:sym typeface="Calibri"/>
            </a:endParaRPr>
          </a:p>
          <a:p>
            <a:pPr indent="-323850" lvl="0" marL="457200" rtl="0">
              <a:lnSpc>
                <a:spcPct val="100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In a large company they would have many servers to do only one task. These separate servers can be print servers, and data servers which would only do the task that they were assigned.</a:t>
            </a:r>
            <a:endParaRPr sz="1500">
              <a:solidFill>
                <a:srgbClr val="000000"/>
              </a:solidFill>
              <a:latin typeface="Calibri"/>
              <a:ea typeface="Calibri"/>
              <a:cs typeface="Calibri"/>
              <a:sym typeface="Calibri"/>
            </a:endParaRPr>
          </a:p>
        </p:txBody>
      </p:sp>
      <p:pic>
        <p:nvPicPr>
          <p:cNvPr id="122" name="Shape 122"/>
          <p:cNvPicPr preferRelativeResize="0"/>
          <p:nvPr/>
        </p:nvPicPr>
        <p:blipFill>
          <a:blip r:embed="rId3">
            <a:alphaModFix/>
          </a:blip>
          <a:stretch>
            <a:fillRect/>
          </a:stretch>
        </p:blipFill>
        <p:spPr>
          <a:xfrm>
            <a:off x="127475" y="2312700"/>
            <a:ext cx="4020275" cy="1975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