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66B23B-204A-4B26-8C10-79081CD83955}">
  <a:tblStyle styleId="{9566B23B-204A-4B26-8C10-79081CD8395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ouac.on.ca/"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i="1" lang="en" u="sng"/>
              <a:t>Computer Application Designer </a:t>
            </a:r>
            <a:endParaRPr b="1" i="1" u="sng"/>
          </a:p>
        </p:txBody>
      </p:sp>
      <p:sp>
        <p:nvSpPr>
          <p:cNvPr id="86" name="Shape 8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do they do?</a:t>
            </a:r>
            <a:endParaRPr/>
          </a:p>
        </p:txBody>
      </p:sp>
      <p:sp>
        <p:nvSpPr>
          <p:cNvPr id="92" name="Shape 9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 application designer develops software based on the specific needs of a group of end-users. They determine what the target group's expectations are for a particular piece of software (such as mobile apps or computer games) and then create a development plan for the design of the software.</a:t>
            </a:r>
            <a:endParaRPr/>
          </a:p>
          <a:p>
            <a:pPr indent="0" lvl="0" marL="0">
              <a:spcBef>
                <a:spcPts val="1600"/>
              </a:spcBef>
              <a:spcAft>
                <a:spcPts val="0"/>
              </a:spcAft>
              <a:buNone/>
            </a:pPr>
            <a:r>
              <a:rPr lang="en"/>
              <a:t>industry experience, and a bachelor's degree in a software- or computer-related field are typical requirements for this position.</a:t>
            </a:r>
            <a:endParaRPr/>
          </a:p>
          <a:p>
            <a:pPr indent="0" lvl="0" marL="0">
              <a:spcBef>
                <a:spcPts val="1600"/>
              </a:spcBef>
              <a:spcAft>
                <a:spcPts val="1600"/>
              </a:spcAft>
              <a:buNone/>
            </a:pPr>
            <a:r>
              <a:t/>
            </a:r>
            <a:endParaRPr/>
          </a:p>
        </p:txBody>
      </p:sp>
      <p:pic>
        <p:nvPicPr>
          <p:cNvPr id="93" name="Shape 93"/>
          <p:cNvPicPr preferRelativeResize="0"/>
          <p:nvPr/>
        </p:nvPicPr>
        <p:blipFill>
          <a:blip r:embed="rId3">
            <a:alphaModFix/>
          </a:blip>
          <a:stretch>
            <a:fillRect/>
          </a:stretch>
        </p:blipFill>
        <p:spPr>
          <a:xfrm>
            <a:off x="5513075" y="3153650"/>
            <a:ext cx="3273301" cy="1926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Work Conditions </a:t>
            </a:r>
            <a:endParaRPr/>
          </a:p>
        </p:txBody>
      </p:sp>
      <p:sp>
        <p:nvSpPr>
          <p:cNvPr id="99" name="Shape 9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Application designers typically work on a team that may include other computer analysts, programmers and end-users.</a:t>
            </a:r>
            <a:endParaRPr/>
          </a:p>
          <a:p>
            <a:pPr indent="0" lvl="0" marL="0">
              <a:spcBef>
                <a:spcPts val="1600"/>
              </a:spcBef>
              <a:spcAft>
                <a:spcPts val="1600"/>
              </a:spcAft>
              <a:buNone/>
            </a:pPr>
            <a:r>
              <a:t/>
            </a:r>
            <a:endParaRPr/>
          </a:p>
        </p:txBody>
      </p:sp>
      <p:pic>
        <p:nvPicPr>
          <p:cNvPr id="100" name="Shape 100"/>
          <p:cNvPicPr preferRelativeResize="0"/>
          <p:nvPr/>
        </p:nvPicPr>
        <p:blipFill>
          <a:blip r:embed="rId3">
            <a:alphaModFix/>
          </a:blip>
          <a:stretch>
            <a:fillRect/>
          </a:stretch>
        </p:blipFill>
        <p:spPr>
          <a:xfrm>
            <a:off x="3985500" y="2088875"/>
            <a:ext cx="4703324" cy="2698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Who Are The Customers </a:t>
            </a:r>
            <a:endParaRPr/>
          </a:p>
        </p:txBody>
      </p:sp>
      <p:sp>
        <p:nvSpPr>
          <p:cNvPr id="106" name="Shape 10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Computer application engineers design and produce commercially sold software suites, most design or customize applications for businesses or other organizations. Some application engineers design and analyze databases within a given application area.</a:t>
            </a:r>
            <a:endParaRPr/>
          </a:p>
          <a:p>
            <a:pPr indent="0" lvl="0" marL="0">
              <a:spcBef>
                <a:spcPts val="1600"/>
              </a:spcBef>
              <a:spcAft>
                <a:spcPts val="0"/>
              </a:spcAft>
              <a:buNone/>
            </a:pPr>
            <a:r>
              <a:rPr lang="en"/>
              <a:t>Computer application designers work for big businesses and company’s that are involved in the app making process.</a:t>
            </a:r>
            <a:endParaRPr/>
          </a:p>
          <a:p>
            <a:pPr indent="0" lvl="0" marL="0">
              <a:spcBef>
                <a:spcPts val="1600"/>
              </a:spcBef>
              <a:spcAft>
                <a:spcPts val="1600"/>
              </a:spcAft>
              <a:buNone/>
            </a:pPr>
            <a:r>
              <a:t/>
            </a:r>
            <a:endParaRPr/>
          </a:p>
        </p:txBody>
      </p:sp>
      <p:pic>
        <p:nvPicPr>
          <p:cNvPr id="107" name="Shape 107"/>
          <p:cNvPicPr preferRelativeResize="0"/>
          <p:nvPr/>
        </p:nvPicPr>
        <p:blipFill>
          <a:blip r:embed="rId3">
            <a:alphaModFix/>
          </a:blip>
          <a:stretch>
            <a:fillRect/>
          </a:stretch>
        </p:blipFill>
        <p:spPr>
          <a:xfrm>
            <a:off x="5226300" y="3129275"/>
            <a:ext cx="3751075" cy="1771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Salary?</a:t>
            </a:r>
            <a:endParaRPr/>
          </a:p>
        </p:txBody>
      </p:sp>
      <p:sp>
        <p:nvSpPr>
          <p:cNvPr id="113" name="Shape 11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endParaRPr/>
          </a:p>
          <a:p>
            <a:pPr indent="0" lvl="0" marL="0" rtl="0">
              <a:spcBef>
                <a:spcPts val="0"/>
              </a:spcBef>
              <a:spcAft>
                <a:spcPts val="0"/>
              </a:spcAft>
              <a:buNone/>
            </a:pPr>
            <a:r>
              <a:rPr lang="en"/>
              <a:t>The salary range for a computer designer can range anywhere from 69k annually to 100k annually. This depends on how effective one is in doing their job, the sonority of an employee and what company one works for as different company’s have different beliefs when it comes to pay day.</a:t>
            </a:r>
            <a:endParaRPr/>
          </a:p>
          <a:p>
            <a:pPr indent="0" lvl="0" marL="0">
              <a:spcBef>
                <a:spcPts val="0"/>
              </a:spcBef>
              <a:spcAft>
                <a:spcPts val="1600"/>
              </a:spcAft>
              <a:buNone/>
            </a:pPr>
            <a:r>
              <a:t/>
            </a:r>
            <a:endParaRPr/>
          </a:p>
        </p:txBody>
      </p:sp>
      <p:pic>
        <p:nvPicPr>
          <p:cNvPr id="114" name="Shape 114"/>
          <p:cNvPicPr preferRelativeResize="0"/>
          <p:nvPr/>
        </p:nvPicPr>
        <p:blipFill>
          <a:blip r:embed="rId3">
            <a:alphaModFix/>
          </a:blip>
          <a:stretch>
            <a:fillRect/>
          </a:stretch>
        </p:blipFill>
        <p:spPr>
          <a:xfrm>
            <a:off x="5283225" y="2665975"/>
            <a:ext cx="3860776" cy="221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10000"/>
            <a:ext cx="8520600" cy="29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Job Numbers And Availability </a:t>
            </a:r>
            <a:endParaRPr/>
          </a:p>
        </p:txBody>
      </p:sp>
      <p:sp>
        <p:nvSpPr>
          <p:cNvPr id="120" name="Shape 1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According to the U.S. Bureau of Labor Statistics, software developers, who are often involved in the design of computer applications, are expected a 17% increase in employment opportunities from 2014-2024, this is a significant jump compared to all other careers across the nation. The software developers who work specifically on applications made an impressive annual wage of $98,260 as of May 2015 and has a projected job growth rate of 19%.</a:t>
            </a:r>
            <a:endParaRPr/>
          </a:p>
          <a:p>
            <a:pPr indent="0" lvl="0" marL="0">
              <a:spcBef>
                <a:spcPts val="1600"/>
              </a:spcBef>
              <a:spcAft>
                <a:spcPts val="1600"/>
              </a:spcAft>
              <a:buNone/>
            </a:pPr>
            <a:r>
              <a:t/>
            </a:r>
            <a:endParaRPr/>
          </a:p>
        </p:txBody>
      </p:sp>
      <p:pic>
        <p:nvPicPr>
          <p:cNvPr id="121" name="Shape 121"/>
          <p:cNvPicPr preferRelativeResize="0"/>
          <p:nvPr/>
        </p:nvPicPr>
        <p:blipFill>
          <a:blip r:embed="rId3">
            <a:alphaModFix/>
          </a:blip>
          <a:stretch>
            <a:fillRect/>
          </a:stretch>
        </p:blipFill>
        <p:spPr>
          <a:xfrm>
            <a:off x="5129025" y="3145525"/>
            <a:ext cx="4014975" cy="174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 Of Computers </a:t>
            </a:r>
            <a:endParaRPr/>
          </a:p>
        </p:txBody>
      </p:sp>
      <p:sp>
        <p:nvSpPr>
          <p:cNvPr id="127" name="Shape 1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HP Envy 34 Curved All-in-One</a:t>
            </a:r>
            <a:endParaRPr sz="1100">
              <a:solidFill>
                <a:srgbClr val="000000"/>
              </a:solidFill>
              <a:latin typeface="Arial"/>
              <a:ea typeface="Arial"/>
              <a:cs typeface="Arial"/>
              <a:sym typeface="Arial"/>
            </a:endParaRPr>
          </a:p>
          <a:p>
            <a:pPr indent="0" lvl="0" marL="0" rtl="0">
              <a:lnSpc>
                <a:spcPct val="204545"/>
              </a:lnSpc>
              <a:spcBef>
                <a:spcPts val="1600"/>
              </a:spcBef>
              <a:spcAft>
                <a:spcPts val="0"/>
              </a:spcAft>
              <a:buNone/>
            </a:pPr>
            <a:r>
              <a:rPr lang="en" sz="1100">
                <a:solidFill>
                  <a:srgbClr val="333333"/>
                </a:solidFill>
                <a:latin typeface="Arial"/>
                <a:ea typeface="Arial"/>
                <a:cs typeface="Arial"/>
                <a:sym typeface="Arial"/>
              </a:rPr>
              <a:t>·          Microsoft Surface Studio</a:t>
            </a:r>
            <a:endParaRPr sz="1100">
              <a:solidFill>
                <a:srgbClr val="333333"/>
              </a:solidFill>
              <a:latin typeface="Arial"/>
              <a:ea typeface="Arial"/>
              <a:cs typeface="Arial"/>
              <a:sym typeface="Arial"/>
            </a:endParaRPr>
          </a:p>
          <a:p>
            <a:pPr indent="0" lvl="0" marL="0" rtl="0">
              <a:lnSpc>
                <a:spcPct val="204545"/>
              </a:lnSpc>
              <a:spcBef>
                <a:spcPts val="1200"/>
              </a:spcBef>
              <a:spcAft>
                <a:spcPts val="0"/>
              </a:spcAft>
              <a:buNone/>
            </a:pPr>
            <a:r>
              <a:rPr lang="en" sz="1100">
                <a:solidFill>
                  <a:srgbClr val="333333"/>
                </a:solidFill>
                <a:latin typeface="Arial"/>
                <a:ea typeface="Arial"/>
                <a:cs typeface="Arial"/>
                <a:sym typeface="Arial"/>
              </a:rPr>
              <a:t>·          Apple iMac with 4K Retina display</a:t>
            </a:r>
            <a:endParaRPr sz="1100">
              <a:solidFill>
                <a:srgbClr val="333333"/>
              </a:solidFill>
              <a:latin typeface="Arial"/>
              <a:ea typeface="Arial"/>
              <a:cs typeface="Arial"/>
              <a:sym typeface="Arial"/>
            </a:endParaRPr>
          </a:p>
          <a:p>
            <a:pPr indent="0" lvl="0" marL="0" rtl="0">
              <a:lnSpc>
                <a:spcPct val="204545"/>
              </a:lnSpc>
              <a:spcBef>
                <a:spcPts val="1200"/>
              </a:spcBef>
              <a:spcAft>
                <a:spcPts val="0"/>
              </a:spcAft>
              <a:buNone/>
            </a:pPr>
            <a:r>
              <a:rPr lang="en" sz="1100">
                <a:solidFill>
                  <a:srgbClr val="333333"/>
                </a:solidFill>
                <a:latin typeface="Arial"/>
                <a:ea typeface="Arial"/>
                <a:cs typeface="Arial"/>
                <a:sym typeface="Arial"/>
              </a:rPr>
              <a:t>·          Apple iMac Pro</a:t>
            </a:r>
            <a:endParaRPr sz="1100">
              <a:solidFill>
                <a:srgbClr val="333333"/>
              </a:solidFill>
              <a:latin typeface="Arial"/>
              <a:ea typeface="Arial"/>
              <a:cs typeface="Arial"/>
              <a:sym typeface="Arial"/>
            </a:endParaRPr>
          </a:p>
          <a:p>
            <a:pPr indent="0" lvl="0" marL="0" rtl="0">
              <a:lnSpc>
                <a:spcPct val="204545"/>
              </a:lnSpc>
              <a:spcBef>
                <a:spcPts val="1200"/>
              </a:spcBef>
              <a:spcAft>
                <a:spcPts val="0"/>
              </a:spcAft>
              <a:buNone/>
            </a:pPr>
            <a:r>
              <a:rPr lang="en" sz="1100">
                <a:solidFill>
                  <a:srgbClr val="333333"/>
                </a:solidFill>
                <a:latin typeface="Arial"/>
                <a:ea typeface="Arial"/>
                <a:cs typeface="Arial"/>
                <a:sym typeface="Arial"/>
              </a:rPr>
              <a:t>These are just a few of the many types of computers that are used when working in this industry. One thing that all of these computers have in common is that they all have very a big display screen and have an enormous amount of power. The average person would not need a computer this advanced but for computer application designers this is a good tool because it allows them to edit as they will and can hold a lot of data.</a:t>
            </a:r>
            <a:endParaRPr sz="1100">
              <a:solidFill>
                <a:srgbClr val="333333"/>
              </a:solidFill>
              <a:latin typeface="Arial"/>
              <a:ea typeface="Arial"/>
              <a:cs typeface="Arial"/>
              <a:sym typeface="Arial"/>
            </a:endParaRPr>
          </a:p>
          <a:p>
            <a:pPr indent="0" lvl="0" marL="0">
              <a:spcBef>
                <a:spcPts val="1200"/>
              </a:spcBef>
              <a:spcAft>
                <a:spcPts val="1600"/>
              </a:spcAft>
              <a:buNone/>
            </a:pPr>
            <a:r>
              <a:t/>
            </a:r>
            <a:endParaRPr/>
          </a:p>
        </p:txBody>
      </p:sp>
      <p:pic>
        <p:nvPicPr>
          <p:cNvPr id="128" name="Shape 128"/>
          <p:cNvPicPr preferRelativeResize="0"/>
          <p:nvPr/>
        </p:nvPicPr>
        <p:blipFill>
          <a:blip r:embed="rId3">
            <a:alphaModFix/>
          </a:blip>
          <a:stretch>
            <a:fillRect/>
          </a:stretch>
        </p:blipFill>
        <p:spPr>
          <a:xfrm>
            <a:off x="4176900" y="739625"/>
            <a:ext cx="4471301" cy="247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High School Credits Required</a:t>
            </a:r>
            <a:endParaRPr/>
          </a:p>
        </p:txBody>
      </p:sp>
      <p:sp>
        <p:nvSpPr>
          <p:cNvPr id="134" name="Shape 1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000000"/>
                </a:solidFill>
                <a:highlight>
                  <a:srgbClr val="FFFFFF"/>
                </a:highlight>
                <a:latin typeface="Arial"/>
                <a:ea typeface="Arial"/>
                <a:cs typeface="Arial"/>
                <a:sym typeface="Arial"/>
              </a:rPr>
              <a:t>Some Ontario college computer applications programs are offered as entry level programs, meaning you only require an Ontario Secondary School Diploma (OSSD) or equivalent and any grade 12 English.</a:t>
            </a:r>
            <a:endParaRPr sz="1350">
              <a:solidFill>
                <a:srgbClr val="000000"/>
              </a:solidFill>
              <a:highlight>
                <a:srgbClr val="FFFFFF"/>
              </a:highlight>
              <a:latin typeface="Arial"/>
              <a:ea typeface="Arial"/>
              <a:cs typeface="Arial"/>
              <a:sym typeface="Arial"/>
            </a:endParaRPr>
          </a:p>
          <a:p>
            <a:pPr indent="-304800" lvl="0" marL="457200" rtl="0">
              <a:lnSpc>
                <a:spcPct val="167000"/>
              </a:lnSpc>
              <a:spcBef>
                <a:spcPts val="1600"/>
              </a:spcBef>
              <a:spcAft>
                <a:spcPts val="0"/>
              </a:spcAft>
              <a:buClr>
                <a:srgbClr val="767676"/>
              </a:buClr>
              <a:buSzPts val="1200"/>
              <a:buFont typeface="Microsoft Yahei"/>
              <a:buChar char="●"/>
            </a:pPr>
            <a:r>
              <a:rPr lang="en" sz="1200">
                <a:solidFill>
                  <a:srgbClr val="767676"/>
                </a:solidFill>
                <a:latin typeface="Microsoft Yahei"/>
                <a:ea typeface="Microsoft Yahei"/>
                <a:cs typeface="Microsoft Yahei"/>
                <a:sym typeface="Microsoft Yahei"/>
              </a:rPr>
              <a:t>A bachelor's degree in computer science or in another discipline with a significant programming component or completion of a college program in computer science is usually required.</a:t>
            </a:r>
            <a:endParaRPr sz="1200">
              <a:solidFill>
                <a:srgbClr val="767676"/>
              </a:solidFill>
              <a:latin typeface="Microsoft Yahei"/>
              <a:ea typeface="Microsoft Yahei"/>
              <a:cs typeface="Microsoft Yahei"/>
              <a:sym typeface="Microsoft Yahei"/>
            </a:endParaRPr>
          </a:p>
          <a:p>
            <a:pPr indent="-304800" lvl="0" marL="457200" rtl="0">
              <a:lnSpc>
                <a:spcPct val="167000"/>
              </a:lnSpc>
              <a:spcBef>
                <a:spcPts val="0"/>
              </a:spcBef>
              <a:spcAft>
                <a:spcPts val="0"/>
              </a:spcAft>
              <a:buClr>
                <a:srgbClr val="767676"/>
              </a:buClr>
              <a:buSzPts val="1200"/>
              <a:buFont typeface="Microsoft Yahei"/>
              <a:buChar char="●"/>
            </a:pPr>
            <a:r>
              <a:rPr lang="en" sz="1200">
                <a:solidFill>
                  <a:srgbClr val="767676"/>
                </a:solidFill>
                <a:latin typeface="Microsoft Yahei"/>
                <a:ea typeface="Microsoft Yahei"/>
                <a:cs typeface="Microsoft Yahei"/>
                <a:sym typeface="Microsoft Yahei"/>
              </a:rPr>
              <a:t>Specialization in programming for engineering and scientific applications requires specific post-secondary study or experience.</a:t>
            </a:r>
            <a:endParaRPr sz="1200">
              <a:solidFill>
                <a:srgbClr val="767676"/>
              </a:solidFill>
              <a:latin typeface="Microsoft Yahei"/>
              <a:ea typeface="Microsoft Yahei"/>
              <a:cs typeface="Microsoft Yahei"/>
              <a:sym typeface="Microsoft Yahei"/>
            </a:endParaRPr>
          </a:p>
          <a:p>
            <a:pPr indent="0" lvl="0" marL="0">
              <a:spcBef>
                <a:spcPts val="0"/>
              </a:spcBef>
              <a:spcAft>
                <a:spcPts val="1600"/>
              </a:spcAft>
              <a:buNone/>
            </a:pPr>
            <a:r>
              <a:t/>
            </a:r>
            <a:endParaRPr sz="135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98650" y="38855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College Programs</a:t>
            </a:r>
            <a:endParaRPr/>
          </a:p>
        </p:txBody>
      </p:sp>
      <p:sp>
        <p:nvSpPr>
          <p:cNvPr id="140" name="Shape 1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graphicFrame>
        <p:nvGraphicFramePr>
          <p:cNvPr id="141" name="Shape 141"/>
          <p:cNvGraphicFramePr/>
          <p:nvPr/>
        </p:nvGraphicFramePr>
        <p:xfrm>
          <a:off x="211575" y="923450"/>
          <a:ext cx="3000000" cy="3000000"/>
        </p:xfrm>
        <a:graphic>
          <a:graphicData uri="http://schemas.openxmlformats.org/drawingml/2006/table">
            <a:tbl>
              <a:tblPr>
                <a:noFill/>
                <a:tableStyleId>{9566B23B-204A-4B26-8C10-79081CD83955}</a:tableStyleId>
              </a:tblPr>
              <a:tblGrid>
                <a:gridCol w="2487725"/>
                <a:gridCol w="382850"/>
              </a:tblGrid>
              <a:tr h="397375">
                <a:tc>
                  <a:txBody>
                    <a:bodyPr>
                      <a:noAutofit/>
                    </a:bodyPr>
                    <a:lstStyle/>
                    <a:p>
                      <a:pPr indent="0" lvl="0" marL="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Ontario Secondary School Diploma (OSSD)</a:t>
                      </a:r>
                      <a:endParaRPr sz="1200">
                        <a:solidFill>
                          <a:srgbClr val="4A4A4A"/>
                        </a:solidFill>
                        <a:latin typeface="Microsoft Yahei"/>
                        <a:ea typeface="Microsoft Yahei"/>
                        <a:cs typeface="Microsoft Yahei"/>
                        <a:sym typeface="Microsoft Yahei"/>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252250">
                <a:tc>
                  <a:txBody>
                    <a:bodyPr>
                      <a:noAutofit/>
                    </a:bodyPr>
                    <a:lstStyle/>
                    <a:p>
                      <a:pPr indent="0" lvl="0" marL="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Grade 12 English (ENG4U)</a:t>
                      </a:r>
                      <a:endParaRPr sz="1200">
                        <a:solidFill>
                          <a:srgbClr val="4A4A4A"/>
                        </a:solidFill>
                        <a:latin typeface="Microsoft Yahei"/>
                        <a:ea typeface="Microsoft Yahei"/>
                        <a:cs typeface="Microsoft Yahei"/>
                        <a:sym typeface="Microsoft Yahei"/>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397375">
                <a:tc>
                  <a:txBody>
                    <a:bodyPr>
                      <a:noAutofit/>
                    </a:bodyPr>
                    <a:lstStyle/>
                    <a:p>
                      <a:pPr indent="0" lvl="0" marL="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Grade 12 Advanced Functions (MHF4U)</a:t>
                      </a:r>
                      <a:endParaRPr sz="1200">
                        <a:solidFill>
                          <a:srgbClr val="4A4A4A"/>
                        </a:solidFill>
                        <a:latin typeface="Microsoft Yahei"/>
                        <a:ea typeface="Microsoft Yahei"/>
                        <a:cs typeface="Microsoft Yahei"/>
                        <a:sym typeface="Microsoft Yahei"/>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397375">
                <a:tc>
                  <a:txBody>
                    <a:bodyPr>
                      <a:noAutofit/>
                    </a:bodyPr>
                    <a:lstStyle/>
                    <a:p>
                      <a:pPr indent="0" lvl="0" marL="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Grade 12 Calculus and Vectors (MCV4U)</a:t>
                      </a:r>
                      <a:endParaRPr sz="1200">
                        <a:solidFill>
                          <a:srgbClr val="4A4A4A"/>
                        </a:solidFill>
                        <a:latin typeface="Microsoft Yahei"/>
                        <a:ea typeface="Microsoft Yahei"/>
                        <a:cs typeface="Microsoft Yahei"/>
                        <a:sym typeface="Microsoft Yahei"/>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397375">
                <a:tc>
                  <a:txBody>
                    <a:bodyPr>
                      <a:noAutofit/>
                    </a:bodyPr>
                    <a:lstStyle/>
                    <a:p>
                      <a:pPr indent="0" lvl="0" marL="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One other Grade 12 university-level course</a:t>
                      </a:r>
                      <a:endParaRPr sz="1200">
                        <a:solidFill>
                          <a:srgbClr val="4A4A4A"/>
                        </a:solidFill>
                        <a:latin typeface="Microsoft Yahei"/>
                        <a:ea typeface="Microsoft Yahei"/>
                        <a:cs typeface="Microsoft Yahei"/>
                        <a:sym typeface="Microsoft Yahei"/>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542475">
                <a:tc>
                  <a:txBody>
                    <a:bodyPr>
                      <a:noAutofit/>
                    </a:bodyPr>
                    <a:lstStyle/>
                    <a:p>
                      <a:pPr indent="0" lvl="0" marL="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Two additional Grade 12 university-level or university/college-level courses</a:t>
                      </a:r>
                      <a:endParaRPr sz="1200">
                        <a:solidFill>
                          <a:srgbClr val="4A4A4A"/>
                        </a:solidFill>
                        <a:latin typeface="Microsoft Yahei"/>
                        <a:ea typeface="Microsoft Yahei"/>
                        <a:cs typeface="Microsoft Yahei"/>
                        <a:sym typeface="Microsoft Yahei"/>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bl>
          </a:graphicData>
        </a:graphic>
      </p:graphicFrame>
      <p:sp>
        <p:nvSpPr>
          <p:cNvPr id="142" name="Shape 142"/>
          <p:cNvSpPr txBox="1"/>
          <p:nvPr/>
        </p:nvSpPr>
        <p:spPr>
          <a:xfrm>
            <a:off x="2937350" y="996350"/>
            <a:ext cx="2270700" cy="2174400"/>
          </a:xfrm>
          <a:prstGeom prst="rect">
            <a:avLst/>
          </a:prstGeom>
          <a:noFill/>
          <a:ln>
            <a:noFill/>
          </a:ln>
        </p:spPr>
        <p:txBody>
          <a:bodyPr anchorCtr="0" anchor="ctr" bIns="91425" lIns="91425" spcFirstLastPara="1" rIns="91425" wrap="square" tIns="91425">
            <a:noAutofit/>
          </a:bodyPr>
          <a:lstStyle/>
          <a:p>
            <a:pPr indent="0" lvl="0" marL="381000" marR="101600" rtl="0" algn="ctr">
              <a:spcBef>
                <a:spcPts val="0"/>
              </a:spcBef>
              <a:spcAft>
                <a:spcPts val="0"/>
              </a:spcAft>
              <a:buNone/>
            </a:pPr>
            <a:r>
              <a:t/>
            </a:r>
            <a:endParaRPr sz="1200" u="sng">
              <a:solidFill>
                <a:srgbClr val="22A7F0"/>
              </a:solidFill>
              <a:latin typeface="Microsoft Yahei"/>
              <a:ea typeface="Microsoft Yahei"/>
              <a:cs typeface="Microsoft Yahei"/>
              <a:sym typeface="Microsoft Yahei"/>
              <a:hlinkClick r:id="rId3"/>
            </a:endParaRPr>
          </a:p>
          <a:p>
            <a:pPr indent="0" lvl="0" marL="0" rtl="0">
              <a:lnSpc>
                <a:spcPct val="150000"/>
              </a:lnSpc>
              <a:spcBef>
                <a:spcPts val="0"/>
              </a:spcBef>
              <a:spcAft>
                <a:spcPts val="0"/>
              </a:spcAft>
              <a:buNone/>
            </a:pPr>
            <a:r>
              <a:rPr lang="en" sz="1200">
                <a:solidFill>
                  <a:srgbClr val="767676"/>
                </a:solidFill>
                <a:latin typeface="Microsoft Yahei"/>
                <a:ea typeface="Microsoft Yahei"/>
                <a:cs typeface="Microsoft Yahei"/>
                <a:sym typeface="Microsoft Yahei"/>
              </a:rPr>
              <a:t>Minimum Average</a:t>
            </a:r>
            <a:endParaRPr sz="1200">
              <a:solidFill>
                <a:srgbClr val="767676"/>
              </a:solidFill>
              <a:latin typeface="Microsoft Yahei"/>
              <a:ea typeface="Microsoft Yahei"/>
              <a:cs typeface="Microsoft Yahei"/>
              <a:sym typeface="Microsoft Yahei"/>
            </a:endParaRPr>
          </a:p>
          <a:p>
            <a:pPr indent="0" lvl="0" marL="0" rtl="0">
              <a:lnSpc>
                <a:spcPct val="115000"/>
              </a:lnSpc>
              <a:spcBef>
                <a:spcPts val="0"/>
              </a:spcBef>
              <a:spcAft>
                <a:spcPts val="0"/>
              </a:spcAft>
              <a:buNone/>
            </a:pPr>
            <a:r>
              <a:rPr lang="en" sz="1200">
                <a:solidFill>
                  <a:srgbClr val="4A4A4A"/>
                </a:solidFill>
                <a:latin typeface="Microsoft Yahei"/>
                <a:ea typeface="Microsoft Yahei"/>
                <a:cs typeface="Microsoft Yahei"/>
                <a:sym typeface="Microsoft Yahei"/>
              </a:rPr>
              <a:t>High 80s to Low 90s</a:t>
            </a:r>
            <a:endParaRPr sz="1200">
              <a:solidFill>
                <a:srgbClr val="4A4A4A"/>
              </a:solidFill>
              <a:latin typeface="Microsoft Yahei"/>
              <a:ea typeface="Microsoft Yahei"/>
              <a:cs typeface="Microsoft Yahei"/>
              <a:sym typeface="Microsoft Yahei"/>
            </a:endParaRPr>
          </a:p>
          <a:p>
            <a:pPr indent="0" lvl="0" marL="0" rtl="0">
              <a:lnSpc>
                <a:spcPct val="125000"/>
              </a:lnSpc>
              <a:spcBef>
                <a:spcPts val="0"/>
              </a:spcBef>
              <a:spcAft>
                <a:spcPts val="0"/>
              </a:spcAft>
              <a:buNone/>
            </a:pPr>
            <a:r>
              <a:t/>
            </a:r>
            <a:endParaRPr sz="1200">
              <a:solidFill>
                <a:srgbClr val="FF4949"/>
              </a:solidFill>
              <a:latin typeface="Microsoft Yahei"/>
              <a:ea typeface="Microsoft Yahei"/>
              <a:cs typeface="Microsoft Yahei"/>
              <a:sym typeface="Microsoft Yahei"/>
            </a:endParaRPr>
          </a:p>
        </p:txBody>
      </p:sp>
      <p:pic>
        <p:nvPicPr>
          <p:cNvPr id="143" name="Shape 143"/>
          <p:cNvPicPr preferRelativeResize="0"/>
          <p:nvPr/>
        </p:nvPicPr>
        <p:blipFill>
          <a:blip r:embed="rId4">
            <a:alphaModFix/>
          </a:blip>
          <a:stretch>
            <a:fillRect/>
          </a:stretch>
        </p:blipFill>
        <p:spPr>
          <a:xfrm>
            <a:off x="4913275" y="180588"/>
            <a:ext cx="4171950" cy="109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