
<file path=[Content_Types].xml><?xml version="1.0" encoding="utf-8"?>
<Types xmlns="http://schemas.openxmlformats.org/package/2006/content-types">
  <Default Extension="dat" ContentType="text/plain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f637d867c27a4ac3" Type="http://schemas.microsoft.com/office/2006/relationships/txt" Target="udata/data.dat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14"/>
  </p:notesMasterIdLst>
  <p:handoutMasterIdLst>
    <p:handoutMasterId r:id="rId15"/>
  </p:handoutMasterIdLst>
  <p:sldIdLst>
    <p:sldId id="315" r:id="rId3"/>
    <p:sldId id="269" r:id="rId4"/>
    <p:sldId id="316" r:id="rId5"/>
    <p:sldId id="318" r:id="rId6"/>
    <p:sldId id="317" r:id="rId7"/>
    <p:sldId id="319" r:id="rId8"/>
    <p:sldId id="320" r:id="rId9"/>
    <p:sldId id="322" r:id="rId10"/>
    <p:sldId id="325" r:id="rId11"/>
    <p:sldId id="326" r:id="rId12"/>
    <p:sldId id="324" r:id="rId13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011F"/>
    <a:srgbClr val="20487C"/>
    <a:srgbClr val="9A2318"/>
    <a:srgbClr val="780009"/>
    <a:srgbClr val="9A2418"/>
    <a:srgbClr val="B4776D"/>
    <a:srgbClr val="BB010E"/>
    <a:srgbClr val="CC3300"/>
    <a:srgbClr val="CC4226"/>
    <a:srgbClr val="651B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7064" autoAdjust="0"/>
    <p:restoredTop sz="94660"/>
  </p:normalViewPr>
  <p:slideViewPr>
    <p:cSldViewPr snapToGrid="0">
      <p:cViewPr>
        <p:scale>
          <a:sx n="54" d="100"/>
          <a:sy n="54" d="100"/>
        </p:scale>
        <p:origin x="3848" y="2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98" d="100"/>
        <a:sy n="198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181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CE65EB5-9E8C-442B-B0E8-CE6F4A2871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887341-5590-4932-A3EA-68D5FC07B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F6B53-9E3B-4C54-8733-630783A95104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2E86AD-45B4-445B-A10B-A460483C0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02079A-CAB7-4082-8EE1-E636018F2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F0B8D-DCD7-4156-A67A-F9E102284B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5364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1D096-FAED-4D1A-B352-C58DC2C3D816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8AA5F0-770B-410C-90B7-ECBA0CF902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728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8AA5F0-770B-410C-90B7-ECBA0CF9027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988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封面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椭圆 52">
            <a:extLst>
              <a:ext uri="{FF2B5EF4-FFF2-40B4-BE49-F238E27FC236}">
                <a16:creationId xmlns:a16="http://schemas.microsoft.com/office/drawing/2014/main" id="{787C085B-6A2E-4D02-8481-4D613F977C46}"/>
              </a:ext>
            </a:extLst>
          </p:cNvPr>
          <p:cNvSpPr/>
          <p:nvPr userDrawn="1"/>
        </p:nvSpPr>
        <p:spPr>
          <a:xfrm>
            <a:off x="4825750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D8D052D3-C8C1-47BE-9252-2ED1DE819754}"/>
              </a:ext>
            </a:extLst>
          </p:cNvPr>
          <p:cNvSpPr/>
          <p:nvPr userDrawn="1"/>
        </p:nvSpPr>
        <p:spPr>
          <a:xfrm>
            <a:off x="7146086" y="5851669"/>
            <a:ext cx="220164" cy="220164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文本占位符 56">
            <a:extLst>
              <a:ext uri="{FF2B5EF4-FFF2-40B4-BE49-F238E27FC236}">
                <a16:creationId xmlns:a16="http://schemas.microsoft.com/office/drawing/2014/main" id="{2F76A6D5-AE1B-4338-9367-1918D9AF03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22039" y="5792249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rgbClr val="9A2418"/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dirty="0"/>
              <a:t>海湾同学社</a:t>
            </a:r>
            <a:endParaRPr lang="en-US" altLang="zh-CN" dirty="0"/>
          </a:p>
        </p:txBody>
      </p:sp>
      <p:sp>
        <p:nvSpPr>
          <p:cNvPr id="58" name="文本占位符 13">
            <a:extLst>
              <a:ext uri="{FF2B5EF4-FFF2-40B4-BE49-F238E27FC236}">
                <a16:creationId xmlns:a16="http://schemas.microsoft.com/office/drawing/2014/main" id="{849E9346-1695-4324-A2FE-84DC3DCB31B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5407559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60" name="标题 59">
            <a:extLst>
              <a:ext uri="{FF2B5EF4-FFF2-40B4-BE49-F238E27FC236}">
                <a16:creationId xmlns:a16="http://schemas.microsoft.com/office/drawing/2014/main" id="{7E775411-9854-4590-B089-9C9C9E879D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4167394"/>
            <a:ext cx="10858500" cy="663575"/>
          </a:xfrm>
        </p:spPr>
        <p:txBody>
          <a:bodyPr>
            <a:normAutofit/>
          </a:bodyPr>
          <a:lstStyle>
            <a:lvl1pPr algn="ctr">
              <a:defRPr sz="4000" spc="100" baseline="0">
                <a:solidFill>
                  <a:srgbClr val="9A2418"/>
                </a:solidFill>
              </a:defRPr>
            </a:lvl1pPr>
          </a:lstStyle>
          <a:p>
            <a:r>
              <a:rPr lang="zh-CN" altLang="en-US" dirty="0"/>
              <a:t>深圳大学</a:t>
            </a:r>
            <a:r>
              <a:rPr lang="en-US" altLang="zh-CN" dirty="0"/>
              <a:t>PPT</a:t>
            </a:r>
            <a:r>
              <a:rPr lang="zh-CN" altLang="en-US" dirty="0"/>
              <a:t>模板</a:t>
            </a:r>
          </a:p>
        </p:txBody>
      </p:sp>
      <p:sp>
        <p:nvSpPr>
          <p:cNvPr id="3" name="任意多边形: 形状 59">
            <a:extLst>
              <a:ext uri="{FF2B5EF4-FFF2-40B4-BE49-F238E27FC236}">
                <a16:creationId xmlns:a16="http://schemas.microsoft.com/office/drawing/2014/main" id="{65BDAE21-CB60-1554-731E-61EA06B67241}"/>
              </a:ext>
            </a:extLst>
          </p:cNvPr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1F5A3F-D007-1C8C-E094-7DE77B8DAA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62" y="77075"/>
            <a:ext cx="541169" cy="5411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3970A6-5E03-C505-A25A-F443B80E4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09" y="44968"/>
            <a:ext cx="1399953" cy="6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04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863805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4045981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8853340"/>
      </p:ext>
    </p:extLst>
  </p:cSld>
  <p:clrMapOvr>
    <a:masterClrMapping/>
  </p:clrMapOvr>
  <p:transition spd="med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815103"/>
      </p:ext>
    </p:extLst>
  </p:cSld>
  <p:clrMapOvr>
    <a:masterClrMapping/>
  </p:clrMapOvr>
  <p:transition spd="med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215172"/>
      </p:ext>
    </p:extLst>
  </p:cSld>
  <p:clrMapOvr>
    <a:masterClrMapping/>
  </p:clrMapOvr>
  <p:transition spd="med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122487"/>
      </p:ext>
    </p:extLst>
  </p:cSld>
  <p:clrMapOvr>
    <a:masterClrMapping/>
  </p:clrMapOvr>
  <p:transition spd="med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400392"/>
      </p:ext>
    </p:extLst>
  </p:cSld>
  <p:clrMapOvr>
    <a:masterClrMapping/>
  </p:clrMapOvr>
  <p:transition spd="med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666534"/>
      </p:ext>
    </p:extLst>
  </p:cSld>
  <p:clrMapOvr>
    <a:masterClrMapping/>
  </p:clrMapOvr>
  <p:transition spd="med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268016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55">
            <a:extLst>
              <a:ext uri="{FF2B5EF4-FFF2-40B4-BE49-F238E27FC236}">
                <a16:creationId xmlns:a16="http://schemas.microsoft.com/office/drawing/2014/main" id="{F23CABFB-4A78-4571-862E-70724CC4007E}"/>
              </a:ext>
            </a:extLst>
          </p:cNvPr>
          <p:cNvSpPr/>
          <p:nvPr userDrawn="1"/>
        </p:nvSpPr>
        <p:spPr>
          <a:xfrm>
            <a:off x="0" y="-14400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 userDrawn="1"/>
        </p:nvSpPr>
        <p:spPr>
          <a:xfrm flipH="1">
            <a:off x="0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002EE6E1-4E11-4EB1-A292-A645D122EBD7}"/>
              </a:ext>
            </a:extLst>
          </p:cNvPr>
          <p:cNvCxnSpPr/>
          <p:nvPr userDrawn="1"/>
        </p:nvCxnSpPr>
        <p:spPr>
          <a:xfrm>
            <a:off x="3785505" y="2143125"/>
            <a:ext cx="0" cy="25717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6BDE680A-5325-405D-9C54-021252B6AD1B}"/>
              </a:ext>
            </a:extLst>
          </p:cNvPr>
          <p:cNvSpPr/>
          <p:nvPr userDrawn="1"/>
        </p:nvSpPr>
        <p:spPr>
          <a:xfrm>
            <a:off x="4726574" y="3432579"/>
            <a:ext cx="720000" cy="101600"/>
          </a:xfrm>
          <a:prstGeom prst="rect">
            <a:avLst/>
          </a:prstGeom>
          <a:solidFill>
            <a:srgbClr val="9A24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A02301-48C4-4204-A040-92528F620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26574" y="2143126"/>
            <a:ext cx="6792326" cy="1035858"/>
          </a:xfrm>
        </p:spPr>
        <p:txBody>
          <a:bodyPr anchor="ctr" anchorCtr="0">
            <a:normAutofit/>
          </a:bodyPr>
          <a:lstStyle>
            <a:lvl1pPr>
              <a:defRPr sz="40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F21FE3-02D6-46C1-802A-C335E77D08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25988" y="3787775"/>
            <a:ext cx="6792912" cy="927100"/>
          </a:xfrm>
        </p:spPr>
        <p:txBody>
          <a:bodyPr lIns="0" anchor="ctr" anchorCtr="0"/>
          <a:lstStyle>
            <a:lvl1pPr marL="0" indent="0">
              <a:buFontTx/>
              <a:buNone/>
              <a:defRPr spc="100" baseline="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062" y="77075"/>
            <a:ext cx="541169" cy="541169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609" y="44968"/>
            <a:ext cx="1399953" cy="6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76736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: 形状 59">
            <a:extLst>
              <a:ext uri="{FF2B5EF4-FFF2-40B4-BE49-F238E27FC236}">
                <a16:creationId xmlns:a16="http://schemas.microsoft.com/office/drawing/2014/main" id="{AC1D2521-933E-409D-9088-BF7A7FA6A8E9}"/>
              </a:ext>
            </a:extLst>
          </p:cNvPr>
          <p:cNvSpPr/>
          <p:nvPr userDrawn="1"/>
        </p:nvSpPr>
        <p:spPr>
          <a:xfrm flipH="1">
            <a:off x="0" y="-14288"/>
            <a:ext cx="12192000" cy="783722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364" y="99377"/>
            <a:ext cx="541169" cy="54116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email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911" y="67270"/>
            <a:ext cx="1399953" cy="60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86999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CEEC20C-C7F1-407D-8478-6739A7F98174}"/>
              </a:ext>
            </a:extLst>
          </p:cNvPr>
          <p:cNvSpPr/>
          <p:nvPr userDrawn="1"/>
        </p:nvSpPr>
        <p:spPr>
          <a:xfrm>
            <a:off x="0" y="96251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alpha val="90000"/>
                </a:schemeClr>
              </a:gs>
              <a:gs pos="100000">
                <a:schemeClr val="bg1">
                  <a:alpha val="70000"/>
                </a:schemeClr>
              </a:gs>
            </a:gsLst>
            <a:lin ang="5400000" scaled="1"/>
          </a:gradFill>
          <a:ln w="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+mn-lt"/>
            </a:endParaRPr>
          </a:p>
        </p:txBody>
      </p:sp>
      <p:sp>
        <p:nvSpPr>
          <p:cNvPr id="4" name="椭圆 3"/>
          <p:cNvSpPr/>
          <p:nvPr userDrawn="1"/>
        </p:nvSpPr>
        <p:spPr>
          <a:xfrm>
            <a:off x="264695" y="121736"/>
            <a:ext cx="613610" cy="613026"/>
          </a:xfrm>
          <a:prstGeom prst="ellipse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7F17624-947B-453F-BCEF-A1DCF63088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-1"/>
            <a:ext cx="9301747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80A68EB-E97F-4BBF-9D90-3F845C9BE11A}"/>
              </a:ext>
            </a:extLst>
          </p:cNvPr>
          <p:cNvSpPr/>
          <p:nvPr userDrawn="1"/>
        </p:nvSpPr>
        <p:spPr>
          <a:xfrm>
            <a:off x="0" y="6666252"/>
            <a:ext cx="12192000" cy="288000"/>
          </a:xfrm>
          <a:prstGeom prst="rect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0888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-任意多边形 56">
            <a:extLst>
              <a:ext uri="{FF2B5EF4-FFF2-40B4-BE49-F238E27FC236}">
                <a16:creationId xmlns:a16="http://schemas.microsoft.com/office/drawing/2014/main" id="{5E8622DC-66AA-4805-99A8-7384A7E83592}"/>
              </a:ext>
            </a:extLst>
          </p:cNvPr>
          <p:cNvSpPr/>
          <p:nvPr userDrawn="1">
            <p:custDataLst>
              <p:tags r:id="rId1"/>
            </p:custDataLst>
          </p:nvPr>
        </p:nvSpPr>
        <p:spPr>
          <a:xfrm>
            <a:off x="-10152" y="0"/>
            <a:ext cx="12192000" cy="4747499"/>
          </a:xfrm>
          <a:custGeom>
            <a:avLst/>
            <a:gdLst>
              <a:gd name="connsiteX0" fmla="*/ 0 w 12192000"/>
              <a:gd name="connsiteY0" fmla="*/ 0 h 4747499"/>
              <a:gd name="connsiteX1" fmla="*/ 12192000 w 12192000"/>
              <a:gd name="connsiteY1" fmla="*/ 0 h 4747499"/>
              <a:gd name="connsiteX2" fmla="*/ 12192000 w 12192000"/>
              <a:gd name="connsiteY2" fmla="*/ 926608 h 4747499"/>
              <a:gd name="connsiteX3" fmla="*/ 12192000 w 12192000"/>
              <a:gd name="connsiteY3" fmla="*/ 1179983 h 4747499"/>
              <a:gd name="connsiteX4" fmla="*/ 12192000 w 12192000"/>
              <a:gd name="connsiteY4" fmla="*/ 3749450 h 4747499"/>
              <a:gd name="connsiteX5" fmla="*/ 11920340 w 12192000"/>
              <a:gd name="connsiteY5" fmla="*/ 3852465 h 4747499"/>
              <a:gd name="connsiteX6" fmla="*/ 6096000 w 12192000"/>
              <a:gd name="connsiteY6" fmla="*/ 4747499 h 4747499"/>
              <a:gd name="connsiteX7" fmla="*/ 271660 w 12192000"/>
              <a:gd name="connsiteY7" fmla="*/ 3852465 h 4747499"/>
              <a:gd name="connsiteX8" fmla="*/ 0 w 12192000"/>
              <a:gd name="connsiteY8" fmla="*/ 3749450 h 4747499"/>
              <a:gd name="connsiteX9" fmla="*/ 0 w 12192000"/>
              <a:gd name="connsiteY9" fmla="*/ 1179983 h 4747499"/>
              <a:gd name="connsiteX10" fmla="*/ 0 w 12192000"/>
              <a:gd name="connsiteY10" fmla="*/ 926608 h 4747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4747499">
                <a:moveTo>
                  <a:pt x="0" y="0"/>
                </a:moveTo>
                <a:lnTo>
                  <a:pt x="12192000" y="0"/>
                </a:lnTo>
                <a:lnTo>
                  <a:pt x="12192000" y="926608"/>
                </a:lnTo>
                <a:lnTo>
                  <a:pt x="12192000" y="1179983"/>
                </a:lnTo>
                <a:lnTo>
                  <a:pt x="12192000" y="3749450"/>
                </a:lnTo>
                <a:lnTo>
                  <a:pt x="11920340" y="3852465"/>
                </a:lnTo>
                <a:cubicBezTo>
                  <a:pt x="10382026" y="4408565"/>
                  <a:pt x="8338529" y="4747499"/>
                  <a:pt x="6096000" y="4747499"/>
                </a:cubicBezTo>
                <a:cubicBezTo>
                  <a:pt x="3853472" y="4747499"/>
                  <a:pt x="1809974" y="4408565"/>
                  <a:pt x="271660" y="3852465"/>
                </a:cubicBezTo>
                <a:lnTo>
                  <a:pt x="0" y="3749450"/>
                </a:lnTo>
                <a:lnTo>
                  <a:pt x="0" y="1179983"/>
                </a:lnTo>
                <a:lnTo>
                  <a:pt x="0" y="926608"/>
                </a:lnTo>
                <a:close/>
              </a:path>
            </a:pathLst>
          </a:cu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PA-文本框 55">
            <a:extLst>
              <a:ext uri="{FF2B5EF4-FFF2-40B4-BE49-F238E27FC236}">
                <a16:creationId xmlns:a16="http://schemas.microsoft.com/office/drawing/2014/main" id="{CBE64B40-9A50-45B6-8629-D45F8CFFA2DF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2234590" y="1982981"/>
            <a:ext cx="7722821" cy="1016280"/>
          </a:xfrm>
          <a:custGeom>
            <a:avLst/>
            <a:gdLst/>
            <a:ahLst/>
            <a:cxnLst/>
            <a:rect l="l" t="t" r="r" b="b"/>
            <a:pathLst>
              <a:path w="7722821" h="1016280">
                <a:moveTo>
                  <a:pt x="6328591" y="239823"/>
                </a:moveTo>
                <a:lnTo>
                  <a:pt x="6273187" y="630821"/>
                </a:lnTo>
                <a:lnTo>
                  <a:pt x="6383997" y="630821"/>
                </a:lnTo>
                <a:close/>
                <a:moveTo>
                  <a:pt x="1537517" y="239823"/>
                </a:moveTo>
                <a:lnTo>
                  <a:pt x="1482112" y="630821"/>
                </a:lnTo>
                <a:lnTo>
                  <a:pt x="1592922" y="630821"/>
                </a:lnTo>
                <a:close/>
                <a:moveTo>
                  <a:pt x="5426443" y="165422"/>
                </a:moveTo>
                <a:lnTo>
                  <a:pt x="5426443" y="482812"/>
                </a:lnTo>
                <a:lnTo>
                  <a:pt x="5516673" y="482812"/>
                </a:lnTo>
                <a:cubicBezTo>
                  <a:pt x="5540418" y="482812"/>
                  <a:pt x="5560602" y="474369"/>
                  <a:pt x="5577223" y="457484"/>
                </a:cubicBezTo>
                <a:cubicBezTo>
                  <a:pt x="5593844" y="440599"/>
                  <a:pt x="5602155" y="420284"/>
                  <a:pt x="5602155" y="396539"/>
                </a:cubicBezTo>
                <a:lnTo>
                  <a:pt x="5602155" y="251695"/>
                </a:lnTo>
                <a:cubicBezTo>
                  <a:pt x="5602155" y="194180"/>
                  <a:pt x="5573661" y="165422"/>
                  <a:pt x="5516673" y="165422"/>
                </a:cubicBezTo>
                <a:close/>
                <a:moveTo>
                  <a:pt x="4861850" y="148801"/>
                </a:moveTo>
                <a:cubicBezTo>
                  <a:pt x="4838105" y="148801"/>
                  <a:pt x="4817790" y="157112"/>
                  <a:pt x="4800905" y="173733"/>
                </a:cubicBezTo>
                <a:cubicBezTo>
                  <a:pt x="4784020" y="190354"/>
                  <a:pt x="4775577" y="210538"/>
                  <a:pt x="4775577" y="234282"/>
                </a:cubicBezTo>
                <a:lnTo>
                  <a:pt x="4775577" y="777248"/>
                </a:lnTo>
                <a:cubicBezTo>
                  <a:pt x="4775577" y="800993"/>
                  <a:pt x="4784020" y="821176"/>
                  <a:pt x="4800905" y="837797"/>
                </a:cubicBezTo>
                <a:cubicBezTo>
                  <a:pt x="4817790" y="854419"/>
                  <a:pt x="4838105" y="862730"/>
                  <a:pt x="4861850" y="862730"/>
                </a:cubicBezTo>
                <a:cubicBezTo>
                  <a:pt x="4885595" y="862730"/>
                  <a:pt x="4905778" y="854419"/>
                  <a:pt x="4922399" y="837797"/>
                </a:cubicBezTo>
                <a:cubicBezTo>
                  <a:pt x="4939021" y="821176"/>
                  <a:pt x="4947331" y="800993"/>
                  <a:pt x="4947331" y="777248"/>
                </a:cubicBezTo>
                <a:lnTo>
                  <a:pt x="4947331" y="234282"/>
                </a:lnTo>
                <a:cubicBezTo>
                  <a:pt x="4947331" y="210538"/>
                  <a:pt x="4939021" y="190354"/>
                  <a:pt x="4922399" y="173733"/>
                </a:cubicBezTo>
                <a:cubicBezTo>
                  <a:pt x="4905778" y="157112"/>
                  <a:pt x="4885595" y="148801"/>
                  <a:pt x="4861850" y="148801"/>
                </a:cubicBezTo>
                <a:close/>
                <a:moveTo>
                  <a:pt x="7315201" y="12664"/>
                </a:moveTo>
                <a:lnTo>
                  <a:pt x="7464793" y="12664"/>
                </a:lnTo>
                <a:lnTo>
                  <a:pt x="7464793" y="855606"/>
                </a:lnTo>
                <a:lnTo>
                  <a:pt x="7722821" y="855606"/>
                </a:lnTo>
                <a:lnTo>
                  <a:pt x="7722821" y="1004407"/>
                </a:lnTo>
                <a:lnTo>
                  <a:pt x="7315201" y="1004407"/>
                </a:lnTo>
                <a:close/>
                <a:moveTo>
                  <a:pt x="6762750" y="12664"/>
                </a:moveTo>
                <a:lnTo>
                  <a:pt x="6912343" y="12664"/>
                </a:lnTo>
                <a:lnTo>
                  <a:pt x="6912343" y="855606"/>
                </a:lnTo>
                <a:lnTo>
                  <a:pt x="7170371" y="855606"/>
                </a:lnTo>
                <a:lnTo>
                  <a:pt x="7170371" y="1004407"/>
                </a:lnTo>
                <a:lnTo>
                  <a:pt x="6762750" y="1004407"/>
                </a:lnTo>
                <a:close/>
                <a:moveTo>
                  <a:pt x="6226501" y="12664"/>
                </a:moveTo>
                <a:lnTo>
                  <a:pt x="6432277" y="12664"/>
                </a:lnTo>
                <a:lnTo>
                  <a:pt x="6598479" y="1004407"/>
                </a:lnTo>
                <a:lnTo>
                  <a:pt x="6441194" y="1004407"/>
                </a:lnTo>
                <a:lnTo>
                  <a:pt x="6406195" y="776457"/>
                </a:lnTo>
                <a:lnTo>
                  <a:pt x="6250011" y="776457"/>
                </a:lnTo>
                <a:lnTo>
                  <a:pt x="6213665" y="1004407"/>
                </a:lnTo>
                <a:lnTo>
                  <a:pt x="6057901" y="1004407"/>
                </a:lnTo>
                <a:close/>
                <a:moveTo>
                  <a:pt x="5276850" y="12664"/>
                </a:moveTo>
                <a:lnTo>
                  <a:pt x="5512716" y="12664"/>
                </a:lnTo>
                <a:cubicBezTo>
                  <a:pt x="5596087" y="12664"/>
                  <a:pt x="5657296" y="35617"/>
                  <a:pt x="5696343" y="81524"/>
                </a:cubicBezTo>
                <a:cubicBezTo>
                  <a:pt x="5730641" y="121626"/>
                  <a:pt x="5747790" y="177559"/>
                  <a:pt x="5747790" y="249321"/>
                </a:cubicBezTo>
                <a:lnTo>
                  <a:pt x="5747790" y="393373"/>
                </a:lnTo>
                <a:cubicBezTo>
                  <a:pt x="5747790" y="463552"/>
                  <a:pt x="5721143" y="522914"/>
                  <a:pt x="5667849" y="571459"/>
                </a:cubicBezTo>
                <a:lnTo>
                  <a:pt x="5778646" y="1004407"/>
                </a:lnTo>
                <a:lnTo>
                  <a:pt x="5616872" y="1004407"/>
                </a:lnTo>
                <a:lnTo>
                  <a:pt x="5526171" y="630821"/>
                </a:lnTo>
                <a:cubicBezTo>
                  <a:pt x="5521950" y="630821"/>
                  <a:pt x="5517465" y="630821"/>
                  <a:pt x="5512716" y="630821"/>
                </a:cubicBezTo>
                <a:lnTo>
                  <a:pt x="5426443" y="630821"/>
                </a:lnTo>
                <a:lnTo>
                  <a:pt x="5426443" y="1004407"/>
                </a:lnTo>
                <a:lnTo>
                  <a:pt x="5276850" y="1004407"/>
                </a:lnTo>
                <a:close/>
                <a:moveTo>
                  <a:pt x="1435426" y="12664"/>
                </a:moveTo>
                <a:lnTo>
                  <a:pt x="1641203" y="12664"/>
                </a:lnTo>
                <a:lnTo>
                  <a:pt x="1807405" y="1004407"/>
                </a:lnTo>
                <a:lnTo>
                  <a:pt x="1650119" y="1004407"/>
                </a:lnTo>
                <a:lnTo>
                  <a:pt x="1615120" y="776457"/>
                </a:lnTo>
                <a:lnTo>
                  <a:pt x="1458936" y="776457"/>
                </a:lnTo>
                <a:lnTo>
                  <a:pt x="1422589" y="1004407"/>
                </a:lnTo>
                <a:lnTo>
                  <a:pt x="1266826" y="1004407"/>
                </a:lnTo>
                <a:close/>
                <a:moveTo>
                  <a:pt x="628650" y="12664"/>
                </a:moveTo>
                <a:lnTo>
                  <a:pt x="778243" y="12664"/>
                </a:lnTo>
                <a:lnTo>
                  <a:pt x="778243" y="433739"/>
                </a:lnTo>
                <a:lnTo>
                  <a:pt x="958704" y="433739"/>
                </a:lnTo>
                <a:lnTo>
                  <a:pt x="958704" y="12664"/>
                </a:lnTo>
                <a:lnTo>
                  <a:pt x="1108297" y="12664"/>
                </a:lnTo>
                <a:lnTo>
                  <a:pt x="1108297" y="1004407"/>
                </a:lnTo>
                <a:lnTo>
                  <a:pt x="958704" y="1004407"/>
                </a:lnTo>
                <a:lnTo>
                  <a:pt x="958704" y="584123"/>
                </a:lnTo>
                <a:lnTo>
                  <a:pt x="778243" y="584123"/>
                </a:lnTo>
                <a:lnTo>
                  <a:pt x="778243" y="1004407"/>
                </a:lnTo>
                <a:lnTo>
                  <a:pt x="628650" y="1004407"/>
                </a:lnTo>
                <a:close/>
                <a:moveTo>
                  <a:pt x="0" y="12664"/>
                </a:moveTo>
                <a:lnTo>
                  <a:pt x="466983" y="12664"/>
                </a:lnTo>
                <a:lnTo>
                  <a:pt x="466983" y="163048"/>
                </a:lnTo>
                <a:lnTo>
                  <a:pt x="308684" y="163048"/>
                </a:lnTo>
                <a:lnTo>
                  <a:pt x="308684" y="1004407"/>
                </a:lnTo>
                <a:lnTo>
                  <a:pt x="159091" y="1004407"/>
                </a:lnTo>
                <a:lnTo>
                  <a:pt x="159091" y="163048"/>
                </a:lnTo>
                <a:lnTo>
                  <a:pt x="0" y="163048"/>
                </a:lnTo>
                <a:close/>
                <a:moveTo>
                  <a:pt x="4057651" y="11872"/>
                </a:moveTo>
                <a:lnTo>
                  <a:pt x="4483475" y="11872"/>
                </a:lnTo>
                <a:lnTo>
                  <a:pt x="4483475" y="162256"/>
                </a:lnTo>
                <a:lnTo>
                  <a:pt x="4207243" y="162256"/>
                </a:lnTo>
                <a:lnTo>
                  <a:pt x="4207243" y="432948"/>
                </a:lnTo>
                <a:lnTo>
                  <a:pt x="4409074" y="432948"/>
                </a:lnTo>
                <a:lnTo>
                  <a:pt x="4409074" y="583332"/>
                </a:lnTo>
                <a:lnTo>
                  <a:pt x="4207243" y="583332"/>
                </a:lnTo>
                <a:lnTo>
                  <a:pt x="4207243" y="1004407"/>
                </a:lnTo>
                <a:lnTo>
                  <a:pt x="4057651" y="1004407"/>
                </a:lnTo>
                <a:close/>
                <a:moveTo>
                  <a:pt x="2657476" y="11872"/>
                </a:moveTo>
                <a:lnTo>
                  <a:pt x="2807068" y="11872"/>
                </a:lnTo>
                <a:lnTo>
                  <a:pt x="2807068" y="365671"/>
                </a:lnTo>
                <a:lnTo>
                  <a:pt x="2989903" y="11872"/>
                </a:lnTo>
                <a:lnTo>
                  <a:pt x="3149390" y="11872"/>
                </a:lnTo>
                <a:lnTo>
                  <a:pt x="2944627" y="416710"/>
                </a:lnTo>
                <a:lnTo>
                  <a:pt x="3184747" y="1004407"/>
                </a:lnTo>
                <a:lnTo>
                  <a:pt x="3008899" y="1004407"/>
                </a:lnTo>
                <a:lnTo>
                  <a:pt x="2851837" y="601437"/>
                </a:lnTo>
                <a:lnTo>
                  <a:pt x="2807068" y="689788"/>
                </a:lnTo>
                <a:lnTo>
                  <a:pt x="2807068" y="1004407"/>
                </a:lnTo>
                <a:lnTo>
                  <a:pt x="2657476" y="1004407"/>
                </a:lnTo>
                <a:close/>
                <a:moveTo>
                  <a:pt x="1971676" y="11872"/>
                </a:moveTo>
                <a:lnTo>
                  <a:pt x="2139621" y="11872"/>
                </a:lnTo>
                <a:lnTo>
                  <a:pt x="2338138" y="678917"/>
                </a:lnTo>
                <a:lnTo>
                  <a:pt x="2338138" y="11872"/>
                </a:lnTo>
                <a:lnTo>
                  <a:pt x="2487730" y="11872"/>
                </a:lnTo>
                <a:lnTo>
                  <a:pt x="2487730" y="1004407"/>
                </a:lnTo>
                <a:lnTo>
                  <a:pt x="2327057" y="1004407"/>
                </a:lnTo>
                <a:lnTo>
                  <a:pt x="2121268" y="368837"/>
                </a:lnTo>
                <a:lnTo>
                  <a:pt x="2121268" y="1004407"/>
                </a:lnTo>
                <a:lnTo>
                  <a:pt x="1971676" y="1004407"/>
                </a:lnTo>
                <a:close/>
                <a:moveTo>
                  <a:pt x="4865807" y="0"/>
                </a:moveTo>
                <a:cubicBezTo>
                  <a:pt x="4931765" y="0"/>
                  <a:pt x="4987830" y="23217"/>
                  <a:pt x="5034000" y="69651"/>
                </a:cubicBezTo>
                <a:cubicBezTo>
                  <a:pt x="5080171" y="116086"/>
                  <a:pt x="5103256" y="172018"/>
                  <a:pt x="5103256" y="237448"/>
                </a:cubicBezTo>
                <a:lnTo>
                  <a:pt x="5103256" y="778831"/>
                </a:lnTo>
                <a:cubicBezTo>
                  <a:pt x="5103256" y="844789"/>
                  <a:pt x="5080039" y="900853"/>
                  <a:pt x="5033605" y="947024"/>
                </a:cubicBezTo>
                <a:cubicBezTo>
                  <a:pt x="4987170" y="993194"/>
                  <a:pt x="4931238" y="1016280"/>
                  <a:pt x="4865807" y="1016280"/>
                </a:cubicBezTo>
                <a:cubicBezTo>
                  <a:pt x="4799850" y="1016280"/>
                  <a:pt x="4743917" y="993062"/>
                  <a:pt x="4698011" y="946628"/>
                </a:cubicBezTo>
                <a:cubicBezTo>
                  <a:pt x="4652104" y="900194"/>
                  <a:pt x="4629151" y="844261"/>
                  <a:pt x="4629151" y="778831"/>
                </a:cubicBezTo>
                <a:lnTo>
                  <a:pt x="4629151" y="237448"/>
                </a:lnTo>
                <a:cubicBezTo>
                  <a:pt x="4629151" y="171491"/>
                  <a:pt x="4652368" y="115426"/>
                  <a:pt x="4698802" y="69256"/>
                </a:cubicBezTo>
                <a:cubicBezTo>
                  <a:pt x="4745237" y="23085"/>
                  <a:pt x="4800905" y="0"/>
                  <a:pt x="4865807" y="0"/>
                </a:cubicBezTo>
                <a:close/>
                <a:moveTo>
                  <a:pt x="3513230" y="0"/>
                </a:moveTo>
                <a:cubicBezTo>
                  <a:pt x="3566525" y="0"/>
                  <a:pt x="3612167" y="11872"/>
                  <a:pt x="3650159" y="35617"/>
                </a:cubicBezTo>
                <a:cubicBezTo>
                  <a:pt x="3679708" y="54085"/>
                  <a:pt x="3703585" y="79941"/>
                  <a:pt x="3721790" y="113184"/>
                </a:cubicBezTo>
                <a:cubicBezTo>
                  <a:pt x="3739994" y="146427"/>
                  <a:pt x="3750943" y="184682"/>
                  <a:pt x="3754636" y="227951"/>
                </a:cubicBezTo>
                <a:lnTo>
                  <a:pt x="3611376" y="254070"/>
                </a:lnTo>
                <a:cubicBezTo>
                  <a:pt x="3607154" y="213440"/>
                  <a:pt x="3595546" y="181780"/>
                  <a:pt x="3576550" y="159090"/>
                </a:cubicBezTo>
                <a:cubicBezTo>
                  <a:pt x="3562831" y="142733"/>
                  <a:pt x="3543043" y="134554"/>
                  <a:pt x="3517188" y="134554"/>
                </a:cubicBezTo>
                <a:cubicBezTo>
                  <a:pt x="3489750" y="134554"/>
                  <a:pt x="3468907" y="146690"/>
                  <a:pt x="3454660" y="170963"/>
                </a:cubicBezTo>
                <a:cubicBezTo>
                  <a:pt x="3443051" y="190486"/>
                  <a:pt x="3437247" y="214759"/>
                  <a:pt x="3437247" y="243780"/>
                </a:cubicBezTo>
                <a:cubicBezTo>
                  <a:pt x="3437247" y="289159"/>
                  <a:pt x="3456771" y="335330"/>
                  <a:pt x="3495818" y="382292"/>
                </a:cubicBezTo>
                <a:cubicBezTo>
                  <a:pt x="3510592" y="400233"/>
                  <a:pt x="3532754" y="421339"/>
                  <a:pt x="3562303" y="445612"/>
                </a:cubicBezTo>
                <a:cubicBezTo>
                  <a:pt x="3597129" y="474633"/>
                  <a:pt x="3620082" y="494948"/>
                  <a:pt x="3631163" y="506557"/>
                </a:cubicBezTo>
                <a:cubicBezTo>
                  <a:pt x="3668099" y="543493"/>
                  <a:pt x="3696593" y="579902"/>
                  <a:pt x="3716645" y="615783"/>
                </a:cubicBezTo>
                <a:cubicBezTo>
                  <a:pt x="3726143" y="632668"/>
                  <a:pt x="3733794" y="648234"/>
                  <a:pt x="3739598" y="662481"/>
                </a:cubicBezTo>
                <a:cubicBezTo>
                  <a:pt x="3753845" y="697835"/>
                  <a:pt x="3761232" y="729495"/>
                  <a:pt x="3761760" y="757461"/>
                </a:cubicBezTo>
                <a:cubicBezTo>
                  <a:pt x="3762815" y="826585"/>
                  <a:pt x="3744874" y="885683"/>
                  <a:pt x="3707938" y="934756"/>
                </a:cubicBezTo>
                <a:cubicBezTo>
                  <a:pt x="3683665" y="967998"/>
                  <a:pt x="3649367" y="991479"/>
                  <a:pt x="3605044" y="1005199"/>
                </a:cubicBezTo>
                <a:cubicBezTo>
                  <a:pt x="3581299" y="1012586"/>
                  <a:pt x="3553597" y="1016280"/>
                  <a:pt x="3521937" y="1016280"/>
                </a:cubicBezTo>
                <a:cubicBezTo>
                  <a:pt x="3463367" y="1016280"/>
                  <a:pt x="3414821" y="1001769"/>
                  <a:pt x="3376302" y="972747"/>
                </a:cubicBezTo>
                <a:cubicBezTo>
                  <a:pt x="3344115" y="949003"/>
                  <a:pt x="3318655" y="916683"/>
                  <a:pt x="3299923" y="875789"/>
                </a:cubicBezTo>
                <a:cubicBezTo>
                  <a:pt x="3281191" y="834895"/>
                  <a:pt x="3270241" y="788065"/>
                  <a:pt x="3267076" y="735299"/>
                </a:cubicBezTo>
                <a:lnTo>
                  <a:pt x="3409545" y="725009"/>
                </a:lnTo>
                <a:cubicBezTo>
                  <a:pt x="3415877" y="782822"/>
                  <a:pt x="3431179" y="824721"/>
                  <a:pt x="3455452" y="850709"/>
                </a:cubicBezTo>
                <a:cubicBezTo>
                  <a:pt x="3473392" y="870331"/>
                  <a:pt x="3493971" y="879615"/>
                  <a:pt x="3517188" y="878559"/>
                </a:cubicBezTo>
                <a:cubicBezTo>
                  <a:pt x="3549903" y="877504"/>
                  <a:pt x="3576023" y="861394"/>
                  <a:pt x="3595546" y="830229"/>
                </a:cubicBezTo>
                <a:cubicBezTo>
                  <a:pt x="3605571" y="814918"/>
                  <a:pt x="3610584" y="793004"/>
                  <a:pt x="3610584" y="764485"/>
                </a:cubicBezTo>
                <a:cubicBezTo>
                  <a:pt x="3610584" y="723286"/>
                  <a:pt x="3591852" y="682355"/>
                  <a:pt x="3554388" y="641692"/>
                </a:cubicBezTo>
                <a:cubicBezTo>
                  <a:pt x="3524839" y="613701"/>
                  <a:pt x="3480516" y="571715"/>
                  <a:pt x="3421417" y="515733"/>
                </a:cubicBezTo>
                <a:cubicBezTo>
                  <a:pt x="3371817" y="467666"/>
                  <a:pt x="3336727" y="424621"/>
                  <a:pt x="3316148" y="386596"/>
                </a:cubicBezTo>
                <a:cubicBezTo>
                  <a:pt x="3293987" y="343814"/>
                  <a:pt x="3282905" y="297338"/>
                  <a:pt x="3282905" y="247169"/>
                </a:cubicBezTo>
                <a:cubicBezTo>
                  <a:pt x="3282905" y="156856"/>
                  <a:pt x="3313246" y="88462"/>
                  <a:pt x="3373927" y="41986"/>
                </a:cubicBezTo>
                <a:cubicBezTo>
                  <a:pt x="3411392" y="13995"/>
                  <a:pt x="3457826" y="0"/>
                  <a:pt x="35132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8800" spc="300" dirty="0">
              <a:solidFill>
                <a:schemeClr val="bg1"/>
              </a:solidFill>
              <a:latin typeface="Bebas" pitchFamily="2" charset="0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C0E1EF0-4621-4875-9CC2-0219D012A6BF}"/>
              </a:ext>
            </a:extLst>
          </p:cNvPr>
          <p:cNvSpPr/>
          <p:nvPr userDrawn="1"/>
        </p:nvSpPr>
        <p:spPr>
          <a:xfrm>
            <a:off x="4825750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B309D511-04D9-4642-8DA5-531B79C5D087}"/>
              </a:ext>
            </a:extLst>
          </p:cNvPr>
          <p:cNvSpPr/>
          <p:nvPr userDrawn="1"/>
        </p:nvSpPr>
        <p:spPr>
          <a:xfrm>
            <a:off x="7146086" y="3795516"/>
            <a:ext cx="220164" cy="2201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8" name="文本占位符 57">
            <a:extLst>
              <a:ext uri="{FF2B5EF4-FFF2-40B4-BE49-F238E27FC236}">
                <a16:creationId xmlns:a16="http://schemas.microsoft.com/office/drawing/2014/main" id="{D01B1F44-DCC8-46D3-8554-260D1DEF7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22039" y="3736096"/>
            <a:ext cx="1747925" cy="353120"/>
          </a:xfrm>
          <a:custGeom>
            <a:avLst/>
            <a:gdLst>
              <a:gd name="connsiteX0" fmla="*/ 0 w 1747925"/>
              <a:gd name="connsiteY0" fmla="*/ 176559 h 353120"/>
              <a:gd name="connsiteX1" fmla="*/ 0 w 1747925"/>
              <a:gd name="connsiteY1" fmla="*/ 176560 h 353120"/>
              <a:gd name="connsiteX2" fmla="*/ 0 w 1747925"/>
              <a:gd name="connsiteY2" fmla="*/ 176560 h 353120"/>
              <a:gd name="connsiteX3" fmla="*/ 176560 w 1747925"/>
              <a:gd name="connsiteY3" fmla="*/ 0 h 353120"/>
              <a:gd name="connsiteX4" fmla="*/ 1571365 w 1747925"/>
              <a:gd name="connsiteY4" fmla="*/ 0 h 353120"/>
              <a:gd name="connsiteX5" fmla="*/ 1747925 w 1747925"/>
              <a:gd name="connsiteY5" fmla="*/ 176560 h 353120"/>
              <a:gd name="connsiteX6" fmla="*/ 1747924 w 1747925"/>
              <a:gd name="connsiteY6" fmla="*/ 176560 h 353120"/>
              <a:gd name="connsiteX7" fmla="*/ 1571364 w 1747925"/>
              <a:gd name="connsiteY7" fmla="*/ 353120 h 353120"/>
              <a:gd name="connsiteX8" fmla="*/ 176560 w 1747925"/>
              <a:gd name="connsiteY8" fmla="*/ 353119 h 353120"/>
              <a:gd name="connsiteX9" fmla="*/ 13875 w 1747925"/>
              <a:gd name="connsiteY9" fmla="*/ 245284 h 353120"/>
              <a:gd name="connsiteX10" fmla="*/ 0 w 1747925"/>
              <a:gd name="connsiteY10" fmla="*/ 176560 h 353120"/>
              <a:gd name="connsiteX11" fmla="*/ 13875 w 1747925"/>
              <a:gd name="connsiteY11" fmla="*/ 107835 h 353120"/>
              <a:gd name="connsiteX12" fmla="*/ 176560 w 1747925"/>
              <a:gd name="connsiteY12" fmla="*/ 0 h 353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47925" h="353120">
                <a:moveTo>
                  <a:pt x="0" y="176559"/>
                </a:moveTo>
                <a:lnTo>
                  <a:pt x="0" y="176560"/>
                </a:lnTo>
                <a:lnTo>
                  <a:pt x="0" y="176560"/>
                </a:lnTo>
                <a:close/>
                <a:moveTo>
                  <a:pt x="176560" y="0"/>
                </a:moveTo>
                <a:lnTo>
                  <a:pt x="1571365" y="0"/>
                </a:lnTo>
                <a:cubicBezTo>
                  <a:pt x="1668876" y="0"/>
                  <a:pt x="1747925" y="79049"/>
                  <a:pt x="1747925" y="176560"/>
                </a:cubicBezTo>
                <a:lnTo>
                  <a:pt x="1747924" y="176560"/>
                </a:lnTo>
                <a:cubicBezTo>
                  <a:pt x="1747924" y="274071"/>
                  <a:pt x="1668875" y="353120"/>
                  <a:pt x="1571364" y="353120"/>
                </a:cubicBezTo>
                <a:lnTo>
                  <a:pt x="176560" y="353119"/>
                </a:lnTo>
                <a:cubicBezTo>
                  <a:pt x="103427" y="353119"/>
                  <a:pt x="40679" y="308654"/>
                  <a:pt x="13875" y="245284"/>
                </a:cubicBezTo>
                <a:lnTo>
                  <a:pt x="0" y="176560"/>
                </a:lnTo>
                <a:lnTo>
                  <a:pt x="13875" y="107835"/>
                </a:lnTo>
                <a:cubicBezTo>
                  <a:pt x="40679" y="44465"/>
                  <a:pt x="103427" y="0"/>
                  <a:pt x="17656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Tx/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endParaRPr lang="en-US" altLang="zh-CN" dirty="0"/>
          </a:p>
        </p:txBody>
      </p:sp>
      <p:sp>
        <p:nvSpPr>
          <p:cNvPr id="59" name="文本占位符 13">
            <a:extLst>
              <a:ext uri="{FF2B5EF4-FFF2-40B4-BE49-F238E27FC236}">
                <a16:creationId xmlns:a16="http://schemas.microsoft.com/office/drawing/2014/main" id="{9D8AA7F5-D53E-4AB2-BB85-CC6544C678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81523" y="4270222"/>
            <a:ext cx="3028952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C0030A9-0183-4112-BD04-C68269C9B2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5286641"/>
            <a:ext cx="10858500" cy="541635"/>
          </a:xfrm>
        </p:spPr>
        <p:txBody>
          <a:bodyPr>
            <a:normAutofit/>
          </a:bodyPr>
          <a:lstStyle>
            <a:lvl1pPr algn="ctr">
              <a:defRPr sz="3200" spc="1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1" name="副标题 2">
            <a:extLst>
              <a:ext uri="{FF2B5EF4-FFF2-40B4-BE49-F238E27FC236}">
                <a16:creationId xmlns:a16="http://schemas.microsoft.com/office/drawing/2014/main" id="{267C479F-6D96-4B80-87B7-1C92C23CA3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750" y="5840173"/>
            <a:ext cx="10845800" cy="29627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>
                <a:solidFill>
                  <a:schemeClr val="bg1">
                    <a:lumMod val="65000"/>
                  </a:schemeClr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1762991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39F0E8-CE0A-41E9-A12A-D8D334B8D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769" y="1080300"/>
            <a:ext cx="8952832" cy="817564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D434E97-4177-4A7A-81F0-B3EC8C86E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9080" y="6618648"/>
            <a:ext cx="4505959" cy="189914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美美与共 知行合一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D3AB90-1B6C-4BDE-AD62-A461A132A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zh-CN"/>
              <a:t>Minzu University of China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1753040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99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735682A8-D6B6-4FDA-A495-4D437BAFBB60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/>
          <a:lstStyle/>
          <a:p>
            <a:fld id="{0ABDD927-E55F-4D12-BD2D-8ABE6C912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546457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960610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2334259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DA6912-113F-4B2C-980C-1DFFB0D30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 level</a:t>
            </a:r>
            <a:endParaRPr lang="zh-CN" altLang="en-US" dirty="0"/>
          </a:p>
          <a:p>
            <a:pPr lvl="2"/>
            <a:r>
              <a:rPr lang="en-US" altLang="zh-CN" dirty="0"/>
              <a:t>Third 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E57458-071D-4DE8-91E9-7C281D2A0D23}"/>
              </a:ext>
            </a:extLst>
          </p:cNvPr>
          <p:cNvSpPr/>
          <p:nvPr userDrawn="1"/>
        </p:nvSpPr>
        <p:spPr>
          <a:xfrm>
            <a:off x="0" y="6570000"/>
            <a:ext cx="12192000" cy="288000"/>
          </a:xfrm>
          <a:prstGeom prst="rect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69D7845-780B-40C8-B27A-875019EE650B}"/>
              </a:ext>
            </a:extLst>
          </p:cNvPr>
          <p:cNvCxnSpPr>
            <a:cxnSpLocks/>
          </p:cNvCxnSpPr>
          <p:nvPr userDrawn="1"/>
        </p:nvCxnSpPr>
        <p:spPr>
          <a:xfrm>
            <a:off x="660400" y="817563"/>
            <a:ext cx="108585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50469608-C050-4E36-BF1A-F5B4861D5F93}"/>
              </a:ext>
            </a:extLst>
          </p:cNvPr>
          <p:cNvSpPr/>
          <p:nvPr userDrawn="1"/>
        </p:nvSpPr>
        <p:spPr>
          <a:xfrm>
            <a:off x="307394" y="147389"/>
            <a:ext cx="594613" cy="594613"/>
          </a:xfrm>
          <a:prstGeom prst="ellipse">
            <a:avLst/>
          </a:prstGeom>
          <a:solidFill>
            <a:srgbClr val="204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6B6805-A9E5-4E42-B886-075F8ED8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06" y="-78265"/>
            <a:ext cx="10858500" cy="817564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D1C6C-9458-48B8-9873-30394479E0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8402" y="6581524"/>
            <a:ext cx="2730498" cy="227037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000" spc="300">
                <a:solidFill>
                  <a:schemeClr val="bg1"/>
                </a:solidFill>
                <a:latin typeface="+mn-lt"/>
              </a:defRPr>
            </a:lvl1pPr>
          </a:lstStyle>
          <a:p>
            <a:pPr algn="ctr"/>
            <a:r>
              <a:rPr lang="en-US" altLang="zh-CN" dirty="0"/>
              <a:t>Shenzhen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08865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7" r:id="rId2"/>
    <p:sldLayoutId id="2147483666" r:id="rId3"/>
    <p:sldLayoutId id="2147483656" r:id="rId4"/>
    <p:sldLayoutId id="2147483659" r:id="rId5"/>
    <p:sldLayoutId id="2147483664" r:id="rId6"/>
    <p:sldLayoutId id="2147483667" r:id="rId7"/>
  </p:sldLayoutIdLst>
  <p:transition spd="med">
    <p:pull/>
  </p:transition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F0210-9EFB-4FBE-AADD-CE66351048B3}" type="datetimeFigureOut">
              <a:rPr lang="zh-CN" altLang="en-US" smtClean="0"/>
              <a:t>2024/4/23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F7B77-6BC6-455A-A34F-DE8DB85245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8449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9">
            <a:extLst>
              <a:ext uri="{FF2B5EF4-FFF2-40B4-BE49-F238E27FC236}">
                <a16:creationId xmlns:a16="http://schemas.microsoft.com/office/drawing/2014/main" id="{B26727D2-10A3-ADAA-479F-C6DB9A34BF43}"/>
              </a:ext>
            </a:extLst>
          </p:cNvPr>
          <p:cNvSpPr txBox="1">
            <a:spLocks/>
          </p:cNvSpPr>
          <p:nvPr/>
        </p:nvSpPr>
        <p:spPr>
          <a:xfrm>
            <a:off x="1710055" y="1593252"/>
            <a:ext cx="8771890" cy="12443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" altLang="zh-CN" dirty="0"/>
              <a:t>The Unreliable Narration in S.J. Watson’s </a:t>
            </a:r>
            <a:r>
              <a:rPr lang="en" altLang="zh-CN" i="1" dirty="0"/>
              <a:t>Before I Go to Sleep</a:t>
            </a:r>
            <a:endParaRPr lang="zh-CN" altLang="en-US" i="1" dirty="0"/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FF648F7-FFA4-A089-4F71-FC37EDB3E035}"/>
              </a:ext>
            </a:extLst>
          </p:cNvPr>
          <p:cNvSpPr txBox="1">
            <a:spLocks/>
          </p:cNvSpPr>
          <p:nvPr/>
        </p:nvSpPr>
        <p:spPr>
          <a:xfrm>
            <a:off x="1524000" y="3503484"/>
            <a:ext cx="9144000" cy="258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XIAO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Yao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English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College of International Studies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Shenzhen University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April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26</a:t>
            </a: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, 202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4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82611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DA573-62F7-5D88-6B1D-8BB5166522B1}"/>
              </a:ext>
            </a:extLst>
          </p:cNvPr>
          <p:cNvSpPr txBox="1">
            <a:spLocks/>
          </p:cNvSpPr>
          <p:nvPr/>
        </p:nvSpPr>
        <p:spPr>
          <a:xfrm>
            <a:off x="460043" y="426607"/>
            <a:ext cx="114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E9072F8-8B4B-65E5-BDDF-8EF11FEFF227}"/>
              </a:ext>
            </a:extLst>
          </p:cNvPr>
          <p:cNvSpPr txBox="1"/>
          <p:nvPr/>
        </p:nvSpPr>
        <p:spPr>
          <a:xfrm>
            <a:off x="701342" y="1798425"/>
            <a:ext cx="9636457" cy="32611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Booth, Wayne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Clayson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The Rhetoric of Fiction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 Chicago: The University of Chicago Press, 1961.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Phelan, James.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Living to Tell about It: A Rhetoric and Ethics of Character Narration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. Ithaca: Cornell University Press, 2005.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Phelan, James, and Mary Patricia Martin. “The Lessons of ‘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Waymouth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’: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Homodiegesis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Unreliability, Ethics and The Remains of the Day.” </a:t>
            </a:r>
            <a:r>
              <a:rPr lang="en-US" altLang="zh-CN" sz="1800" i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Narratologies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edited by David Herman. Columbus: Ohio State University Press, 1999.91-96.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申丹，何为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“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不可靠叙述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”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？《外国文学评论》，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2006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年第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</a:rPr>
              <a:t>4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期。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0827080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9">
            <a:extLst>
              <a:ext uri="{FF2B5EF4-FFF2-40B4-BE49-F238E27FC236}">
                <a16:creationId xmlns:a16="http://schemas.microsoft.com/office/drawing/2014/main" id="{1E3EF793-6625-9C77-E9F7-D5E30B368750}"/>
              </a:ext>
            </a:extLst>
          </p:cNvPr>
          <p:cNvSpPr txBox="1">
            <a:spLocks/>
          </p:cNvSpPr>
          <p:nvPr/>
        </p:nvSpPr>
        <p:spPr>
          <a:xfrm>
            <a:off x="1710055" y="1611914"/>
            <a:ext cx="8771890" cy="12443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" altLang="zh-CN" sz="2400" dirty="0"/>
              <a:t>The Unreliable Narration in S.J. Watson’s </a:t>
            </a:r>
            <a:r>
              <a:rPr lang="en" altLang="zh-CN" sz="2400" i="1" dirty="0"/>
              <a:t>Before I Go to Sleep</a:t>
            </a:r>
            <a:endParaRPr lang="zh-CN" altLang="en-US" sz="2400" i="1" dirty="0"/>
          </a:p>
        </p:txBody>
      </p:sp>
      <p:sp>
        <p:nvSpPr>
          <p:cNvPr id="4" name="标题 49">
            <a:extLst>
              <a:ext uri="{FF2B5EF4-FFF2-40B4-BE49-F238E27FC236}">
                <a16:creationId xmlns:a16="http://schemas.microsoft.com/office/drawing/2014/main" id="{0D1B2583-9720-3220-9487-EF3DEA398E38}"/>
              </a:ext>
            </a:extLst>
          </p:cNvPr>
          <p:cNvSpPr txBox="1">
            <a:spLocks/>
          </p:cNvSpPr>
          <p:nvPr/>
        </p:nvSpPr>
        <p:spPr>
          <a:xfrm>
            <a:off x="1710055" y="2514712"/>
            <a:ext cx="8771890" cy="124439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altLang="zh-CN" sz="5400" dirty="0"/>
              <a:t>Thanks</a:t>
            </a:r>
            <a:r>
              <a:rPr lang="zh-CN" altLang="en-US" sz="5400" dirty="0"/>
              <a:t> </a:t>
            </a:r>
            <a:r>
              <a:rPr lang="en-US" altLang="zh-CN" sz="5400" dirty="0"/>
              <a:t>for</a:t>
            </a:r>
            <a:r>
              <a:rPr lang="zh-CN" altLang="en-US" sz="5400" dirty="0"/>
              <a:t> </a:t>
            </a:r>
            <a:r>
              <a:rPr lang="en-US" altLang="zh-CN" sz="5400" dirty="0"/>
              <a:t>your</a:t>
            </a:r>
            <a:r>
              <a:rPr lang="zh-CN" altLang="en-US" sz="5400" dirty="0"/>
              <a:t> </a:t>
            </a:r>
            <a:r>
              <a:rPr lang="en-US" altLang="zh-CN" sz="5400" dirty="0"/>
              <a:t>attention.</a:t>
            </a:r>
            <a:endParaRPr lang="zh-CN" altLang="en-US" sz="5400" i="1" dirty="0"/>
          </a:p>
        </p:txBody>
      </p:sp>
      <p:sp>
        <p:nvSpPr>
          <p:cNvPr id="5" name="副标题 2">
            <a:extLst>
              <a:ext uri="{FF2B5EF4-FFF2-40B4-BE49-F238E27FC236}">
                <a16:creationId xmlns:a16="http://schemas.microsoft.com/office/drawing/2014/main" id="{D3066455-5FB7-EB2D-A7CC-D5E78A465C46}"/>
              </a:ext>
            </a:extLst>
          </p:cNvPr>
          <p:cNvSpPr txBox="1">
            <a:spLocks/>
          </p:cNvSpPr>
          <p:nvPr/>
        </p:nvSpPr>
        <p:spPr>
          <a:xfrm>
            <a:off x="1524000" y="3493180"/>
            <a:ext cx="9144000" cy="2588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XIAO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Yao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English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College of International Studies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Shenzhen University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April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26</a:t>
            </a:r>
            <a:r>
              <a:rPr kumimoji="0" lang="en-GB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, 202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DengXian" panose="02010600030101010101" pitchFamily="2" charset="-122"/>
                <a:cs typeface="宋体" panose="02010600030101010101" pitchFamily="2" charset="-122"/>
              </a:rPr>
              <a:t>4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26751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0922D40-22EF-8FFE-1D8C-A5B2C9BB4354}"/>
              </a:ext>
            </a:extLst>
          </p:cNvPr>
          <p:cNvSpPr/>
          <p:nvPr/>
        </p:nvSpPr>
        <p:spPr>
          <a:xfrm>
            <a:off x="1655688" y="2240668"/>
            <a:ext cx="4443845" cy="3246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44">
            <a:extLst>
              <a:ext uri="{FF2B5EF4-FFF2-40B4-BE49-F238E27FC236}">
                <a16:creationId xmlns:a16="http://schemas.microsoft.com/office/drawing/2014/main" id="{E113FEF9-73A7-A4E4-E509-7B85A592960B}"/>
              </a:ext>
            </a:extLst>
          </p:cNvPr>
          <p:cNvSpPr txBox="1"/>
          <p:nvPr/>
        </p:nvSpPr>
        <p:spPr>
          <a:xfrm>
            <a:off x="557514" y="633506"/>
            <a:ext cx="414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78978EF-99F2-0900-A3A7-6E2F405AF00D}"/>
              </a:ext>
            </a:extLst>
          </p:cNvPr>
          <p:cNvSpPr txBox="1"/>
          <p:nvPr/>
        </p:nvSpPr>
        <p:spPr>
          <a:xfrm>
            <a:off x="385578" y="-5881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A716E8F5-5F89-2D68-5607-44516C298A18}"/>
              </a:ext>
            </a:extLst>
          </p:cNvPr>
          <p:cNvGrpSpPr/>
          <p:nvPr/>
        </p:nvGrpSpPr>
        <p:grpSpPr>
          <a:xfrm>
            <a:off x="1711582" y="79909"/>
            <a:ext cx="1052654" cy="108000"/>
            <a:chOff x="10467218" y="6126091"/>
            <a:chExt cx="1052654" cy="108000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3716CCC-283F-993D-88FB-135C9C3DFF5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002A8279-E9AD-503C-BBA1-DB728225D363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75B61B5-5CCC-5469-8541-247765FAAE61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94D91E96-230F-25AE-D514-3D78C03B4EE0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9A94E2AC-B256-B6AF-D638-CCE138FCE952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35203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B3C5AF2E-C4E1-2C3C-2589-E5743867D06B}"/>
              </a:ext>
            </a:extLst>
          </p:cNvPr>
          <p:cNvSpPr txBox="1">
            <a:spLocks/>
          </p:cNvSpPr>
          <p:nvPr/>
        </p:nvSpPr>
        <p:spPr>
          <a:xfrm>
            <a:off x="838200" y="3662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Motivation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99DB0AA-10F0-84A0-AD00-AAD34382E7DA}"/>
              </a:ext>
            </a:extLst>
          </p:cNvPr>
          <p:cNvSpPr txBox="1">
            <a:spLocks/>
          </p:cNvSpPr>
          <p:nvPr/>
        </p:nvSpPr>
        <p:spPr>
          <a:xfrm>
            <a:off x="668518" y="1458794"/>
            <a:ext cx="10515600" cy="21916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Interest</a:t>
            </a: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S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uspense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,</a:t>
            </a:r>
            <a:r>
              <a:rPr lang="zh-CN" alt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psychological thriller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novels.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DengXian" panose="02010600030101010101" pitchFamily="2" charset="-122"/>
              </a:rPr>
              <a:t>Innate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characteristics of the narrator</a:t>
            </a: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U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nreliable narration—</a:t>
            </a:r>
            <a:r>
              <a:rPr lang="en-US" altLang="zh-CN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special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6FD25F9-C3B3-172C-0BB9-F832F7C53E43}"/>
              </a:ext>
            </a:extLst>
          </p:cNvPr>
          <p:cNvSpPr txBox="1">
            <a:spLocks/>
          </p:cNvSpPr>
          <p:nvPr/>
        </p:nvSpPr>
        <p:spPr>
          <a:xfrm>
            <a:off x="838200" y="32493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Background</a:t>
            </a:r>
            <a:endParaRPr kumimoji="1" lang="zh-CN" altLang="en-US" b="1" dirty="0">
              <a:solidFill>
                <a:prstClr val="black"/>
              </a:solidFill>
              <a:latin typeface="等线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100D68D-A4DC-8BCE-BBFA-6678DB92B013}"/>
              </a:ext>
            </a:extLst>
          </p:cNvPr>
          <p:cNvSpPr txBox="1">
            <a:spLocks/>
          </p:cNvSpPr>
          <p:nvPr/>
        </p:nvSpPr>
        <p:spPr>
          <a:xfrm>
            <a:off x="668518" y="4351027"/>
            <a:ext cx="10515600" cy="1851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b="1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novel</a:t>
            </a:r>
            <a:endParaRPr lang="en" altLang="zh-CN" b="1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British writer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S.J.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Watson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endParaRPr lang="en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In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2011. 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endParaRPr lang="en-US" altLang="zh-CN" dirty="0">
              <a:solidFill>
                <a:prstClr val="black"/>
              </a:solidFill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Christine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amnesia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;</a:t>
            </a:r>
            <a:r>
              <a:rPr lang="zh-CN" altLang="en-US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the first-person perspective</a:t>
            </a:r>
            <a:r>
              <a:rPr lang="en-US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.</a:t>
            </a:r>
            <a:r>
              <a:rPr lang="en" altLang="zh-CN" dirty="0">
                <a:solidFill>
                  <a:prstClr val="black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C2AB82-89D5-0EF9-8322-6FB986E3955A}"/>
              </a:ext>
            </a:extLst>
          </p:cNvPr>
          <p:cNvSpPr txBox="1"/>
          <p:nvPr/>
        </p:nvSpPr>
        <p:spPr>
          <a:xfrm>
            <a:off x="385578" y="-588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6A0463-4253-79CC-00F8-F24A22670530}"/>
              </a:ext>
            </a:extLst>
          </p:cNvPr>
          <p:cNvGrpSpPr/>
          <p:nvPr/>
        </p:nvGrpSpPr>
        <p:grpSpPr>
          <a:xfrm>
            <a:off x="1711582" y="79909"/>
            <a:ext cx="1052654" cy="108000"/>
            <a:chOff x="10467218" y="6126091"/>
            <a:chExt cx="1052654" cy="108000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D3CE7C2-0EB7-071F-753F-884F15C02E96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031FC080-EF1A-28DB-1246-2B1EB9669A0A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4F6652A-91A6-622C-8D7D-7FF5DE20AD7F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6ABDC75-F3DF-CDF7-B5D2-39FD54CD18D3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EF9EF07-1D6A-D73E-1005-AC4833B02257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5310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ECAE0-9E22-0099-F389-8CAB078B0493}"/>
              </a:ext>
            </a:extLst>
          </p:cNvPr>
          <p:cNvSpPr txBox="1">
            <a:spLocks/>
          </p:cNvSpPr>
          <p:nvPr/>
        </p:nvSpPr>
        <p:spPr>
          <a:xfrm>
            <a:off x="838200" y="36626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Significance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AE84CB-8591-77FA-35B6-EF10F4A43D2B}"/>
              </a:ext>
            </a:extLst>
          </p:cNvPr>
          <p:cNvSpPr txBox="1">
            <a:spLocks/>
          </p:cNvSpPr>
          <p:nvPr/>
        </p:nvSpPr>
        <p:spPr>
          <a:xfrm>
            <a:off x="668518" y="1538322"/>
            <a:ext cx="10515600" cy="2444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DengXian" panose="02010600030101010101" pitchFamily="2" charset="-122"/>
              </a:rPr>
              <a:t>T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he rhetorical approach </a:t>
            </a: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A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developing theory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.</a:t>
            </a:r>
            <a:endParaRPr lang="en-US" altLang="zh-CN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E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nrich the academic discourse. </a:t>
            </a:r>
          </a:p>
          <a:p>
            <a:pPr lvl="0" indent="0">
              <a:lnSpc>
                <a:spcPct val="100000"/>
              </a:lnSpc>
              <a:spcBef>
                <a:spcPts val="500"/>
              </a:spcBef>
              <a:defRPr/>
            </a:pPr>
            <a:r>
              <a:rPr lang="zh-CN" altLang="en-US" b="1" dirty="0"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DengXian" panose="02010600030101010101" pitchFamily="2" charset="-122"/>
              </a:rPr>
              <a:t>Intersects with many fields</a:t>
            </a:r>
            <a:endParaRPr lang="en-US" altLang="zh-CN" dirty="0">
              <a:effectLst/>
              <a:latin typeface="Times New Roman" panose="02020603050405020304" pitchFamily="18" charset="0"/>
              <a:ea typeface="DengXian" panose="02010600030101010101" pitchFamily="2" charset="-122"/>
            </a:endParaRPr>
          </a:p>
          <a:p>
            <a:pPr lvl="1" indent="0">
              <a:lnSpc>
                <a:spcPct val="100000"/>
              </a:lnSpc>
            </a:pP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DengXian" panose="02010600030101010101" pitchFamily="2" charset="-122"/>
              </a:rPr>
              <a:t>A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new perspective.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90FFDA7-E173-8FF7-41DD-FD1549F2EFB2}"/>
              </a:ext>
            </a:extLst>
          </p:cNvPr>
          <p:cNvSpPr txBox="1"/>
          <p:nvPr/>
        </p:nvSpPr>
        <p:spPr>
          <a:xfrm>
            <a:off x="385578" y="-5881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3CE8F44-3DD7-9C41-DA3F-FB6AF2EFA4A4}"/>
              </a:ext>
            </a:extLst>
          </p:cNvPr>
          <p:cNvGrpSpPr/>
          <p:nvPr/>
        </p:nvGrpSpPr>
        <p:grpSpPr>
          <a:xfrm>
            <a:off x="1711582" y="79909"/>
            <a:ext cx="1052654" cy="108000"/>
            <a:chOff x="10467218" y="6126091"/>
            <a:chExt cx="1052654" cy="108000"/>
          </a:xfrm>
        </p:grpSpPr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5CDAA575-520B-773C-0C88-2B0A8FEE3798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A8453FA9-C610-7EF1-044F-94F04EB4679D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1A6D904-A4D0-BB5B-6A2B-521428F9B548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268638AB-BFDD-B30E-E3B1-D76D4E7171A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39F6B50-2D5B-56F6-85BC-47321DDED0AD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B5392292-BB38-B076-0F1A-59E5B35ECC3F}"/>
              </a:ext>
            </a:extLst>
          </p:cNvPr>
          <p:cNvSpPr txBox="1">
            <a:spLocks/>
          </p:cNvSpPr>
          <p:nvPr/>
        </p:nvSpPr>
        <p:spPr>
          <a:xfrm>
            <a:off x="668517" y="4907816"/>
            <a:ext cx="10685283" cy="10435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00000"/>
              </a:lnSpc>
              <a:spcBef>
                <a:spcPts val="500"/>
              </a:spcBef>
            </a:pP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How to study the unreliable narration in </a:t>
            </a:r>
            <a:r>
              <a:rPr lang="en" altLang="zh-CN" i="1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Before I Go to Sleep </a:t>
            </a:r>
            <a:r>
              <a:rPr lang="en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using</a:t>
            </a:r>
            <a:r>
              <a:rPr lang="zh-CN" alt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 </a:t>
            </a:r>
            <a:r>
              <a:rPr lang="en" altLang="zh-CN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rhetorical approach?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标题 1">
            <a:extLst>
              <a:ext uri="{FF2B5EF4-FFF2-40B4-BE49-F238E27FC236}">
                <a16:creationId xmlns:a16="http://schemas.microsoft.com/office/drawing/2014/main" id="{2E15C773-6A1F-BEBF-DB51-778C70952A7D}"/>
              </a:ext>
            </a:extLst>
          </p:cNvPr>
          <p:cNvSpPr txBox="1">
            <a:spLocks/>
          </p:cNvSpPr>
          <p:nvPr/>
        </p:nvSpPr>
        <p:spPr>
          <a:xfrm>
            <a:off x="838200" y="38099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Research</a:t>
            </a:r>
            <a:r>
              <a:rPr lang="zh-CN" altLang="en-US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Question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25533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B755255-2425-E2E7-4446-967B204E9001}"/>
              </a:ext>
            </a:extLst>
          </p:cNvPr>
          <p:cNvSpPr txBox="1">
            <a:spLocks/>
          </p:cNvSpPr>
          <p:nvPr/>
        </p:nvSpPr>
        <p:spPr>
          <a:xfrm>
            <a:off x="838200" y="4598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Literature Review</a:t>
            </a:r>
            <a:endParaRPr kumimoji="1" lang="zh-CN" altLang="en-US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等线 Light" panose="020F0302020204030204"/>
              <a:ea typeface="等线 Light" panose="02010600030101010101" pitchFamily="2" charset="-122"/>
              <a:cs typeface="+mj-cs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AACE67A2-7A89-EFD9-7312-758036671605}"/>
              </a:ext>
            </a:extLst>
          </p:cNvPr>
          <p:cNvSpPr txBox="1">
            <a:spLocks/>
          </p:cNvSpPr>
          <p:nvPr/>
        </p:nvSpPr>
        <p:spPr>
          <a:xfrm>
            <a:off x="838200" y="1647082"/>
            <a:ext cx="10848278" cy="4821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novel</a:t>
            </a:r>
          </a:p>
          <a:p>
            <a:pPr marL="68760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Debu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t;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contemporary.</a:t>
            </a:r>
          </a:p>
          <a:p>
            <a:pPr marL="68760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Mainly</a:t>
            </a:r>
            <a:r>
              <a:rPr kumimoji="1"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focusing on its</a:t>
            </a:r>
            <a:r>
              <a:rPr kumimoji="1"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themes and linguistics.</a:t>
            </a:r>
          </a:p>
          <a:p>
            <a:pPr marL="2304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theories</a:t>
            </a:r>
            <a:endParaRPr kumimoji="1" lang="en" altLang="zh-CN" sz="28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7600" lvl="1">
              <a:lnSpc>
                <a:spcPct val="100000"/>
              </a:lnSpc>
              <a:spcBef>
                <a:spcPts val="600"/>
              </a:spcBef>
            </a:pPr>
            <a:r>
              <a:rPr kumimoji="1" lang="en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Definition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Unreliable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narrator</a:t>
            </a:r>
            <a:r>
              <a:rPr kumimoji="1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(Booth 1961: 158-159) </a:t>
            </a:r>
            <a:r>
              <a:rPr kumimoji="1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" altLang="zh-CN" sz="22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687600" lvl="1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Development: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9A2318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Rhetorical approach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cognitive (constructive) approach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144800" lvl="2">
              <a:lnSpc>
                <a:spcPct val="100000"/>
              </a:lnSpc>
              <a:spcBef>
                <a:spcPts val="600"/>
              </a:spcBef>
            </a:pPr>
            <a:r>
              <a:rPr kumimoji="1" lang="en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James Phelan</a:t>
            </a:r>
            <a:r>
              <a:rPr kumimoji="1"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“ax</a:t>
            </a:r>
            <a:r>
              <a:rPr kumimoji="1" lang="en-US" altLang="zh-CN" sz="2200" dirty="0">
                <a:solidFill>
                  <a:srgbClr val="9A2318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es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of unreliability”</a:t>
            </a:r>
            <a:r>
              <a:rPr kumimoji="1" lang="en" altLang="zh-CN" sz="24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(Phelan &amp; Martin 1999: 95; Phelan 2005: 51) </a:t>
            </a:r>
            <a:r>
              <a:rPr kumimoji="1"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-US" altLang="zh-CN" sz="2200" dirty="0">
              <a:solidFill>
                <a:srgbClr val="C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602000" lvl="3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facts/events axis, value/evaluation axis and knowledge/perception axis</a:t>
            </a:r>
            <a:endParaRPr kumimoji="1" lang="en" altLang="zh-CN" sz="2200" dirty="0">
              <a:solidFill>
                <a:sysClr val="windowText" lastClr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1144800" lvl="2">
              <a:lnSpc>
                <a:spcPct val="100000"/>
              </a:lnSpc>
              <a:spcBef>
                <a:spcPts val="600"/>
              </a:spcBef>
            </a:pPr>
            <a:r>
              <a:rPr kumimoji="1" lang="en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Shen Dan</a:t>
            </a:r>
            <a:r>
              <a:rPr kumimoji="1"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kumimoji="1" lang="zh-CN" altLang="en-US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potential causal relationships</a:t>
            </a:r>
            <a:r>
              <a:rPr kumimoji="1" lang="en-US" altLang="zh-CN" sz="2200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1" lang="en" altLang="zh-CN" sz="2200" dirty="0">
              <a:solidFill>
                <a:sysClr val="windowText" lastClr="000000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15D0FEA-C221-1F81-D5C0-92D2EA1141C9}"/>
              </a:ext>
            </a:extLst>
          </p:cNvPr>
          <p:cNvSpPr txBox="1"/>
          <p:nvPr/>
        </p:nvSpPr>
        <p:spPr>
          <a:xfrm>
            <a:off x="385578" y="-58818"/>
            <a:ext cx="1858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endParaRPr kumimoji="1"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11CE58C6-0F51-4245-48D5-8E17F61513F2}"/>
              </a:ext>
            </a:extLst>
          </p:cNvPr>
          <p:cNvGrpSpPr/>
          <p:nvPr/>
        </p:nvGrpSpPr>
        <p:grpSpPr>
          <a:xfrm>
            <a:off x="2177748" y="79909"/>
            <a:ext cx="1052654" cy="108000"/>
            <a:chOff x="10467218" y="6126091"/>
            <a:chExt cx="1052654" cy="108000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566471C0-5552-040E-72A3-1DADEAFE7489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DFEA053C-2A5E-D0DE-951E-3C526039CCE5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4A586821-4A62-90E7-E4A8-0F5827129551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553A0039-F5C9-E0FC-2B36-D01D56C40DA3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DF383F00-8D20-423A-5DF1-8186C71475DC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661287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标题 1">
            <a:extLst>
              <a:ext uri="{FF2B5EF4-FFF2-40B4-BE49-F238E27FC236}">
                <a16:creationId xmlns:a16="http://schemas.microsoft.com/office/drawing/2014/main" id="{33CC2BDD-B77D-AA46-A39C-478CE8EC1C2F}"/>
              </a:ext>
            </a:extLst>
          </p:cNvPr>
          <p:cNvSpPr txBox="1">
            <a:spLocks/>
          </p:cNvSpPr>
          <p:nvPr/>
        </p:nvSpPr>
        <p:spPr>
          <a:xfrm>
            <a:off x="838200" y="4598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kumimoji="0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ethodology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内容占位符 2">
            <a:extLst>
              <a:ext uri="{FF2B5EF4-FFF2-40B4-BE49-F238E27FC236}">
                <a16:creationId xmlns:a16="http://schemas.microsoft.com/office/drawing/2014/main" id="{2887A7A4-6BCB-D500-CD19-9DA0BE361786}"/>
              </a:ext>
            </a:extLst>
          </p:cNvPr>
          <p:cNvSpPr txBox="1">
            <a:spLocks/>
          </p:cNvSpPr>
          <p:nvPr/>
        </p:nvSpPr>
        <p:spPr>
          <a:xfrm>
            <a:off x="838200" y="1647082"/>
            <a:ext cx="10848278" cy="11997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0400" lvl="0">
              <a:lnSpc>
                <a:spcPct val="100000"/>
              </a:lnSpc>
              <a:spcBef>
                <a:spcPts val="600"/>
              </a:spcBef>
            </a:pPr>
            <a:r>
              <a:rPr kumimoji="1"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Textual analysis</a:t>
            </a:r>
            <a:endParaRPr lang="en" altLang="zh-CN" dirty="0">
              <a:solidFill>
                <a:sysClr val="windowText" lastClr="000000"/>
              </a:solidFill>
              <a:latin typeface="Times New Roman" panose="02020603050405020304" pitchFamily="18" charset="0"/>
              <a:ea typeface="等线 Light" panose="02010600030101010101" pitchFamily="2" charset="-122"/>
              <a:cs typeface="Times New Roman" panose="02020603050405020304" pitchFamily="18" charset="0"/>
            </a:endParaRPr>
          </a:p>
          <a:p>
            <a:pPr marL="230400" lvl="0">
              <a:lnSpc>
                <a:spcPct val="100000"/>
              </a:lnSpc>
              <a:spcBef>
                <a:spcPts val="600"/>
              </a:spcBef>
            </a:pP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" altLang="zh-CN" dirty="0" err="1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hetorical</a:t>
            </a:r>
            <a:r>
              <a:rPr lang="en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 approach</a:t>
            </a:r>
            <a:endParaRPr kumimoji="1" lang="en" altLang="zh-CN" sz="280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F5E781E-88D4-08ED-343D-84A5B27ADDD2}"/>
              </a:ext>
            </a:extLst>
          </p:cNvPr>
          <p:cNvSpPr/>
          <p:nvPr/>
        </p:nvSpPr>
        <p:spPr>
          <a:xfrm>
            <a:off x="838200" y="4149217"/>
            <a:ext cx="3714478" cy="181588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Unreliable Narration</a:t>
            </a:r>
            <a:endParaRPr lang="en-US" altLang="zh-CN" sz="2800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标题 1">
            <a:extLst>
              <a:ext uri="{FF2B5EF4-FFF2-40B4-BE49-F238E27FC236}">
                <a16:creationId xmlns:a16="http://schemas.microsoft.com/office/drawing/2014/main" id="{32C77E46-D394-D57A-923C-871456A14604}"/>
              </a:ext>
            </a:extLst>
          </p:cNvPr>
          <p:cNvSpPr txBox="1">
            <a:spLocks/>
          </p:cNvSpPr>
          <p:nvPr/>
        </p:nvSpPr>
        <p:spPr>
          <a:xfrm>
            <a:off x="838200" y="28358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Structure</a:t>
            </a:r>
          </a:p>
        </p:txBody>
      </p:sp>
      <p:sp>
        <p:nvSpPr>
          <p:cNvPr id="63" name="左大括号 62">
            <a:extLst>
              <a:ext uri="{FF2B5EF4-FFF2-40B4-BE49-F238E27FC236}">
                <a16:creationId xmlns:a16="http://schemas.microsoft.com/office/drawing/2014/main" id="{41B1593E-1DCB-A923-68D1-86731C81848F}"/>
              </a:ext>
            </a:extLst>
          </p:cNvPr>
          <p:cNvSpPr/>
          <p:nvPr/>
        </p:nvSpPr>
        <p:spPr>
          <a:xfrm>
            <a:off x="4529765" y="3239032"/>
            <a:ext cx="469896" cy="2513205"/>
          </a:xfrm>
          <a:prstGeom prst="leftBrace">
            <a:avLst>
              <a:gd name="adj1" fmla="val 28815"/>
              <a:gd name="adj2" fmla="val 64951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6A9491CB-FEBC-E7E1-BC1A-B65588B30625}"/>
              </a:ext>
            </a:extLst>
          </p:cNvPr>
          <p:cNvSpPr txBox="1"/>
          <p:nvPr/>
        </p:nvSpPr>
        <p:spPr>
          <a:xfrm>
            <a:off x="4992746" y="3111810"/>
            <a:ext cx="177911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Narrative </a:t>
            </a:r>
          </a:p>
          <a:p>
            <a:r>
              <a:rPr kumimoji="1" lang="e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endParaRPr kumimoji="1" lang="e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Rhetorical</a:t>
            </a:r>
            <a:endParaRPr kumimoji="1" lang="en-US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  <a:p>
            <a:endParaRPr kumimoji="1" lang="en" altLang="zh-C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“Higher-order</a:t>
            </a:r>
          </a:p>
          <a:p>
            <a:r>
              <a:rPr kumimoji="1" lang="en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Unreliability</a:t>
            </a:r>
            <a:r>
              <a:rPr kumimoji="1" lang="en-US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1" lang="en" altLang="zh-C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743B027-651B-05CE-0F87-A96095544A42}"/>
              </a:ext>
            </a:extLst>
          </p:cNvPr>
          <p:cNvSpPr txBox="1"/>
          <p:nvPr/>
        </p:nvSpPr>
        <p:spPr>
          <a:xfrm>
            <a:off x="7038572" y="3338307"/>
            <a:ext cx="475529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Implied Author and the Three Axes Theory	</a:t>
            </a:r>
          </a:p>
          <a:p>
            <a:endParaRPr kumimoji="1" lang="en" altLang="zh-CN" sz="2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" altLang="zh-CN" sz="2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Six Dynamic Interrelations Among the Three Axes</a:t>
            </a:r>
          </a:p>
        </p:txBody>
      </p:sp>
      <p:sp>
        <p:nvSpPr>
          <p:cNvPr id="70" name="左大括号 69">
            <a:extLst>
              <a:ext uri="{FF2B5EF4-FFF2-40B4-BE49-F238E27FC236}">
                <a16:creationId xmlns:a16="http://schemas.microsoft.com/office/drawing/2014/main" id="{13B1D1B0-B9DC-5F13-F34D-35A6F03B5AEE}"/>
              </a:ext>
            </a:extLst>
          </p:cNvPr>
          <p:cNvSpPr/>
          <p:nvPr/>
        </p:nvSpPr>
        <p:spPr>
          <a:xfrm>
            <a:off x="6519525" y="3338307"/>
            <a:ext cx="469896" cy="1785105"/>
          </a:xfrm>
          <a:prstGeom prst="leftBrace">
            <a:avLst>
              <a:gd name="adj1" fmla="val 28815"/>
              <a:gd name="adj2" fmla="val 6445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5E01A4F-332A-FDFE-436B-4777302D2D3D}"/>
              </a:ext>
            </a:extLst>
          </p:cNvPr>
          <p:cNvSpPr txBox="1"/>
          <p:nvPr/>
        </p:nvSpPr>
        <p:spPr>
          <a:xfrm>
            <a:off x="385578" y="-58818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&amp; Structure</a:t>
            </a:r>
            <a:endParaRPr kumimoji="1" lang="en-US" altLang="zh-CN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9757C837-4D5D-74CB-B934-BFC9F606532B}"/>
              </a:ext>
            </a:extLst>
          </p:cNvPr>
          <p:cNvGrpSpPr/>
          <p:nvPr/>
        </p:nvGrpSpPr>
        <p:grpSpPr>
          <a:xfrm>
            <a:off x="3078357" y="79909"/>
            <a:ext cx="1052654" cy="108000"/>
            <a:chOff x="10467218" y="6126091"/>
            <a:chExt cx="1052654" cy="108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15900570-B313-3DB0-1BBC-9C9065B12606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7FF2C495-E4AE-6EA3-0BEE-23B4BBD07E40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A896D00-BF07-18C1-9F80-C50FD2CB7B71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DABE15F4-3593-6BE0-5569-E5B52AAB6F88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F817E661-6123-20A4-F484-E21A9BCDDB0B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705495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>
            <a:extLst>
              <a:ext uri="{FF2B5EF4-FFF2-40B4-BE49-F238E27FC236}">
                <a16:creationId xmlns:a16="http://schemas.microsoft.com/office/drawing/2014/main" id="{22ECE6C0-C189-EC3F-6EF6-3593F7BB9413}"/>
              </a:ext>
            </a:extLst>
          </p:cNvPr>
          <p:cNvGrpSpPr/>
          <p:nvPr/>
        </p:nvGrpSpPr>
        <p:grpSpPr>
          <a:xfrm>
            <a:off x="385578" y="2309574"/>
            <a:ext cx="5343060" cy="3624414"/>
            <a:chOff x="478972" y="1461885"/>
            <a:chExt cx="5343060" cy="3624414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32FAA59D-8EE8-D4E0-450F-727AB9320B9A}"/>
                </a:ext>
              </a:extLst>
            </p:cNvPr>
            <p:cNvSpPr txBox="1"/>
            <p:nvPr/>
          </p:nvSpPr>
          <p:spPr>
            <a:xfrm>
              <a:off x="2758542" y="4624634"/>
              <a:ext cx="3063489" cy="46166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The Facts/Events Axis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F8E1D8C3-0056-23B6-D4F4-9FA8AE726E2B}"/>
                </a:ext>
              </a:extLst>
            </p:cNvPr>
            <p:cNvSpPr txBox="1"/>
            <p:nvPr/>
          </p:nvSpPr>
          <p:spPr>
            <a:xfrm>
              <a:off x="2758543" y="3124752"/>
              <a:ext cx="3063489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The Value/Evaluation Axis</a:t>
              </a:r>
              <a:endPara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591DB5D-A23D-0EB3-5A43-C03C0C1FC97C}"/>
                </a:ext>
              </a:extLst>
            </p:cNvPr>
            <p:cNvSpPr txBox="1"/>
            <p:nvPr/>
          </p:nvSpPr>
          <p:spPr>
            <a:xfrm>
              <a:off x="2758544" y="1461885"/>
              <a:ext cx="305343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The Knowledge/Perception Axis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CBBA8623-9A1F-A617-C700-DBCC1007C157}"/>
                </a:ext>
              </a:extLst>
            </p:cNvPr>
            <p:cNvSpPr txBox="1"/>
            <p:nvPr/>
          </p:nvSpPr>
          <p:spPr>
            <a:xfrm>
              <a:off x="478972" y="2878530"/>
              <a:ext cx="2018313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Axes</a:t>
              </a:r>
              <a:r>
                <a: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Unreliability</a:t>
              </a:r>
              <a:endParaRPr kumimoji="1"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" name="肘形连接符 17">
              <a:extLst>
                <a:ext uri="{FF2B5EF4-FFF2-40B4-BE49-F238E27FC236}">
                  <a16:creationId xmlns:a16="http://schemas.microsoft.com/office/drawing/2014/main" id="{48BA94A8-5056-9CD2-253E-650556C02EE2}"/>
                </a:ext>
              </a:extLst>
            </p:cNvPr>
            <p:cNvCxnSpPr>
              <a:cxnSpLocks/>
              <a:stCxn id="13" idx="0"/>
              <a:endCxn id="12" idx="1"/>
            </p:cNvCxnSpPr>
            <p:nvPr/>
          </p:nvCxnSpPr>
          <p:spPr>
            <a:xfrm rot="5400000" flipH="1" flipV="1">
              <a:off x="1715096" y="1835083"/>
              <a:ext cx="816480" cy="1270415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肘形连接符 19">
              <a:extLst>
                <a:ext uri="{FF2B5EF4-FFF2-40B4-BE49-F238E27FC236}">
                  <a16:creationId xmlns:a16="http://schemas.microsoft.com/office/drawing/2014/main" id="{1385D9BB-CBE7-B66A-EE94-89C20460C25B}"/>
                </a:ext>
              </a:extLst>
            </p:cNvPr>
            <p:cNvCxnSpPr>
              <a:cxnSpLocks/>
            </p:cNvCxnSpPr>
            <p:nvPr/>
          </p:nvCxnSpPr>
          <p:spPr>
            <a:xfrm>
              <a:off x="2497285" y="3403964"/>
              <a:ext cx="261258" cy="1"/>
            </a:xfrm>
            <a:prstGeom prst="bentConnector3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>
              <a:extLst>
                <a:ext uri="{FF2B5EF4-FFF2-40B4-BE49-F238E27FC236}">
                  <a16:creationId xmlns:a16="http://schemas.microsoft.com/office/drawing/2014/main" id="{CED44D1A-D078-B976-8679-D0F3CF1A1D35}"/>
                </a:ext>
              </a:extLst>
            </p:cNvPr>
            <p:cNvCxnSpPr>
              <a:cxnSpLocks/>
              <a:stCxn id="13" idx="2"/>
              <a:endCxn id="8" idx="1"/>
            </p:cNvCxnSpPr>
            <p:nvPr/>
          </p:nvCxnSpPr>
          <p:spPr>
            <a:xfrm rot="16200000" flipH="1">
              <a:off x="1611920" y="3708845"/>
              <a:ext cx="1022830" cy="1270413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右箭头 42">
            <a:extLst>
              <a:ext uri="{FF2B5EF4-FFF2-40B4-BE49-F238E27FC236}">
                <a16:creationId xmlns:a16="http://schemas.microsoft.com/office/drawing/2014/main" id="{54EB3299-EAE0-8BF1-DD29-111A9457DC5E}"/>
              </a:ext>
            </a:extLst>
          </p:cNvPr>
          <p:cNvSpPr/>
          <p:nvPr/>
        </p:nvSpPr>
        <p:spPr>
          <a:xfrm>
            <a:off x="5826249" y="3591208"/>
            <a:ext cx="1083733" cy="661720"/>
          </a:xfrm>
          <a:prstGeom prst="rightArrow">
            <a:avLst/>
          </a:prstGeom>
          <a:solidFill>
            <a:srgbClr val="6901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DB9F6DE-A13F-001B-953A-5CE8836D0C08}"/>
              </a:ext>
            </a:extLst>
          </p:cNvPr>
          <p:cNvGrpSpPr/>
          <p:nvPr/>
        </p:nvGrpSpPr>
        <p:grpSpPr>
          <a:xfrm>
            <a:off x="6112934" y="2309574"/>
            <a:ext cx="5672666" cy="3755601"/>
            <a:chOff x="6112934" y="2309574"/>
            <a:chExt cx="5672666" cy="3755601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FFE125D-8ECF-679F-DA45-D8351C3543C6}"/>
                </a:ext>
              </a:extLst>
            </p:cNvPr>
            <p:cNvGrpSpPr/>
            <p:nvPr/>
          </p:nvGrpSpPr>
          <p:grpSpPr>
            <a:xfrm>
              <a:off x="6112934" y="2309574"/>
              <a:ext cx="5672666" cy="3755601"/>
              <a:chOff x="1565298" y="363310"/>
              <a:chExt cx="10079399" cy="5557142"/>
            </a:xfrm>
          </p:grpSpPr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DAC5829-2371-5635-827A-7A649325B1B0}"/>
                  </a:ext>
                </a:extLst>
              </p:cNvPr>
              <p:cNvSpPr txBox="1"/>
              <p:nvPr/>
            </p:nvSpPr>
            <p:spPr>
              <a:xfrm>
                <a:off x="3419921" y="363310"/>
                <a:ext cx="5425454" cy="1776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Knowledge/Perception Axis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BB108A9C-6152-B09F-D47D-F764DFE2BDD7}"/>
                  </a:ext>
                </a:extLst>
              </p:cNvPr>
              <p:cNvSpPr txBox="1"/>
              <p:nvPr/>
            </p:nvSpPr>
            <p:spPr>
              <a:xfrm>
                <a:off x="1565298" y="4100990"/>
                <a:ext cx="3211578" cy="1776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Facts/Events Axis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17A2AAC-EF0F-0D04-D5B9-0DE6FBAF73A9}"/>
                  </a:ext>
                </a:extLst>
              </p:cNvPr>
              <p:cNvSpPr txBox="1"/>
              <p:nvPr/>
            </p:nvSpPr>
            <p:spPr>
              <a:xfrm>
                <a:off x="7284106" y="4144332"/>
                <a:ext cx="4360591" cy="177612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The Value/Evaluation Axis</a:t>
                </a:r>
                <a:endParaRPr lang="zh-CN" altLang="en-US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6" name="直接箭头连接符 28">
                <a:extLst>
                  <a:ext uri="{FF2B5EF4-FFF2-40B4-BE49-F238E27FC236}">
                    <a16:creationId xmlns:a16="http://schemas.microsoft.com/office/drawing/2014/main" id="{C13B5775-3AAC-A585-1C2F-9FB2EE09C2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84579" y="1998257"/>
                <a:ext cx="1408136" cy="2075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箭头连接符 28">
                <a:extLst>
                  <a:ext uri="{FF2B5EF4-FFF2-40B4-BE49-F238E27FC236}">
                    <a16:creationId xmlns:a16="http://schemas.microsoft.com/office/drawing/2014/main" id="{9CF58437-262D-BCB3-F869-E528B3E02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72579" y="1998257"/>
                <a:ext cx="1280124" cy="2075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28">
                <a:extLst>
                  <a:ext uri="{FF2B5EF4-FFF2-40B4-BE49-F238E27FC236}">
                    <a16:creationId xmlns:a16="http://schemas.microsoft.com/office/drawing/2014/main" id="{4E74E95D-09E7-0F03-28CA-407BF84B7C9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67998" y="1998256"/>
                <a:ext cx="1408136" cy="2075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箭头连接符 28">
                <a:extLst>
                  <a:ext uri="{FF2B5EF4-FFF2-40B4-BE49-F238E27FC236}">
                    <a16:creationId xmlns:a16="http://schemas.microsoft.com/office/drawing/2014/main" id="{9D1BDC8A-2603-1555-1C9A-FE4BD5981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89160" y="1972269"/>
                <a:ext cx="1280124" cy="207572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28">
                <a:extLst>
                  <a:ext uri="{FF2B5EF4-FFF2-40B4-BE49-F238E27FC236}">
                    <a16:creationId xmlns:a16="http://schemas.microsoft.com/office/drawing/2014/main" id="{793729BB-BE1C-E6CA-DD5C-6EBFE9E62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23448" y="4656221"/>
                <a:ext cx="23451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28">
                <a:extLst>
                  <a:ext uri="{FF2B5EF4-FFF2-40B4-BE49-F238E27FC236}">
                    <a16:creationId xmlns:a16="http://schemas.microsoft.com/office/drawing/2014/main" id="{271EAD52-D83C-2C3F-6EF2-C35A71545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57940" y="4364469"/>
                <a:ext cx="234510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F7D36C5-1746-CEA4-29DD-763EBF3E2744}"/>
                </a:ext>
              </a:extLst>
            </p:cNvPr>
            <p:cNvSpPr txBox="1"/>
            <p:nvPr/>
          </p:nvSpPr>
          <p:spPr>
            <a:xfrm>
              <a:off x="7659487" y="3809761"/>
              <a:ext cx="2018313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Axes</a:t>
              </a:r>
              <a:r>
                <a: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kumimoji="1"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Unreliability</a:t>
              </a:r>
              <a:endParaRPr kumimoji="1"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" name="文本框 52">
            <a:extLst>
              <a:ext uri="{FF2B5EF4-FFF2-40B4-BE49-F238E27FC236}">
                <a16:creationId xmlns:a16="http://schemas.microsoft.com/office/drawing/2014/main" id="{A0582054-6CD3-23D8-E601-2E70433EE69F}"/>
              </a:ext>
            </a:extLst>
          </p:cNvPr>
          <p:cNvSpPr txBox="1"/>
          <p:nvPr/>
        </p:nvSpPr>
        <p:spPr>
          <a:xfrm>
            <a:off x="1525027" y="1468443"/>
            <a:ext cx="33687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Phelan</a:t>
            </a:r>
            <a:r>
              <a:rPr lang="en-US" altLang="zh-CN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zh-CN" altLang="en-US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9011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parallel </a:t>
            </a:r>
            <a:endParaRPr lang="zh-CN" altLang="en-US" sz="3200" b="1" dirty="0">
              <a:solidFill>
                <a:srgbClr val="6901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B1DDA2AB-4BA1-34AF-F876-F0A1BC0303B5}"/>
              </a:ext>
            </a:extLst>
          </p:cNvPr>
          <p:cNvSpPr txBox="1"/>
          <p:nvPr/>
        </p:nvSpPr>
        <p:spPr>
          <a:xfrm>
            <a:off x="6368116" y="1462249"/>
            <a:ext cx="45893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3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thesis</a:t>
            </a:r>
            <a:r>
              <a:rPr lang="en-US" altLang="zh-CN" sz="3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b="1" dirty="0">
                <a:solidFill>
                  <a:srgbClr val="69011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69011F"/>
                </a:solidFill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3200" b="1" dirty="0">
                <a:solidFill>
                  <a:srgbClr val="69011F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ynamic</a:t>
            </a:r>
            <a:endParaRPr lang="zh-CN" altLang="en-US" sz="3200" b="1" dirty="0">
              <a:solidFill>
                <a:srgbClr val="69011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标题 1">
            <a:extLst>
              <a:ext uri="{FF2B5EF4-FFF2-40B4-BE49-F238E27FC236}">
                <a16:creationId xmlns:a16="http://schemas.microsoft.com/office/drawing/2014/main" id="{33CC2BDD-B77D-AA46-A39C-478CE8EC1C2F}"/>
              </a:ext>
            </a:extLst>
          </p:cNvPr>
          <p:cNvSpPr txBox="1">
            <a:spLocks/>
          </p:cNvSpPr>
          <p:nvPr/>
        </p:nvSpPr>
        <p:spPr>
          <a:xfrm>
            <a:off x="460043" y="426607"/>
            <a:ext cx="114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The Six Dynamic Interrelations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91D864-479F-C3C7-0461-5BB3061DE237}"/>
              </a:ext>
            </a:extLst>
          </p:cNvPr>
          <p:cNvSpPr txBox="1"/>
          <p:nvPr/>
        </p:nvSpPr>
        <p:spPr>
          <a:xfrm>
            <a:off x="385578" y="-58818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4302417-FFC6-1C90-77B8-7485080D9A70}"/>
              </a:ext>
            </a:extLst>
          </p:cNvPr>
          <p:cNvGrpSpPr/>
          <p:nvPr/>
        </p:nvGrpSpPr>
        <p:grpSpPr>
          <a:xfrm>
            <a:off x="2404957" y="79909"/>
            <a:ext cx="1052654" cy="108000"/>
            <a:chOff x="10467218" y="6126091"/>
            <a:chExt cx="1052654" cy="108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AB4CE077-722C-22A0-F931-6329FE7BC4FE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457B6E8-4665-F971-1F76-2E55D468DFCA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9B8527E-4052-8B4A-0CD7-AFE7CB638149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961DC7-E5FC-A5C8-B121-184B00737F0D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2F9CDF8F-EFFB-2E8E-E750-4FE11C2C5969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64798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AB4E264-DB3B-16BC-B9DA-F37251718605}"/>
              </a:ext>
            </a:extLst>
          </p:cNvPr>
          <p:cNvSpPr txBox="1"/>
          <p:nvPr/>
        </p:nvSpPr>
        <p:spPr>
          <a:xfrm>
            <a:off x="385578" y="-58818"/>
            <a:ext cx="180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Points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D8B4AD6-DCA2-3502-A416-844772F155A6}"/>
              </a:ext>
            </a:extLst>
          </p:cNvPr>
          <p:cNvGrpSpPr/>
          <p:nvPr/>
        </p:nvGrpSpPr>
        <p:grpSpPr>
          <a:xfrm>
            <a:off x="2404957" y="79909"/>
            <a:ext cx="1052654" cy="108000"/>
            <a:chOff x="10467218" y="6126091"/>
            <a:chExt cx="1052654" cy="108000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4FD2D29-2588-FDF5-C3E9-A3C96E058CB6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DFB2C17-F889-280A-73AF-A3C0749F4093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E018626-0159-3200-740A-EABC58985C3A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9ECD86F8-695A-684B-F69F-0556FB3FA6D3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658F719-0735-3186-2729-811C63169CAC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04F5722A-0009-5C26-7145-B5AB080441F9}"/>
              </a:ext>
            </a:extLst>
          </p:cNvPr>
          <p:cNvSpPr txBox="1">
            <a:spLocks/>
          </p:cNvSpPr>
          <p:nvPr/>
        </p:nvSpPr>
        <p:spPr>
          <a:xfrm>
            <a:off x="460043" y="426607"/>
            <a:ext cx="114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Higher-order Unreliability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F35F31E6-2B60-0496-3174-CB2246250EEE}"/>
              </a:ext>
            </a:extLst>
          </p:cNvPr>
          <p:cNvGrpSpPr>
            <a:grpSpLocks noChangeAspect="1"/>
          </p:cNvGrpSpPr>
          <p:nvPr/>
        </p:nvGrpSpPr>
        <p:grpSpPr>
          <a:xfrm>
            <a:off x="5558480" y="1781528"/>
            <a:ext cx="6308942" cy="3294944"/>
            <a:chOff x="-223889" y="0"/>
            <a:chExt cx="4798916" cy="2530826"/>
          </a:xfrm>
        </p:grpSpPr>
        <p:sp>
          <p:nvSpPr>
            <p:cNvPr id="23" name="文本框 1">
              <a:extLst>
                <a:ext uri="{FF2B5EF4-FFF2-40B4-BE49-F238E27FC236}">
                  <a16:creationId xmlns:a16="http://schemas.microsoft.com/office/drawing/2014/main" id="{7018AB69-01E7-27F8-A0A5-44D44030C531}"/>
                </a:ext>
              </a:extLst>
            </p:cNvPr>
            <p:cNvSpPr txBox="1"/>
            <p:nvPr/>
          </p:nvSpPr>
          <p:spPr>
            <a:xfrm>
              <a:off x="269848" y="0"/>
              <a:ext cx="3787830" cy="219041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Figure 2 “Higher-order Unreliability”</a:t>
              </a:r>
              <a:r>
                <a:rPr lang="zh-CN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—</a:t>
              </a:r>
              <a:r>
                <a:rPr lang="en-US" kern="10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rPr>
                <a:t>Transitivity of Unreliability</a:t>
              </a:r>
              <a:endParaRPr 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859BA07A-806A-1ED6-F3A5-6FBAC7B813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9" t="12052" r="1397" b="8789"/>
            <a:stretch/>
          </p:blipFill>
          <p:spPr bwMode="auto">
            <a:xfrm>
              <a:off x="-223889" y="248135"/>
              <a:ext cx="4798916" cy="228269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484625CE-F7D8-CF19-5DD1-7FC6971C2699}"/>
              </a:ext>
            </a:extLst>
          </p:cNvPr>
          <p:cNvSpPr txBox="1"/>
          <p:nvPr/>
        </p:nvSpPr>
        <p:spPr>
          <a:xfrm>
            <a:off x="603219" y="2074563"/>
            <a:ext cx="4771214" cy="310854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Times New Roman" panose="02020603050405020304" pitchFamily="18" charset="0"/>
                <a:ea typeface="DengXian" panose="02010600030101010101" pitchFamily="2" charset="-122"/>
              </a:rPr>
              <a:t>Mathematical or logical.</a:t>
            </a:r>
            <a:endParaRPr lang="en" altLang="zh-C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" altLang="zh-CN" sz="28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lang="zh-CN" alt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layers of unreliability transmission</a:t>
            </a: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narrator also acts as a reader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32512108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F62476-623C-D1F2-209D-CDB1FBF51D8F}"/>
              </a:ext>
            </a:extLst>
          </p:cNvPr>
          <p:cNvSpPr txBox="1"/>
          <p:nvPr/>
        </p:nvSpPr>
        <p:spPr>
          <a:xfrm>
            <a:off x="385578" y="-5881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kumimoji="1"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0F11DD3-E678-D9C9-CF5B-D06032DE69F3}"/>
              </a:ext>
            </a:extLst>
          </p:cNvPr>
          <p:cNvGrpSpPr/>
          <p:nvPr/>
        </p:nvGrpSpPr>
        <p:grpSpPr>
          <a:xfrm>
            <a:off x="1711582" y="79909"/>
            <a:ext cx="1052654" cy="108000"/>
            <a:chOff x="10467218" y="6126091"/>
            <a:chExt cx="1052654" cy="1080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90537CE-6EFE-0B86-B0C5-DE35BE9ABC30}"/>
                </a:ext>
              </a:extLst>
            </p:cNvPr>
            <p:cNvSpPr/>
            <p:nvPr/>
          </p:nvSpPr>
          <p:spPr>
            <a:xfrm>
              <a:off x="1046721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AFDCA63-C135-8328-A8AF-C669A4073673}"/>
                </a:ext>
              </a:extLst>
            </p:cNvPr>
            <p:cNvSpPr/>
            <p:nvPr/>
          </p:nvSpPr>
          <p:spPr>
            <a:xfrm>
              <a:off x="10703381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369ED2E-F989-20ED-2A07-EBCD35297223}"/>
                </a:ext>
              </a:extLst>
            </p:cNvPr>
            <p:cNvSpPr/>
            <p:nvPr/>
          </p:nvSpPr>
          <p:spPr>
            <a:xfrm>
              <a:off x="10939545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54B98D5F-F5BE-A31B-D08A-950BCC592117}"/>
                </a:ext>
              </a:extLst>
            </p:cNvPr>
            <p:cNvSpPr/>
            <p:nvPr/>
          </p:nvSpPr>
          <p:spPr>
            <a:xfrm>
              <a:off x="11175708" y="6126091"/>
              <a:ext cx="108000" cy="108000"/>
            </a:xfrm>
            <a:prstGeom prst="ellipse">
              <a:avLst/>
            </a:prstGeom>
            <a:noFill/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849085D-7DC5-B36E-7822-EA66B4E7A993}"/>
                </a:ext>
              </a:extLst>
            </p:cNvPr>
            <p:cNvSpPr/>
            <p:nvPr/>
          </p:nvSpPr>
          <p:spPr>
            <a:xfrm>
              <a:off x="11411872" y="6126091"/>
              <a:ext cx="108000" cy="108000"/>
            </a:xfrm>
            <a:prstGeom prst="ellipse">
              <a:avLst/>
            </a:prstGeom>
            <a:solidFill>
              <a:srgbClr val="69011F"/>
            </a:solidFill>
            <a:ln>
              <a:solidFill>
                <a:srgbClr val="6901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id="{A4CE2305-F649-4848-5E64-D7464AFFFC9A}"/>
              </a:ext>
            </a:extLst>
          </p:cNvPr>
          <p:cNvSpPr txBox="1">
            <a:spLocks/>
          </p:cNvSpPr>
          <p:nvPr/>
        </p:nvSpPr>
        <p:spPr>
          <a:xfrm>
            <a:off x="444562" y="827200"/>
            <a:ext cx="114073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altLang="zh-CN" sz="3600" b="1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等线 Light" panose="02010600030101010101" pitchFamily="2" charset="-122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D66C3FA-8C48-8343-2612-C6FC018FD062}"/>
              </a:ext>
            </a:extLst>
          </p:cNvPr>
          <p:cNvSpPr txBox="1">
            <a:spLocks/>
          </p:cNvSpPr>
          <p:nvPr/>
        </p:nvSpPr>
        <p:spPr>
          <a:xfrm>
            <a:off x="668518" y="2236114"/>
            <a:ext cx="10515600" cy="24447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nal</a:t>
            </a:r>
            <a:r>
              <a:rPr lang="en-US" altLang="zh-CN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yzing</a:t>
            </a: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unreliable narration in the novel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altLang="zh-CN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00000"/>
              </a:lnSpc>
              <a:spcBef>
                <a:spcPts val="500"/>
              </a:spcBef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Six Dynamic Interrelations and higher-order unreliability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0">
              <a:lnSpc>
                <a:spcPct val="100000"/>
              </a:lnSpc>
              <a:spcBef>
                <a:spcPts val="500"/>
              </a:spcBef>
              <a:defRPr/>
            </a:pPr>
            <a:r>
              <a:rPr lang="zh-CN" alt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oping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rhetorical approach</a:t>
            </a:r>
            <a:r>
              <a:rPr lang="en-US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zh-CN" altLang="en-US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976860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,&quot;SettingType&quot;:&quot;System&quot;}"/>
  <p:tag name="ISPRING_PRESENTATION_TITLE" val="陕西师范大学毕业答辩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3"/>
</p:tagLst>
</file>

<file path=ppt/theme/theme1.xml><?xml version="1.0" encoding="utf-8"?>
<a:theme xmlns:a="http://schemas.openxmlformats.org/drawingml/2006/main" name="Office 主题​​">
  <a:themeElements>
    <a:clrScheme name="自定义 1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1A818B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519</Words>
  <Application>Microsoft Macintosh PowerPoint</Application>
  <PresentationFormat>宽屏</PresentationFormat>
  <Paragraphs>104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等线</vt:lpstr>
      <vt:lpstr>等线 Light</vt:lpstr>
      <vt:lpstr>宋体</vt:lpstr>
      <vt:lpstr>Bebas</vt:lpstr>
      <vt:lpstr>Arial</vt:lpstr>
      <vt:lpstr>Calibri</vt:lpstr>
      <vt:lpstr>Calibri Light</vt:lpstr>
      <vt:lpstr>Times New Roman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陕西师范大学毕业答辩PPT模板</dc:title>
  <dc:creator>立 陈</dc:creator>
  <cp:lastModifiedBy>瑶 肖</cp:lastModifiedBy>
  <cp:revision>231</cp:revision>
  <dcterms:created xsi:type="dcterms:W3CDTF">2018-12-17T16:17:19Z</dcterms:created>
  <dcterms:modified xsi:type="dcterms:W3CDTF">2024-04-25T12:47:25Z</dcterms:modified>
</cp:coreProperties>
</file>