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43" r:id="rId4"/>
    <p:sldId id="344" r:id="rId5"/>
    <p:sldId id="348" r:id="rId6"/>
    <p:sldId id="346" r:id="rId7"/>
    <p:sldId id="345" r:id="rId8"/>
    <p:sldId id="347" r:id="rId9"/>
    <p:sldId id="341" r:id="rId10"/>
    <p:sldId id="342" r:id="rId11"/>
    <p:sldId id="340" r:id="rId12"/>
    <p:sldId id="322" r:id="rId13"/>
    <p:sldId id="323" r:id="rId14"/>
    <p:sldId id="261" r:id="rId15"/>
    <p:sldId id="265" r:id="rId16"/>
    <p:sldId id="338" r:id="rId17"/>
    <p:sldId id="336" r:id="rId18"/>
    <p:sldId id="337" r:id="rId19"/>
    <p:sldId id="258" r:id="rId20"/>
    <p:sldId id="324" r:id="rId21"/>
    <p:sldId id="262" r:id="rId22"/>
    <p:sldId id="266" r:id="rId23"/>
    <p:sldId id="267" r:id="rId24"/>
    <p:sldId id="339" r:id="rId25"/>
    <p:sldId id="349" r:id="rId26"/>
    <p:sldId id="333" r:id="rId27"/>
    <p:sldId id="331" r:id="rId2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18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2:09:50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24575,'0'-10'0,"0"-3"-8191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02:10:28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24575,'0'-10'0,"0"-4"-8191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3E3A2-838D-4DFE-B464-46455F67CB1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86058-A00B-4CF1-A32D-5057324C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86058-A00B-4CF1-A32D-5057324C6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2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86058-A00B-4CF1-A32D-5057324C6E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9572" y="395830"/>
            <a:ext cx="6765655" cy="680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257" y="2777948"/>
            <a:ext cx="12168285" cy="549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87688" y="9436100"/>
            <a:ext cx="285369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dirty="0"/>
              <a:t>S</a:t>
            </a:r>
            <a:r>
              <a:rPr spc="-114"/>
              <a:t>TA</a:t>
            </a:r>
            <a:r>
              <a:t>T</a:t>
            </a:r>
            <a:r>
              <a:rPr spc="-30"/>
              <a:t> </a:t>
            </a:r>
            <a:r>
              <a:t>453:</a:t>
            </a:r>
            <a:r>
              <a:rPr spc="-5"/>
              <a:t> </a:t>
            </a:r>
            <a:r>
              <a:t>Intro to Deep Learning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964039" y="9436100"/>
            <a:ext cx="1666875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5" dirty="0"/>
              <a:t>Sebastian</a:t>
            </a:r>
            <a:r>
              <a:rPr spc="-50"/>
              <a:t> </a:t>
            </a:r>
            <a:r>
              <a:t>Raschka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31550" y="9431317"/>
            <a:ext cx="371475" cy="27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2929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39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9155" y="9291292"/>
            <a:ext cx="166306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500" spc="-5" dirty="0">
                <a:solidFill>
                  <a:srgbClr val="929292"/>
                </a:solidFill>
                <a:latin typeface="Arial MT"/>
                <a:cs typeface="Arial MT"/>
              </a:rPr>
              <a:t>Duc Nguyen Huu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0" y="9291292"/>
            <a:ext cx="28384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4896" y="9369848"/>
            <a:ext cx="167005" cy="269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039"/>
              </a:lnSpc>
            </a:pPr>
            <a:r>
              <a:rPr lang="en-US" sz="2000" dirty="0">
                <a:solidFill>
                  <a:srgbClr val="929292"/>
                </a:solidFill>
                <a:latin typeface="Arial MT"/>
                <a:cs typeface="Arial MT"/>
              </a:rPr>
              <a:t>1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7518" y="5783493"/>
            <a:ext cx="9684385" cy="2208938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lang="en-US" sz="3700" b="1" spc="5" dirty="0">
                <a:latin typeface="Arial MT"/>
                <a:cs typeface="Arial MT"/>
              </a:rPr>
              <a:t>Deep Learning and AI #2</a:t>
            </a:r>
            <a:endParaRPr lang="en-US" sz="3700" b="1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lang="vi-VN" sz="4000" dirty="0"/>
              <a:t>Instruction Fine-tuning</a:t>
            </a:r>
            <a:r>
              <a:rPr lang="en-US" sz="4000" dirty="0"/>
              <a:t> LLMs</a:t>
            </a:r>
          </a:p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lang="en-US" sz="2400" dirty="0">
                <a:latin typeface="Arial MT"/>
                <a:cs typeface="Arial MT"/>
              </a:rPr>
              <a:t>Dec 13, 2023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0687" y="2799872"/>
            <a:ext cx="2913497" cy="298362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080" y="533400"/>
            <a:ext cx="11351260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400" spc="35" dirty="0">
                <a:latin typeface="Arial MT"/>
                <a:cs typeface="Arial MT"/>
              </a:rPr>
              <a:t>Viettel Network Internship 2023</a:t>
            </a:r>
            <a:r>
              <a:rPr lang="en-US" sz="3400" spc="-5" dirty="0">
                <a:latin typeface="Arial MT"/>
                <a:cs typeface="Arial MT"/>
              </a:rPr>
              <a:t>:</a:t>
            </a:r>
            <a:r>
              <a:rPr lang="en-US" sz="3400" spc="5" dirty="0">
                <a:latin typeface="Arial MT"/>
                <a:cs typeface="Arial MT"/>
              </a:rPr>
              <a:t> Data Science and AI</a:t>
            </a:r>
            <a:endParaRPr lang="en-US" sz="3400" spc="3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spc="35" dirty="0">
                <a:latin typeface="Arial MT"/>
                <a:cs typeface="Arial MT"/>
              </a:rPr>
              <a:t>				Duc Nguyen Huu</a:t>
            </a:r>
            <a:endParaRPr lang="en-US" sz="3400" dirty="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7C4614-3E64-38B1-EEF4-5F3979ABA368}"/>
                  </a:ext>
                </a:extLst>
              </p14:cNvPr>
              <p14:cNvContentPartPr/>
              <p14:nvPr/>
            </p14:nvContentPartPr>
            <p14:xfrm>
              <a:off x="-3075840" y="5789749"/>
              <a:ext cx="360" cy="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7C4614-3E64-38B1-EEF4-5F3979ABA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81960" y="5783629"/>
                <a:ext cx="12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9BA391-A4FA-3406-774F-460F21BA0E3B}"/>
                  </a:ext>
                </a:extLst>
              </p14:cNvPr>
              <p14:cNvContentPartPr/>
              <p14:nvPr/>
            </p14:nvContentPartPr>
            <p14:xfrm>
              <a:off x="-3594960" y="4501309"/>
              <a:ext cx="360" cy="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9BA391-A4FA-3406-774F-460F21BA0E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601080" y="4495189"/>
                <a:ext cx="12600" cy="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etuning performance trade-offs">
            <a:extLst>
              <a:ext uri="{FF2B5EF4-FFF2-40B4-BE49-F238E27FC236}">
                <a16:creationId xmlns:a16="http://schemas.microsoft.com/office/drawing/2014/main" id="{5DAFC084-1514-3565-7839-4ED283AE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13004800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86F13-FA28-CB3E-1E45-41C2EA9F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685800"/>
            <a:ext cx="9478828" cy="680719"/>
          </a:xfrm>
        </p:spPr>
        <p:txBody>
          <a:bodyPr/>
          <a:lstStyle/>
          <a:p>
            <a:r>
              <a:rPr lang="en-US" b="1" dirty="0"/>
              <a:t>Fine-tuning all layers is often better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BC4047A-02A3-39A4-9968-A1AADE0D9BF5}"/>
              </a:ext>
            </a:extLst>
          </p:cNvPr>
          <p:cNvSpPr txBox="1">
            <a:spLocks/>
          </p:cNvSpPr>
          <p:nvPr/>
        </p:nvSpPr>
        <p:spPr>
          <a:xfrm>
            <a:off x="4368800" y="5867400"/>
            <a:ext cx="990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n-US" sz="3000" b="1" kern="0" dirty="0"/>
              <a:t>75 %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835D145-382A-F562-0CC0-CBA5E9934CBB}"/>
              </a:ext>
            </a:extLst>
          </p:cNvPr>
          <p:cNvSpPr txBox="1">
            <a:spLocks/>
          </p:cNvSpPr>
          <p:nvPr/>
        </p:nvSpPr>
        <p:spPr>
          <a:xfrm>
            <a:off x="6898414" y="4191000"/>
            <a:ext cx="990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n-US" sz="3000" b="1" kern="0" dirty="0"/>
              <a:t>90 %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11D5962-45BC-13CA-D397-C2DCA82748DB}"/>
              </a:ext>
            </a:extLst>
          </p:cNvPr>
          <p:cNvSpPr txBox="1">
            <a:spLocks/>
          </p:cNvSpPr>
          <p:nvPr/>
        </p:nvSpPr>
        <p:spPr>
          <a:xfrm>
            <a:off x="10083800" y="3276600"/>
            <a:ext cx="9906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r>
              <a:rPr lang="en-US" sz="3000" b="1" kern="0" dirty="0"/>
              <a:t>93 %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6CB3F80-C12C-0608-EAA9-86C861BE327B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10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DC7EC32-1554-380D-3F8E-F2F2BA49B6A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EEB4627-6DFA-14CF-EB13-B8D55EF7D9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6239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3" name="Rectangle 821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12" y="682752"/>
            <a:ext cx="11987175" cy="83880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 diagram of a foundation model&#10;&#10;Description automatically generated">
            <a:extLst>
              <a:ext uri="{FF2B5EF4-FFF2-40B4-BE49-F238E27FC236}">
                <a16:creationId xmlns:a16="http://schemas.microsoft.com/office/drawing/2014/main" id="{6BE028A1-C9B8-F8EE-55AE-CDA08B5B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16" y="2296336"/>
            <a:ext cx="11632071" cy="5932357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398F7-4817-7EB2-C42B-644D8E81B412}"/>
              </a:ext>
            </a:extLst>
          </p:cNvPr>
          <p:cNvSpPr txBox="1"/>
          <p:nvPr/>
        </p:nvSpPr>
        <p:spPr>
          <a:xfrm>
            <a:off x="863916" y="8642908"/>
            <a:ext cx="65047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https://github.com/rasbt/LLMs-from-scratch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CE00B9-F2E0-DA92-8FFA-1146DA2393A0}"/>
              </a:ext>
            </a:extLst>
          </p:cNvPr>
          <p:cNvSpPr/>
          <p:nvPr/>
        </p:nvSpPr>
        <p:spPr>
          <a:xfrm>
            <a:off x="7569201" y="5853138"/>
            <a:ext cx="2983344" cy="2375555"/>
          </a:xfrm>
          <a:prstGeom prst="ellipse">
            <a:avLst/>
          </a:prstGeom>
          <a:noFill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60231C-CF36-0FB9-8039-6BD0FC25C05C}"/>
              </a:ext>
            </a:extLst>
          </p:cNvPr>
          <p:cNvCxnSpPr>
            <a:cxnSpLocks/>
          </p:cNvCxnSpPr>
          <p:nvPr/>
        </p:nvCxnSpPr>
        <p:spPr>
          <a:xfrm flipV="1">
            <a:off x="7035800" y="7381548"/>
            <a:ext cx="533401" cy="543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116601-DA24-073A-2F72-A7F4D47CD926}"/>
              </a:ext>
            </a:extLst>
          </p:cNvPr>
          <p:cNvSpPr/>
          <p:nvPr/>
        </p:nvSpPr>
        <p:spPr>
          <a:xfrm>
            <a:off x="5054600" y="7512995"/>
            <a:ext cx="1981200" cy="76109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Instruction fine-tuning</a:t>
            </a: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95181B1F-13C1-9CF0-E924-FB2C88F6F3F7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11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586E1-5B38-76A0-8BD3-D0BB8724625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A701D15-6641-2B25-AA5E-4AA8562806F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3562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1548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603" y="831756"/>
            <a:ext cx="11256391" cy="158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  <a:tabLst>
                <a:tab pos="4140835" algn="l"/>
              </a:tabLst>
            </a:pPr>
            <a: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instruction-finetuning, and why should we care?</a:t>
            </a:r>
            <a:br>
              <a:rPr lang="en-US" sz="50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spc="-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6"/>
          </p:nvPr>
        </p:nvSpPr>
        <p:spPr>
          <a:xfrm>
            <a:off x="3843882" y="902397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200" b="1" spc="-5" dirty="0">
                <a:solidFill>
                  <a:srgbClr val="929292"/>
                </a:solidFill>
                <a:latin typeface="Arial MT"/>
                <a:cs typeface="Arial MT"/>
              </a:rPr>
              <a:t>Duc Nguyen Huu</a:t>
            </a:r>
            <a:endParaRPr lang="en-US" sz="1200" b="1" dirty="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xfrm>
            <a:off x="6769962" y="9023978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200" b="1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3670065-8FEC-E373-D35C-7847CD8ACD94}"/>
              </a:ext>
            </a:extLst>
          </p:cNvPr>
          <p:cNvSpPr txBox="1"/>
          <p:nvPr/>
        </p:nvSpPr>
        <p:spPr>
          <a:xfrm>
            <a:off x="899603" y="2413044"/>
            <a:ext cx="10860597" cy="307263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32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- Train LLMs on specific input-output examples, allowing for more </a:t>
            </a:r>
            <a:r>
              <a:rPr lang="en-US" sz="3200" b="1" dirty="0">
                <a:latin typeface="Arial MT"/>
                <a:cs typeface="Arial MT"/>
              </a:rPr>
              <a:t>controlled</a:t>
            </a:r>
            <a:r>
              <a:rPr lang="en-US" sz="3200" dirty="0">
                <a:latin typeface="Arial MT"/>
                <a:cs typeface="Arial MT"/>
              </a:rPr>
              <a:t> and </a:t>
            </a:r>
            <a:r>
              <a:rPr lang="en-US" sz="3200" b="1" dirty="0">
                <a:latin typeface="Arial MT"/>
                <a:cs typeface="Arial MT"/>
              </a:rPr>
              <a:t>desired outputs.</a:t>
            </a:r>
            <a:r>
              <a:rPr lang="en-US" sz="3200" dirty="0">
                <a:latin typeface="Arial MT"/>
                <a:cs typeface="Arial MT"/>
              </a:rPr>
              <a:t> 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32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- Enhance model behavior, reliability, and safety in various applications.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255D0-0CD5-17F7-0503-68C89C2745CC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12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4173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1548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738" y="282403"/>
            <a:ext cx="10854006" cy="158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  <a:tabLst>
                <a:tab pos="4140835" algn="l"/>
              </a:tabLst>
            </a:pPr>
            <a:r>
              <a:rPr lang="en-US" sz="5000" kern="1200" spc="-5" dirty="0">
                <a:latin typeface="+mj-lt"/>
                <a:cs typeface="+mj-cs"/>
              </a:rPr>
              <a:t>ChatGPT training steps after pre-training</a:t>
            </a:r>
            <a:endParaRPr lang="en-US" sz="5000" kern="1200" spc="-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6"/>
          </p:nvPr>
        </p:nvSpPr>
        <p:spPr>
          <a:xfrm>
            <a:off x="3835400" y="9081757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200" spc="-5" dirty="0">
                <a:solidFill>
                  <a:srgbClr val="929292"/>
                </a:solidFill>
                <a:latin typeface="Arial MT"/>
                <a:cs typeface="Arial MT"/>
              </a:rPr>
              <a:t>Duc Nguyen Huu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xfrm>
            <a:off x="7416800" y="9081757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41E5A0-D997-133C-C298-98E1169520A2}"/>
              </a:ext>
            </a:extLst>
          </p:cNvPr>
          <p:cNvSpPr txBox="1"/>
          <p:nvPr/>
        </p:nvSpPr>
        <p:spPr>
          <a:xfrm>
            <a:off x="4978400" y="7590103"/>
            <a:ext cx="65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https://arxiv.org/abs/2303.08774</a:t>
            </a:r>
          </a:p>
        </p:txBody>
      </p:sp>
      <p:sp>
        <p:nvSpPr>
          <p:cNvPr id="9" name="AutoShape 4" descr="Chatgpt Diagram">
            <a:extLst>
              <a:ext uri="{FF2B5EF4-FFF2-40B4-BE49-F238E27FC236}">
                <a16:creationId xmlns:a16="http://schemas.microsoft.com/office/drawing/2014/main" id="{184CC32C-12FA-3DCB-F355-4A5E35576C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Chatgpt Diagram">
            <a:extLst>
              <a:ext uri="{FF2B5EF4-FFF2-40B4-BE49-F238E27FC236}">
                <a16:creationId xmlns:a16="http://schemas.microsoft.com/office/drawing/2014/main" id="{036023BD-5C4D-D2E4-3491-6685A095A0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24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1808A2-BE20-2CF8-5B99-8800B489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396" y="2243879"/>
            <a:ext cx="10858500" cy="6448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9FC02E-02DA-8930-44EC-70E2C66B77EC}"/>
              </a:ext>
            </a:extLst>
          </p:cNvPr>
          <p:cNvSpPr txBox="1"/>
          <p:nvPr/>
        </p:nvSpPr>
        <p:spPr>
          <a:xfrm>
            <a:off x="4599194" y="8601206"/>
            <a:ext cx="652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https://openai.com/blog/chatgpt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8F5F12-F453-C940-C2EF-CC76C1F30307}"/>
              </a:ext>
            </a:extLst>
          </p:cNvPr>
          <p:cNvSpPr/>
          <p:nvPr/>
        </p:nvSpPr>
        <p:spPr>
          <a:xfrm>
            <a:off x="25933" y="1676400"/>
            <a:ext cx="4573261" cy="740535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C8BABB-A174-FE57-FF79-7D71DFB0ABD4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13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7902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3964039" y="9436100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US" b="1" spc="-5" dirty="0"/>
              <a:t>Duc Nguyen Huu</a:t>
            </a:r>
            <a:endParaRPr b="1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6187688" y="9436100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14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3ADEEB-C5A9-8290-9EC9-B9B8DA031CBB}"/>
              </a:ext>
            </a:extLst>
          </p:cNvPr>
          <p:cNvSpPr txBox="1"/>
          <p:nvPr/>
        </p:nvSpPr>
        <p:spPr>
          <a:xfrm>
            <a:off x="4597400" y="7555097"/>
            <a:ext cx="652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https://arxiv.org/pdf/2303.08774.pdf</a:t>
            </a:r>
          </a:p>
        </p:txBody>
      </p:sp>
      <p:pic>
        <p:nvPicPr>
          <p:cNvPr id="2054" name="Picture 6" descr="img">
            <a:extLst>
              <a:ext uri="{FF2B5EF4-FFF2-40B4-BE49-F238E27FC236}">
                <a16:creationId xmlns:a16="http://schemas.microsoft.com/office/drawing/2014/main" id="{52A0EE19-C339-08CF-87A5-DA582393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4" y="1295400"/>
            <a:ext cx="12202683" cy="62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964039" y="9436100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US" b="1" spc="-5" dirty="0"/>
              <a:t>Duc Nguyen Huu</a:t>
            </a:r>
            <a:endParaRPr b="1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187688" y="9436100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15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300" y="381000"/>
            <a:ext cx="10290199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/>
              <a:t>How does a dataset for instruction </a:t>
            </a:r>
            <a:br>
              <a:rPr lang="en-US" b="1" spc="-5" dirty="0"/>
            </a:br>
            <a:r>
              <a:rPr lang="en-US" b="1" spc="-5" dirty="0"/>
              <a:t>fine-tuning look like?</a:t>
            </a:r>
            <a:endParaRPr b="1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816BAB17-55C5-7E07-A04F-6167BC05D17D}"/>
              </a:ext>
            </a:extLst>
          </p:cNvPr>
          <p:cNvSpPr txBox="1"/>
          <p:nvPr/>
        </p:nvSpPr>
        <p:spPr>
          <a:xfrm>
            <a:off x="635000" y="2785047"/>
            <a:ext cx="14478000" cy="31095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2800" dirty="0">
                <a:latin typeface="Arial MT"/>
                <a:cs typeface="Arial MT"/>
              </a:rPr>
              <a:t>	- I</a:t>
            </a:r>
            <a:r>
              <a:rPr lang="vi-VN" sz="2800" dirty="0">
                <a:latin typeface="Arial MT"/>
                <a:cs typeface="Arial MT"/>
              </a:rPr>
              <a:t>nstruction-response pairs</a:t>
            </a:r>
            <a:endParaRPr lang="en-US" sz="28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28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2800" dirty="0">
                <a:latin typeface="Arial MT"/>
                <a:cs typeface="Arial MT"/>
              </a:rPr>
              <a:t>	- A dataset for Instruction ST typically consists of </a:t>
            </a:r>
            <a:r>
              <a:rPr lang="en-US" sz="2800" b="1" dirty="0">
                <a:latin typeface="Arial MT"/>
                <a:cs typeface="Arial MT"/>
              </a:rPr>
              <a:t>3 components</a:t>
            </a:r>
          </a:p>
          <a:p>
            <a:pPr marL="1383665" marR="1517650" lvl="2" indent="-4572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dirty="0">
                <a:latin typeface="Arial MT"/>
                <a:cs typeface="Arial MT"/>
              </a:rPr>
              <a:t>Instruction text</a:t>
            </a:r>
          </a:p>
          <a:p>
            <a:pPr marL="1383665" marR="1517650" lvl="2" indent="-4572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dirty="0">
                <a:latin typeface="Arial MT"/>
                <a:cs typeface="Arial MT"/>
              </a:rPr>
              <a:t>Input text (optional)</a:t>
            </a:r>
          </a:p>
          <a:p>
            <a:pPr marL="1383665" marR="1517650" lvl="2" indent="-4572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dirty="0">
                <a:latin typeface="Arial MT"/>
                <a:cs typeface="Arial MT"/>
              </a:rPr>
              <a:t>Output text</a:t>
            </a:r>
            <a:endParaRPr lang="vi-VN"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0917-EB82-97DA-42DD-EB97E324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423539"/>
            <a:ext cx="11582400" cy="1231106"/>
          </a:xfrm>
        </p:spPr>
        <p:txBody>
          <a:bodyPr/>
          <a:lstStyle/>
          <a:p>
            <a:r>
              <a:rPr lang="en-US" sz="4000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The example below lists two training examples, one without and one with an optional input text:</a:t>
            </a:r>
            <a:endParaRPr lang="en-US" sz="4000" b="1" dirty="0"/>
          </a:p>
        </p:txBody>
      </p:sp>
      <p:pic>
        <p:nvPicPr>
          <p:cNvPr id="3074" name="Picture 2" descr="img">
            <a:extLst>
              <a:ext uri="{FF2B5EF4-FFF2-40B4-BE49-F238E27FC236}">
                <a16:creationId xmlns:a16="http://schemas.microsoft.com/office/drawing/2014/main" id="{91A37CCC-E783-5932-641A-556FA38F3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379518"/>
            <a:ext cx="84772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66DC9-E6D2-24DC-9490-6ED8AC99B6CC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16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97A1D2-833D-5429-BD36-0907059DFC68}"/>
              </a:ext>
            </a:extLst>
          </p:cNvPr>
          <p:cNvSpPr/>
          <p:nvPr/>
        </p:nvSpPr>
        <p:spPr>
          <a:xfrm>
            <a:off x="4064000" y="7505700"/>
            <a:ext cx="7134225" cy="381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5E16F6-CB7A-B7B7-DB10-0BF3B098911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766815" y="7071014"/>
            <a:ext cx="2297185" cy="6251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C0CE51-91D2-8E2E-429D-414BC5D64FA3}"/>
              </a:ext>
            </a:extLst>
          </p:cNvPr>
          <p:cNvSpPr/>
          <p:nvPr/>
        </p:nvSpPr>
        <p:spPr>
          <a:xfrm>
            <a:off x="661915" y="6059632"/>
            <a:ext cx="2209800" cy="1011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Input is optional here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198C64E-3F4F-9E20-E749-48C5C7DC105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03BBE0F-C6CD-44F4-CADB-71A329855F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1366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DE5FC-3527-3D21-C697-E4475BFE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54499"/>
            <a:ext cx="11874501" cy="8836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99672-6310-8F61-2155-185DEC789B04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17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2F04475-C23B-31E1-EF20-76122CDCAC8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B4EB4EC-A3DB-D083-C212-608AE873A3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7415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AE22-2EFC-5D92-01F9-670BEFA1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81" y="1418281"/>
            <a:ext cx="12337037" cy="697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9EB166-5E4A-81FD-06A7-B51E315E98F6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18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C4C6C4-D1EF-D402-E663-514A6195335D}"/>
              </a:ext>
            </a:extLst>
          </p:cNvPr>
          <p:cNvSpPr/>
          <p:nvPr/>
        </p:nvSpPr>
        <p:spPr>
          <a:xfrm>
            <a:off x="9199886" y="862676"/>
            <a:ext cx="3619283" cy="84785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FD42E-68BB-1F2C-E91E-3548C77C8327}"/>
              </a:ext>
            </a:extLst>
          </p:cNvPr>
          <p:cNvCxnSpPr>
            <a:cxnSpLocks/>
          </p:cNvCxnSpPr>
          <p:nvPr/>
        </p:nvCxnSpPr>
        <p:spPr>
          <a:xfrm>
            <a:off x="9245600" y="914400"/>
            <a:ext cx="685800" cy="7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AAE02B-415A-0BB0-5DBA-CEF2444DC3D9}"/>
              </a:ext>
            </a:extLst>
          </p:cNvPr>
          <p:cNvSpPr/>
          <p:nvPr/>
        </p:nvSpPr>
        <p:spPr>
          <a:xfrm>
            <a:off x="6807200" y="447015"/>
            <a:ext cx="24384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Input for instruction </a:t>
            </a:r>
          </a:p>
          <a:p>
            <a:pPr algn="ctr"/>
            <a:r>
              <a:rPr lang="vi-VN" b="1" dirty="0"/>
              <a:t>fine-tuning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42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30600" y="631167"/>
            <a:ext cx="746760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lang="en-US" sz="3900" b="1" spc="-5" dirty="0">
                <a:latin typeface="Arial"/>
                <a:cs typeface="Arial"/>
              </a:rPr>
              <a:t>Instruction Fine-tuning</a:t>
            </a:r>
            <a:br>
              <a:rPr lang="vi-VN" sz="3900" b="1" spc="-5" dirty="0">
                <a:latin typeface="Arial"/>
                <a:cs typeface="Arial"/>
              </a:rPr>
            </a:br>
            <a:endParaRPr sz="3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964039" y="9436100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vi-VN" dirty="0"/>
              <a:t>Duc Nguyen Huu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187688" y="9436100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19</a:t>
            </a:fld>
            <a:endParaRPr sz="2000">
              <a:latin typeface="Arial MT"/>
              <a:cs typeface="Arial MT"/>
            </a:endParaRPr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DCC7E0A0-C964-F769-4E9B-7FB5001D2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65" y="2209800"/>
            <a:ext cx="9975670" cy="63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964039" y="9436100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1500" spc="-5" dirty="0">
                <a:solidFill>
                  <a:srgbClr val="929292"/>
                </a:solidFill>
                <a:latin typeface="Arial MT"/>
                <a:cs typeface="Arial MT"/>
              </a:rPr>
              <a:t>Duc Nguyen Huu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187688" y="9436100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0" y="135266"/>
            <a:ext cx="3618653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4500" b="1" spc="-335" dirty="0">
                <a:latin typeface="Arial"/>
                <a:cs typeface="Arial"/>
              </a:rPr>
              <a:t>Contents</a:t>
            </a:r>
            <a:endParaRPr sz="4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032" y="2178310"/>
            <a:ext cx="10435167" cy="2459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750" dirty="0">
              <a:latin typeface="Arial MT"/>
              <a:cs typeface="Arial MT"/>
            </a:endParaRPr>
          </a:p>
          <a:p>
            <a:pPr marL="528320" indent="-516255">
              <a:lnSpc>
                <a:spcPct val="100000"/>
              </a:lnSpc>
              <a:buAutoNum type="arabicPeriod"/>
              <a:tabLst>
                <a:tab pos="528320" algn="l"/>
                <a:tab pos="528955" algn="l"/>
              </a:tabLst>
            </a:pPr>
            <a:r>
              <a:rPr lang="vi-VN" sz="2600" spc="-5" dirty="0">
                <a:latin typeface="Arial MT"/>
                <a:cs typeface="Arial MT"/>
              </a:rPr>
              <a:t>Supervised Instruction Fine-tuning</a:t>
            </a:r>
            <a:endParaRPr lang="en-US"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lang="en-US" sz="2750" dirty="0">
              <a:latin typeface="Arial MT"/>
              <a:cs typeface="Arial MT"/>
            </a:endParaRPr>
          </a:p>
          <a:p>
            <a:pPr marL="528320" indent="-516255">
              <a:lnSpc>
                <a:spcPct val="100000"/>
              </a:lnSpc>
              <a:buAutoNum type="arabicPeriod"/>
              <a:tabLst>
                <a:tab pos="528320" algn="l"/>
                <a:tab pos="528955" algn="l"/>
              </a:tabLst>
            </a:pPr>
            <a:r>
              <a:rPr lang="en-US" sz="2600" spc="-5" dirty="0">
                <a:latin typeface="Arial MT"/>
              </a:rPr>
              <a:t>The Finetuning Pipeline and Dataset Origins</a:t>
            </a:r>
          </a:p>
          <a:p>
            <a:pPr marL="528320" indent="-516255">
              <a:lnSpc>
                <a:spcPct val="100000"/>
              </a:lnSpc>
              <a:buAutoNum type="arabicPeriod"/>
              <a:tabLst>
                <a:tab pos="528320" algn="l"/>
                <a:tab pos="528955" algn="l"/>
              </a:tabLst>
            </a:pPr>
            <a:endParaRPr lang="en-US" sz="2600" spc="-5" dirty="0">
              <a:latin typeface="Arial MT"/>
            </a:endParaRPr>
          </a:p>
          <a:p>
            <a:pPr marL="528320" indent="-516255">
              <a:lnSpc>
                <a:spcPct val="100000"/>
              </a:lnSpc>
              <a:buAutoNum type="arabicPeriod"/>
              <a:tabLst>
                <a:tab pos="528320" algn="l"/>
                <a:tab pos="528955" algn="l"/>
              </a:tabLst>
            </a:pPr>
            <a:r>
              <a:rPr lang="en-US" sz="2600" spc="-5" dirty="0">
                <a:latin typeface="Arial MT"/>
              </a:rPr>
              <a:t>Instruction fine-tuning code showcase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025611" y="9291865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US" b="1" spc="-5" dirty="0"/>
              <a:t>Duc Nguyen Huu</a:t>
            </a:r>
            <a:endParaRPr b="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479309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20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590" y="1337533"/>
            <a:ext cx="122519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780"/>
              </a:spcBef>
              <a:tabLst>
                <a:tab pos="528320" algn="l"/>
                <a:tab pos="528955" algn="l"/>
              </a:tabLst>
            </a:pPr>
            <a:r>
              <a:rPr lang="en-US" sz="4800" spc="-5" dirty="0">
                <a:solidFill>
                  <a:srgbClr val="929292"/>
                </a:solidFill>
                <a:latin typeface="Arial MT"/>
                <a:cs typeface="Arial MT"/>
              </a:rPr>
              <a:t>The Finetuning Pipeline and Dataset Origins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" y="3273050"/>
            <a:ext cx="10731500" cy="190308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vi-VN" sz="2600" spc="-5" dirty="0">
                <a:solidFill>
                  <a:srgbClr val="929292"/>
                </a:solidFill>
                <a:latin typeface="Arial MT"/>
              </a:rPr>
              <a:t>Supervised Instruction Finetuning</a:t>
            </a:r>
          </a:p>
          <a:p>
            <a:pPr marL="528320" indent="-51625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en-US" sz="2600" b="1" spc="-5" dirty="0">
                <a:latin typeface="Arial"/>
                <a:cs typeface="Arial"/>
              </a:rPr>
              <a:t>The Finetuning Pipeline and Dataset Origins</a:t>
            </a:r>
          </a:p>
          <a:p>
            <a:pPr marL="528320" indent="-51625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en-US" sz="2600" spc="-5" dirty="0">
                <a:solidFill>
                  <a:srgbClr val="929292"/>
                </a:solidFill>
                <a:latin typeface="Arial MT"/>
              </a:rPr>
              <a:t>Instruction fine-tuning showcase using dolly’s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59142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1548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396" y="247512"/>
            <a:ext cx="10854006" cy="1581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  <a:tabLst>
                <a:tab pos="4140835" algn="l"/>
              </a:tabLst>
            </a:pPr>
            <a:r>
              <a:rPr lang="en-US" sz="4000" b="1" kern="1200" spc="-8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Sources of instruction</a:t>
            </a:r>
            <a:r>
              <a:rPr lang="en-US" sz="4000" b="1" kern="1200" spc="-80" dirty="0">
                <a:latin typeface="Arial"/>
                <a:cs typeface="Arial"/>
              </a:rPr>
              <a:t> datasets</a:t>
            </a:r>
            <a:endParaRPr lang="en-US" sz="4000" b="1" kern="1200" spc="-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6"/>
          </p:nvPr>
        </p:nvSpPr>
        <p:spPr>
          <a:xfrm>
            <a:off x="4747838" y="905738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spc="-5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Duc Nguyen Huu</a:t>
            </a:r>
            <a:endParaRPr lang="en-US" sz="14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xfrm>
            <a:off x="7254512" y="9040142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400" b="1" dirty="0">
              <a:latin typeface="Arial MT"/>
              <a:cs typeface="Arial MT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0469EA3-FA3D-7C71-A370-EF552BC444E5}"/>
              </a:ext>
            </a:extLst>
          </p:cNvPr>
          <p:cNvSpPr txBox="1"/>
          <p:nvPr/>
        </p:nvSpPr>
        <p:spPr>
          <a:xfrm>
            <a:off x="1075396" y="1698260"/>
            <a:ext cx="11751604" cy="348140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1517650" indent="-3429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b="1" dirty="0">
                <a:latin typeface="Arial MT"/>
                <a:cs typeface="Arial MT"/>
              </a:rPr>
              <a:t>1. Human-created: </a:t>
            </a:r>
            <a:r>
              <a:rPr lang="en-US" sz="2800" dirty="0">
                <a:latin typeface="Arial MT"/>
                <a:cs typeface="Arial MT"/>
              </a:rPr>
              <a:t> Expert annotators offer explicit instructions for instruction finetuning, aiding in domain-specific tasks and mitigating biases.</a:t>
            </a:r>
          </a:p>
          <a:p>
            <a:pPr marL="354965" marR="1517650" indent="-3429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endParaRPr lang="en-US" sz="2800" dirty="0">
              <a:latin typeface="Arial MT"/>
              <a:cs typeface="Arial MT"/>
            </a:endParaRPr>
          </a:p>
          <a:p>
            <a:pPr marL="354965" marR="1517650" indent="-3429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b="1" dirty="0">
                <a:latin typeface="Arial MT"/>
                <a:cs typeface="Arial MT"/>
              </a:rPr>
              <a:t>2. LLM-generated: </a:t>
            </a:r>
            <a:r>
              <a:rPr lang="en-US" sz="2800" dirty="0">
                <a:latin typeface="Arial MT"/>
                <a:cs typeface="Arial MT"/>
              </a:rPr>
              <a:t>Utilizing an existing LLM, like GPT-4 (if allowed by terms), produces abundant input-output pairs for efficient finetuning, with human refinement for quality.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77EE3-FCCB-55BA-9A14-3C3A69091C7B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21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313422" y="9410452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US" b="1" spc="-5" dirty="0"/>
              <a:t>Duc Nguyen Huu</a:t>
            </a:r>
            <a:endParaRPr b="1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90526" y="9410452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22</a:t>
            </a:fld>
            <a:endParaRPr sz="2000">
              <a:latin typeface="Arial MT"/>
              <a:cs typeface="Arial MT"/>
            </a:endParaRPr>
          </a:p>
        </p:txBody>
      </p:sp>
      <p:pic>
        <p:nvPicPr>
          <p:cNvPr id="5122" name="Picture 2" descr="img">
            <a:extLst>
              <a:ext uri="{FF2B5EF4-FFF2-40B4-BE49-F238E27FC236}">
                <a16:creationId xmlns:a16="http://schemas.microsoft.com/office/drawing/2014/main" id="{F28A6CF3-D1D3-FD19-AABF-B2BE0CFB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19400"/>
            <a:ext cx="12457672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C6338620-8D16-4457-413C-209F26017A99}"/>
              </a:ext>
            </a:extLst>
          </p:cNvPr>
          <p:cNvSpPr txBox="1">
            <a:spLocks/>
          </p:cNvSpPr>
          <p:nvPr/>
        </p:nvSpPr>
        <p:spPr>
          <a:xfrm>
            <a:off x="1244600" y="516617"/>
            <a:ext cx="10363200" cy="1997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b="1" kern="0" dirty="0"/>
              <a:t>One of the most prominent and widely used methods for LLM-generated datasets is Self-Instruct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D5508-E33F-35AF-37DA-D80974221DE3}"/>
              </a:ext>
            </a:extLst>
          </p:cNvPr>
          <p:cNvSpPr txBox="1"/>
          <p:nvPr/>
        </p:nvSpPr>
        <p:spPr>
          <a:xfrm>
            <a:off x="4797476" y="8634391"/>
            <a:ext cx="663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Annotated figure from: </a:t>
            </a:r>
            <a:r>
              <a:rPr lang="vi-VN" b="0" i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https://arxiv.org/pdf/2212.10560.pdf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140200" y="9328725"/>
            <a:ext cx="166687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US" b="1" spc="-5" dirty="0"/>
              <a:t>Duc Nguyen Huu</a:t>
            </a:r>
            <a:endParaRPr b="1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6761667" y="934018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23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59050"/>
            <a:ext cx="1149595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1" spc="-5" dirty="0"/>
              <a:t>High-quality Datasets: Less May Be More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5BE5C0B2-5FA5-84AE-1189-520C8446BE64}"/>
              </a:ext>
            </a:extLst>
          </p:cNvPr>
          <p:cNvSpPr txBox="1"/>
          <p:nvPr/>
        </p:nvSpPr>
        <p:spPr>
          <a:xfrm>
            <a:off x="1449784" y="1515098"/>
            <a:ext cx="11062170" cy="145520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1517650" indent="-342900">
              <a:lnSpc>
                <a:spcPts val="3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526415" algn="l"/>
                <a:tab pos="527050" algn="l"/>
              </a:tabLst>
            </a:pPr>
            <a:r>
              <a:rPr lang="en-US" sz="2800" b="1" dirty="0">
                <a:latin typeface="Arial MT"/>
                <a:cs typeface="Arial MT"/>
              </a:rPr>
              <a:t>The LIMA: </a:t>
            </a:r>
            <a:r>
              <a:rPr lang="en-US" sz="2800" dirty="0">
                <a:latin typeface="Arial MT"/>
                <a:cs typeface="Arial MT"/>
              </a:rPr>
              <a:t>Less Is More for Alignment paper shows that quality trumps quantity when instruction finetuning datasets.</a:t>
            </a: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14615-C616-A847-A86B-B5D6A73A6728}"/>
              </a:ext>
            </a:extLst>
          </p:cNvPr>
          <p:cNvSpPr txBox="1"/>
          <p:nvPr/>
        </p:nvSpPr>
        <p:spPr>
          <a:xfrm>
            <a:off x="3934021" y="8053836"/>
            <a:ext cx="65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Annotated figure from: </a:t>
            </a:r>
            <a:r>
              <a:rPr lang="en-US" dirty="0">
                <a:solidFill>
                  <a:srgbClr val="0070C0"/>
                </a:solidFill>
              </a:rPr>
              <a:t>https://arxiv.org/pdf/2305.11206.pdf</a:t>
            </a:r>
          </a:p>
        </p:txBody>
      </p:sp>
      <p:pic>
        <p:nvPicPr>
          <p:cNvPr id="6146" name="Picture 2" descr="img">
            <a:extLst>
              <a:ext uri="{FF2B5EF4-FFF2-40B4-BE49-F238E27FC236}">
                <a16:creationId xmlns:a16="http://schemas.microsoft.com/office/drawing/2014/main" id="{DFD92531-9352-5761-4CF7-167046F9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4" y="3203455"/>
            <a:ext cx="11690173" cy="4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24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668" y="1219200"/>
            <a:ext cx="122519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780"/>
              </a:spcBef>
              <a:tabLst>
                <a:tab pos="528320" algn="l"/>
                <a:tab pos="528955" algn="l"/>
              </a:tabLst>
            </a:pPr>
            <a:r>
              <a:rPr lang="en-US" sz="4800" spc="-5" dirty="0">
                <a:solidFill>
                  <a:srgbClr val="929292"/>
                </a:solidFill>
                <a:latin typeface="Arial MT"/>
                <a:cs typeface="Arial MT"/>
              </a:rPr>
              <a:t>Code example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208" y="2743200"/>
            <a:ext cx="11341100" cy="190308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528320" indent="-51625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vi-VN" sz="2600" spc="-5" dirty="0">
                <a:solidFill>
                  <a:srgbClr val="929292"/>
                </a:solidFill>
                <a:latin typeface="Arial MT"/>
              </a:rPr>
              <a:t>Supervised Instruction Finetuning</a:t>
            </a:r>
          </a:p>
          <a:p>
            <a:pPr marL="528320" indent="-516255">
              <a:lnSpc>
                <a:spcPct val="100000"/>
              </a:lnSpc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en-US" sz="2600" spc="-5" dirty="0">
                <a:solidFill>
                  <a:srgbClr val="929292"/>
                </a:solidFill>
                <a:latin typeface="Arial MT"/>
              </a:rPr>
              <a:t>The Finetuning Pipeline and Dataset Origins</a:t>
            </a:r>
          </a:p>
          <a:p>
            <a:pPr marL="528320" indent="-516255">
              <a:spcBef>
                <a:spcPts val="1780"/>
              </a:spcBef>
              <a:buAutoNum type="arabicPeriod"/>
              <a:tabLst>
                <a:tab pos="528320" algn="l"/>
                <a:tab pos="528955" algn="l"/>
              </a:tabLst>
            </a:pPr>
            <a:r>
              <a:rPr lang="en-US" sz="2600" b="1" spc="-5" dirty="0">
                <a:latin typeface="Arial"/>
                <a:cs typeface="Arial"/>
              </a:rPr>
              <a:t>Instruction fine-tuning code showcase</a:t>
            </a:r>
          </a:p>
        </p:txBody>
      </p:sp>
    </p:spTree>
    <p:extLst>
      <p:ext uri="{BB962C8B-B14F-4D97-AF65-F5344CB8AC3E}">
        <p14:creationId xmlns:p14="http://schemas.microsoft.com/office/powerpoint/2010/main" val="201183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0EA95AA-D171-E091-262F-9957093E9A6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/>
              <a:t>Duc Nguyen Huu</a:t>
            </a:r>
            <a:endParaRPr lang="en-US" b="1" spc="-114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C84B96B-4716-2730-D299-8FD25FBD5A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A76DF97-8884-F900-3ED5-C86D4248B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3004800" cy="44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52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865042" y="9331342"/>
            <a:ext cx="16668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b="1" spc="-114" dirty="0"/>
              <a:t>Duc Nguyen Huu</a:t>
            </a:r>
            <a:endParaRPr sz="1800" b="1" spc="-114" dirty="0"/>
          </a:p>
        </p:txBody>
      </p:sp>
      <p:sp>
        <p:nvSpPr>
          <p:cNvPr id="12" name="object 12"/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26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7313" y="916061"/>
            <a:ext cx="11170174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930140" algn="l"/>
              </a:tabLst>
            </a:pPr>
            <a:r>
              <a:rPr lang="en-US" b="1" dirty="0"/>
              <a:t>Instruction fine-tuning showcase</a:t>
            </a:r>
            <a:endParaRPr b="1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89131E-03AA-7BAD-521D-E4C42B056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534727" y="9331341"/>
            <a:ext cx="3133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800" b="1" dirty="0">
              <a:latin typeface="Arial MT"/>
              <a:cs typeface="Arial MT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4A42648-24ED-BDC6-C010-0AFCFEC352E9}"/>
              </a:ext>
            </a:extLst>
          </p:cNvPr>
          <p:cNvSpPr txBox="1"/>
          <p:nvPr/>
        </p:nvSpPr>
        <p:spPr>
          <a:xfrm>
            <a:off x="1245363" y="2084408"/>
            <a:ext cx="10860597" cy="675313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32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- </a:t>
            </a:r>
            <a:r>
              <a:rPr lang="en-US" sz="3200" b="1" dirty="0">
                <a:latin typeface="Arial MT"/>
                <a:cs typeface="Arial MT"/>
              </a:rPr>
              <a:t>Model: </a:t>
            </a:r>
            <a:r>
              <a:rPr lang="en-US" sz="3200" dirty="0">
                <a:latin typeface="Arial MT"/>
                <a:cs typeface="Arial MT"/>
              </a:rPr>
              <a:t>Mistral 7B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32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- </a:t>
            </a:r>
            <a:r>
              <a:rPr lang="en-US" sz="3200" b="1" dirty="0">
                <a:latin typeface="Arial MT"/>
                <a:cs typeface="Arial MT"/>
              </a:rPr>
              <a:t>Instruction</a:t>
            </a:r>
            <a:r>
              <a:rPr lang="en-US" sz="3200" dirty="0">
                <a:latin typeface="Arial MT"/>
                <a:cs typeface="Arial MT"/>
              </a:rPr>
              <a:t> </a:t>
            </a:r>
            <a:r>
              <a:rPr lang="en-US" sz="3200" b="1" dirty="0">
                <a:latin typeface="Arial MT"/>
                <a:cs typeface="Arial MT"/>
              </a:rPr>
              <a:t>Dataset: </a:t>
            </a:r>
            <a:r>
              <a:rPr lang="en-US" sz="3200" dirty="0">
                <a:latin typeface="Arial MT"/>
                <a:cs typeface="Arial MT"/>
              </a:rPr>
              <a:t>Dolly-15k (Human-created)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endParaRPr lang="en-US" sz="3200" dirty="0">
              <a:latin typeface="Arial MT"/>
              <a:cs typeface="Arial MT"/>
            </a:endParaRP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- </a:t>
            </a:r>
            <a:r>
              <a:rPr lang="en-US" sz="3200" b="1" dirty="0">
                <a:latin typeface="Arial MT"/>
                <a:cs typeface="Arial MT"/>
              </a:rPr>
              <a:t>Motivation</a:t>
            </a:r>
            <a:r>
              <a:rPr lang="en-US" sz="3200" dirty="0">
                <a:latin typeface="Arial MT"/>
                <a:cs typeface="Arial MT"/>
              </a:rPr>
              <a:t>: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	+ Lack of clear spelled-out tutorials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	+ Don’t want to count on available GUIs for fine-	tuning LLMs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	+ Check understanding and assumptions 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 	+ Gain more hands-on experience in coding and 	LLM implementation</a:t>
            </a:r>
          </a:p>
          <a:p>
            <a:pPr marL="12065" marR="1517650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  	+ Grow in the field </a:t>
            </a:r>
          </a:p>
        </p:txBody>
      </p:sp>
    </p:spTree>
    <p:extLst>
      <p:ext uri="{BB962C8B-B14F-4D97-AF65-F5344CB8AC3E}">
        <p14:creationId xmlns:p14="http://schemas.microsoft.com/office/powerpoint/2010/main" val="1294480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8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1" name="Freeform: Shape 309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01233" y="-360775"/>
            <a:ext cx="1949480" cy="1958384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951083" y="600385"/>
            <a:ext cx="688393" cy="9178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713047" y="931754"/>
            <a:ext cx="733303" cy="9777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980419" y="0"/>
            <a:ext cx="3024381" cy="2106079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99" name="Isosceles Triangle 309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08100" y="8697601"/>
            <a:ext cx="1594147" cy="10559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4" name="Picture 12" descr="Question Time">
            <a:extLst>
              <a:ext uri="{FF2B5EF4-FFF2-40B4-BE49-F238E27FC236}">
                <a16:creationId xmlns:a16="http://schemas.microsoft.com/office/drawing/2014/main" id="{0594914C-B197-6F74-B8EB-A33E8CD9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364" y="1605279"/>
            <a:ext cx="11632071" cy="654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1" name="Isosceles Triangle 310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1018" y="9177803"/>
            <a:ext cx="869230" cy="57579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C1E2B-674E-2596-B7C5-54C259ECEE90}"/>
              </a:ext>
            </a:extLst>
          </p:cNvPr>
          <p:cNvSpPr txBox="1"/>
          <p:nvPr/>
        </p:nvSpPr>
        <p:spPr>
          <a:xfrm>
            <a:off x="12509501" y="9313537"/>
            <a:ext cx="939800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lang="en-US" sz="1800" smtClean="0">
                <a:solidFill>
                  <a:srgbClr val="929292"/>
                </a:solidFill>
                <a:latin typeface="Arial MT"/>
                <a:cs typeface="Arial MT"/>
              </a:rPr>
              <a:pPr marL="38100">
                <a:lnSpc>
                  <a:spcPts val="2039"/>
                </a:lnSpc>
              </a:pPr>
              <a:t>27</a:t>
            </a:fld>
            <a:endParaRPr lang="en-US" sz="1800" dirty="0">
              <a:latin typeface="Arial MT"/>
              <a:cs typeface="Arial MT"/>
            </a:endParaRPr>
          </a:p>
          <a:p>
            <a:pPr marL="38100">
              <a:lnSpc>
                <a:spcPts val="2039"/>
              </a:lnSpc>
            </a:pPr>
            <a:endParaRPr lang="en-US"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076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8181A9BF-C1D7-0ABE-8E9E-3C07B2C442AB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3</a:t>
            </a:fld>
            <a:endParaRPr sz="2000" dirty="0">
              <a:latin typeface="Arial MT"/>
              <a:cs typeface="Arial MT"/>
            </a:endParaRPr>
          </a:p>
        </p:txBody>
      </p:sp>
      <p:pic>
        <p:nvPicPr>
          <p:cNvPr id="2050" name="Picture 2" descr="Preview Image">
            <a:extLst>
              <a:ext uri="{FF2B5EF4-FFF2-40B4-BE49-F238E27FC236}">
                <a16:creationId xmlns:a16="http://schemas.microsoft.com/office/drawing/2014/main" id="{AC3320DE-959A-34EB-0E47-E6CEE327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150"/>
            <a:ext cx="13004800" cy="70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874B556-D8E7-2D20-51E2-D0084884DDA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BE5D435-326C-7293-586D-02319FD6785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395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F2798E7-D05D-5598-FFA4-4553912C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1252538"/>
            <a:ext cx="9925050" cy="72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3EF877DB-68F6-3117-F616-6E884D088A5C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4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CCA80FD-FCFE-2825-B231-8DBE3F6C46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EA4D885-ABD7-2F43-925A-1D414D618D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4895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B63D21-29B7-A4D0-4AAF-FD78A6C551A1}"/>
              </a:ext>
            </a:extLst>
          </p:cNvPr>
          <p:cNvSpPr/>
          <p:nvPr/>
        </p:nvSpPr>
        <p:spPr>
          <a:xfrm>
            <a:off x="3492500" y="1427018"/>
            <a:ext cx="6019800" cy="19327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800" b="1" dirty="0">
                <a:solidFill>
                  <a:srgbClr val="FF0000"/>
                </a:solidFill>
              </a:rPr>
              <a:t>LLMs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AEDB4-231C-DCA4-CDE8-17602BE1D99D}"/>
              </a:ext>
            </a:extLst>
          </p:cNvPr>
          <p:cNvCxnSpPr>
            <a:cxnSpLocks/>
          </p:cNvCxnSpPr>
          <p:nvPr/>
        </p:nvCxnSpPr>
        <p:spPr>
          <a:xfrm flipH="1">
            <a:off x="3519054" y="3359727"/>
            <a:ext cx="2901373" cy="169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6">
            <a:extLst>
              <a:ext uri="{FF2B5EF4-FFF2-40B4-BE49-F238E27FC236}">
                <a16:creationId xmlns:a16="http://schemas.microsoft.com/office/drawing/2014/main" id="{57825859-1C2A-92D6-65B0-6C73A95DC33E}"/>
              </a:ext>
            </a:extLst>
          </p:cNvPr>
          <p:cNvSpPr txBox="1"/>
          <p:nvPr/>
        </p:nvSpPr>
        <p:spPr>
          <a:xfrm>
            <a:off x="12631550" y="9431317"/>
            <a:ext cx="358775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b="1" dirty="0">
                <a:solidFill>
                  <a:srgbClr val="929292"/>
                </a:solidFill>
                <a:latin typeface="Arial MT"/>
                <a:cs typeface="Arial MT"/>
              </a:rPr>
              <a:t>5</a:t>
            </a:fld>
            <a:endParaRPr sz="2000" b="1" dirty="0">
              <a:latin typeface="Arial MT"/>
              <a:cs typeface="Arial M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52B8B-8EC5-F393-5C9E-A713199C7EFD}"/>
              </a:ext>
            </a:extLst>
          </p:cNvPr>
          <p:cNvCxnSpPr>
            <a:cxnSpLocks/>
          </p:cNvCxnSpPr>
          <p:nvPr/>
        </p:nvCxnSpPr>
        <p:spPr>
          <a:xfrm>
            <a:off x="6420427" y="3359727"/>
            <a:ext cx="3091873" cy="164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7DFCA-976F-DB82-7A11-C02EB44DD6F0}"/>
              </a:ext>
            </a:extLst>
          </p:cNvPr>
          <p:cNvSpPr/>
          <p:nvPr/>
        </p:nvSpPr>
        <p:spPr>
          <a:xfrm>
            <a:off x="984828" y="5056909"/>
            <a:ext cx="4648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Encoder-only architecture</a:t>
            </a:r>
          </a:p>
          <a:p>
            <a:pPr algn="ctr"/>
            <a:r>
              <a:rPr lang="vi-VN" sz="2400" dirty="0"/>
              <a:t>(BERT, RoBERTa, DeBERTa ..)</a:t>
            </a: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C67954-7442-65CD-B3D3-0E89464FABB5}"/>
              </a:ext>
            </a:extLst>
          </p:cNvPr>
          <p:cNvSpPr/>
          <p:nvPr/>
        </p:nvSpPr>
        <p:spPr>
          <a:xfrm>
            <a:off x="7188200" y="5077691"/>
            <a:ext cx="4648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800" b="1" dirty="0"/>
              <a:t>Decoder-only architecture</a:t>
            </a:r>
          </a:p>
          <a:p>
            <a:pPr algn="ctr"/>
            <a:r>
              <a:rPr lang="vi-VN" sz="2400" dirty="0"/>
              <a:t>(GPT-3, LLaMA, Mistral...)</a:t>
            </a:r>
            <a:endParaRPr lang="en-US" sz="240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A21F4A3-2940-3A1C-4E30-822A84C9567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B7B5DEF-363F-1EF4-1245-EAB4753933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0874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80830-AEA0-A1E3-BC1A-8559371A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4572000"/>
            <a:ext cx="10873468" cy="295722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073752C8-76AB-C050-B1FC-17AD3BDB81A8}"/>
              </a:ext>
            </a:extLst>
          </p:cNvPr>
          <p:cNvSpPr txBox="1"/>
          <p:nvPr/>
        </p:nvSpPr>
        <p:spPr>
          <a:xfrm>
            <a:off x="1244600" y="745770"/>
            <a:ext cx="12039600" cy="29572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065" marR="1517650" algn="just">
              <a:lnSpc>
                <a:spcPts val="3800"/>
              </a:lnSpc>
              <a:spcBef>
                <a:spcPts val="260"/>
              </a:spcBef>
              <a:tabLst>
                <a:tab pos="526415" algn="l"/>
                <a:tab pos="527050" algn="l"/>
              </a:tabLst>
            </a:pPr>
            <a:r>
              <a:rPr lang="en-US" sz="3200" dirty="0">
                <a:latin typeface="Arial MT"/>
                <a:cs typeface="Arial MT"/>
              </a:rPr>
              <a:t>In the next-word pretraining task for GPT models, the system learns to predict the upcoming word in a sentence by looking at the words that have come before it. This approach helps the model understand how words and phrases typically fit together in language, forming a foundation that can be applied to various other tasks.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5081BB2-21BD-D591-58CA-CFE14E55E527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6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7CCC9B5-8033-5199-A030-E2679C08FE8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1283996-EDB8-3EDE-B3C1-F2C671FA2C3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5828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E0150E-61A2-ECE7-7AB4-D27C5E98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419525"/>
            <a:ext cx="11632071" cy="491455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C3FB468-FCBF-9DDC-9571-35A62EEA6851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7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CDC722-F6CB-3661-EF23-00D96ED59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600" y="533400"/>
            <a:ext cx="7620000" cy="1323439"/>
          </a:xfrm>
        </p:spPr>
        <p:txBody>
          <a:bodyPr/>
          <a:lstStyle/>
          <a:p>
            <a:r>
              <a:rPr lang="vi-VN" b="1" dirty="0"/>
              <a:t>Datasets to pre-train GPT- 3</a:t>
            </a:r>
            <a:endParaRPr lang="en-US" b="1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A3C8604-17E6-E87E-6325-956975096F0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8D2F77C-EB91-2EAA-5A10-878DC060654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208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CF8AFD4D-A092-013F-C8EC-D32960E1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058" y="915151"/>
            <a:ext cx="10928682" cy="79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6">
            <a:extLst>
              <a:ext uri="{FF2B5EF4-FFF2-40B4-BE49-F238E27FC236}">
                <a16:creationId xmlns:a16="http://schemas.microsoft.com/office/drawing/2014/main" id="{96EE13A0-2D9E-A89F-B3A8-014E6F13EBA3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8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7A63110-930D-0603-9A11-249139DBB05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E12EE77D-D814-1F22-DA13-928A3FF20F5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26045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9D2A-B1EC-008D-3FAE-5F9C5065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0" y="838200"/>
            <a:ext cx="9144000" cy="661720"/>
          </a:xfrm>
        </p:spPr>
        <p:txBody>
          <a:bodyPr/>
          <a:lstStyle/>
          <a:p>
            <a:pPr algn="ctr"/>
            <a:r>
              <a:rPr lang="en-US" b="1" dirty="0"/>
              <a:t>Fine-tuning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15153-F851-4B1C-0250-8B168B15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9" y="2895600"/>
            <a:ext cx="12895247" cy="4731506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CE1128A0-AE91-97DD-8E1A-BAFF76382688}"/>
              </a:ext>
            </a:extLst>
          </p:cNvPr>
          <p:cNvSpPr txBox="1"/>
          <p:nvPr/>
        </p:nvSpPr>
        <p:spPr>
          <a:xfrm>
            <a:off x="12631550" y="9431317"/>
            <a:ext cx="3587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39"/>
              </a:lnSpc>
            </a:pPr>
            <a:fld id="{81D60167-4931-47E6-BA6A-407CBD079E47}" type="slidenum">
              <a:rPr sz="2000" dirty="0">
                <a:solidFill>
                  <a:srgbClr val="929292"/>
                </a:solidFill>
                <a:latin typeface="Arial MT"/>
                <a:cs typeface="Arial MT"/>
              </a:rPr>
              <a:t>9</a:t>
            </a:fld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25F2CF1-DBB9-DC78-8F9C-CBC58F9CBDE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064000" y="9291865"/>
            <a:ext cx="166687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spc="-114" dirty="0"/>
              <a:t>Duc Nguyen Huu</a:t>
            </a:r>
            <a:endParaRPr b="1" spc="-114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468F2EC-8C8E-4E0C-F0EB-326751EFBB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6682648" y="9291865"/>
            <a:ext cx="285369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14" dirty="0">
                <a:solidFill>
                  <a:srgbClr val="929292"/>
                </a:solidFill>
                <a:latin typeface="Arial MT"/>
                <a:cs typeface="Arial MT"/>
              </a:rPr>
              <a:t>Viettel Network Internship 2023</a:t>
            </a:r>
            <a:endParaRPr lang="en-US" sz="15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9884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</TotalTime>
  <Words>723</Words>
  <Application>Microsoft Office PowerPoint</Application>
  <PresentationFormat>Custom</PresentationFormat>
  <Paragraphs>154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Helvetica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Datasets to pre-train GPT- 3</vt:lpstr>
      <vt:lpstr>PowerPoint Presentation</vt:lpstr>
      <vt:lpstr>Fine-tuning approaches</vt:lpstr>
      <vt:lpstr>Fine-tuning all layers is often better</vt:lpstr>
      <vt:lpstr>PowerPoint Presentation</vt:lpstr>
      <vt:lpstr>What is instruction-finetuning, and why should we care? </vt:lpstr>
      <vt:lpstr>ChatGPT training steps after pre-training</vt:lpstr>
      <vt:lpstr>PowerPoint Presentation</vt:lpstr>
      <vt:lpstr>How does a dataset for instruction  fine-tuning look like?</vt:lpstr>
      <vt:lpstr>The example below lists two training examples, one without and one with an optional input text:</vt:lpstr>
      <vt:lpstr>PowerPoint Presentation</vt:lpstr>
      <vt:lpstr>PowerPoint Presentation</vt:lpstr>
      <vt:lpstr>Instruction Fine-tuning </vt:lpstr>
      <vt:lpstr>The Finetuning Pipeline and Dataset Origins</vt:lpstr>
      <vt:lpstr>Sources of instruction datasets</vt:lpstr>
      <vt:lpstr>PowerPoint Presentation</vt:lpstr>
      <vt:lpstr>High-quality Datasets: Less May Be More</vt:lpstr>
      <vt:lpstr>Code example </vt:lpstr>
      <vt:lpstr>PowerPoint Presentation</vt:lpstr>
      <vt:lpstr>Instruction fine-tuning showcase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L08_logistic__slides</dc:title>
  <cp:lastModifiedBy>NGUYEN HUU DUC 20192636</cp:lastModifiedBy>
  <cp:revision>39</cp:revision>
  <dcterms:created xsi:type="dcterms:W3CDTF">2023-11-19T06:18:19Z</dcterms:created>
  <dcterms:modified xsi:type="dcterms:W3CDTF">2023-12-24T07:19:46Z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Keynote</vt:lpwstr>
  </property>
  <property fmtid="{D5CDD505-2E9C-101B-9397-08002B2CF9AE}" pid="4" name="LastSaved">
    <vt:filetime>2023-11-19T00:00:00Z</vt:filetime>
  </property>
</Properties>
</file>