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0F775-6659-4E4C-906D-B5440ADB55BC}" type="datetimeFigureOut">
              <a:rPr kumimoji="1" lang="ja-JP" altLang="en-US" smtClean="0"/>
              <a:t>2022/7/13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8D9E2-90BC-6F47-A79E-3C1668FC7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03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いいもの作れば売れる　完成品、特に良いものはすぐに模倣される　プロセスはコピーできない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8D9E2-90BC-6F47-A79E-3C1668FC779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63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8D9E2-90BC-6F47-A79E-3C1668FC779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67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/>
              <a:t>独自のストーリー性を付与よって価値が高まる。</a:t>
            </a:r>
            <a:endParaRPr kumimoji="1" lang="en-US" altLang="ja-JP" sz="1200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8D9E2-90BC-6F47-A79E-3C1668FC779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39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7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7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9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5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7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8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1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spc="12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 spc="11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 spc="11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 spc="11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 spc="11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 spc="11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kitani.net/shimauma/process-economy#:~:text=%E3%83%97%E3%83%AD%E3%82%BB%E3%82%B9%E3%82%A8%E3%82%B3%E3%83%8E%E3%83%9F%E3%83%BC%E3%81%A8%E3%81%AF%E3%80%81%E5%95%86%E5%93%81,%E3%81%91%E3%82%93%E3%81%99%E3%81%86%EF%BC%89%E3%81%8C%E6%8F%90%E5%94%B1%E3%81%97%E3%81%9F%E3%80%82" TargetMode="External"/><Relationship Id="rId2" Type="http://schemas.openxmlformats.org/officeDocument/2006/relationships/hyperlink" Target="https://www.libcon.co.jp/column/what-is-process-econom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gnal.diamond.jp/articles/-/825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0">
            <a:extLst>
              <a:ext uri="{FF2B5EF4-FFF2-40B4-BE49-F238E27FC236}">
                <a16:creationId xmlns:a16="http://schemas.microsoft.com/office/drawing/2014/main" id="{6070DF15-E754-42BB-9A78-F070643B1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EC6C046-E8EA-D936-29E6-0340B004E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31" y="4934601"/>
            <a:ext cx="8031961" cy="882398"/>
          </a:xfrm>
        </p:spPr>
        <p:txBody>
          <a:bodyPr>
            <a:normAutofit/>
          </a:bodyPr>
          <a:lstStyle/>
          <a:p>
            <a:r>
              <a:rPr kumimoji="1" lang="ja-JP" altLang="en-US" sz="4400"/>
              <a:t>プロセスエコノミー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15D8F7-09AD-4CD7-AF26-319BD7E1F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945844"/>
            <a:ext cx="6396471" cy="509627"/>
          </a:xfrm>
        </p:spPr>
        <p:txBody>
          <a:bodyPr>
            <a:normAutofit/>
          </a:bodyPr>
          <a:lstStyle/>
          <a:p>
            <a:r>
              <a:rPr kumimoji="1" lang="en-US" altLang="ja-JP" sz="1200" dirty="0"/>
              <a:t>2022.07.14</a:t>
            </a:r>
            <a:r>
              <a:rPr kumimoji="1" lang="ja-JP" altLang="en-US" sz="1200"/>
              <a:t>　工藤慣太</a:t>
            </a:r>
          </a:p>
        </p:txBody>
      </p:sp>
      <p:pic>
        <p:nvPicPr>
          <p:cNvPr id="121" name="Picture 3" descr="アウトドア用品のスケッチ">
            <a:extLst>
              <a:ext uri="{FF2B5EF4-FFF2-40B4-BE49-F238E27FC236}">
                <a16:creationId xmlns:a16="http://schemas.microsoft.com/office/drawing/2014/main" id="{9AF2FA1E-32FC-49CE-D4FC-F735597C6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67" b="1641"/>
          <a:stretch/>
        </p:blipFill>
        <p:spPr>
          <a:xfrm>
            <a:off x="-15059" y="1"/>
            <a:ext cx="12200741" cy="451031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9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94C6D-09AB-28C1-A1A1-66A3AC3F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011555"/>
          </a:xfrm>
        </p:spPr>
        <p:txBody>
          <a:bodyPr/>
          <a:lstStyle/>
          <a:p>
            <a:r>
              <a:rPr kumimoji="1" lang="ja-JP" altLang="en-US"/>
              <a:t>プロセスエコノミーってなんぞや？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7743BE-66B2-F77F-F4D3-59E17758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7350"/>
            <a:ext cx="9634011" cy="4568508"/>
          </a:xfrm>
        </p:spPr>
        <p:txBody>
          <a:bodyPr/>
          <a:lstStyle/>
          <a:p>
            <a:r>
              <a:rPr kumimoji="1" lang="ja-JP" altLang="en-US" sz="2800"/>
              <a:t>最終的な成果物だけでなく、そのプロセスにも経済的な価値があるとする考え方のこと。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/>
              <a:t>対義語：アウトプットエコノミー</a:t>
            </a:r>
          </a:p>
        </p:txBody>
      </p:sp>
    </p:spTree>
    <p:extLst>
      <p:ext uri="{BB962C8B-B14F-4D97-AF65-F5344CB8AC3E}">
        <p14:creationId xmlns:p14="http://schemas.microsoft.com/office/powerpoint/2010/main" val="133897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94C6D-09AB-28C1-A1A1-66A3AC3F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011555"/>
          </a:xfrm>
        </p:spPr>
        <p:txBody>
          <a:bodyPr/>
          <a:lstStyle/>
          <a:p>
            <a:r>
              <a:rPr kumimoji="1" lang="ja-JP" altLang="en-US"/>
              <a:t>何故注目された？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7743BE-66B2-F77F-F4D3-59E17758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96" y="1694420"/>
            <a:ext cx="10217514" cy="456850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800" dirty="0"/>
              <a:t>1.</a:t>
            </a:r>
            <a:r>
              <a:rPr kumimoji="1" lang="ja-JP" altLang="en-US" sz="2800"/>
              <a:t>商品・サービスの質や価格での差別化が困難になっている。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2.</a:t>
            </a:r>
            <a:r>
              <a:rPr kumimoji="1" lang="ja-JP" altLang="en-US" sz="2800"/>
              <a:t>世界の若者の「日本のオタク化」が進んでいる。</a:t>
            </a:r>
            <a:endParaRPr kumimoji="1" lang="en-US" altLang="ja-JP" sz="2600" dirty="0"/>
          </a:p>
          <a:p>
            <a:pPr marL="891540" lvl="2" indent="-342900"/>
            <a:r>
              <a:rPr kumimoji="1" lang="ja-JP" altLang="en-US" sz="2200" b="0"/>
              <a:t>オタク文化</a:t>
            </a:r>
            <a:r>
              <a:rPr kumimoji="1" lang="en-US" altLang="ja-JP" sz="2200" b="0" dirty="0"/>
              <a:t>(</a:t>
            </a:r>
            <a:r>
              <a:rPr kumimoji="1" lang="ja-JP" altLang="en-US" sz="2200" b="0"/>
              <a:t>推し・古参意識</a:t>
            </a:r>
            <a:r>
              <a:rPr kumimoji="1" lang="en-US" altLang="ja-JP" sz="2200" b="0" dirty="0"/>
              <a:t>)</a:t>
            </a:r>
            <a:r>
              <a:rPr kumimoji="1" lang="ja-JP" altLang="en-US" sz="2200" b="0"/>
              <a:t>の浸透</a:t>
            </a:r>
            <a:endParaRPr kumimoji="1" lang="en-US" altLang="ja-JP" sz="2200" b="0" dirty="0"/>
          </a:p>
          <a:p>
            <a:pPr marL="891540" lvl="2" indent="-342900"/>
            <a:r>
              <a:rPr kumimoji="1" lang="ja-JP" altLang="en-US" sz="2200" b="0"/>
              <a:t>コミュニティごとの人格の使い分け</a:t>
            </a:r>
            <a:endParaRPr kumimoji="1" lang="en-US" altLang="ja-JP" sz="2200" b="0" dirty="0"/>
          </a:p>
          <a:p>
            <a:endParaRPr kumimoji="1" lang="en-US" altLang="ja-JP" sz="2600" dirty="0"/>
          </a:p>
        </p:txBody>
      </p:sp>
    </p:spTree>
    <p:extLst>
      <p:ext uri="{BB962C8B-B14F-4D97-AF65-F5344CB8AC3E}">
        <p14:creationId xmlns:p14="http://schemas.microsoft.com/office/powerpoint/2010/main" val="87106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94C6D-09AB-28C1-A1A1-66A3AC3F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011555"/>
          </a:xfrm>
        </p:spPr>
        <p:txBody>
          <a:bodyPr/>
          <a:lstStyle/>
          <a:p>
            <a:r>
              <a:rPr kumimoji="1" lang="ja-JP" altLang="en-US"/>
              <a:t>活用事例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7743BE-66B2-F77F-F4D3-59E17758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96" y="1694420"/>
            <a:ext cx="10217514" cy="4568508"/>
          </a:xfrm>
        </p:spPr>
        <p:txBody>
          <a:bodyPr/>
          <a:lstStyle/>
          <a:p>
            <a:r>
              <a:rPr kumimoji="1" lang="ja-JP" altLang="en-US" sz="2600"/>
              <a:t>オーディション番組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en-US" altLang="ja-JP" sz="2600" dirty="0"/>
              <a:t>	(</a:t>
            </a:r>
            <a:r>
              <a:rPr kumimoji="1" lang="ja-JP" altLang="en-US" sz="2600"/>
              <a:t>例</a:t>
            </a:r>
            <a:r>
              <a:rPr kumimoji="1" lang="en-US" altLang="ja-JP" sz="2600" dirty="0"/>
              <a:t>)</a:t>
            </a:r>
            <a:r>
              <a:rPr kumimoji="1" lang="en-US" altLang="ja-JP" sz="2600" dirty="0" err="1"/>
              <a:t>Nizi</a:t>
            </a:r>
            <a:r>
              <a:rPr kumimoji="1" lang="en-US" altLang="ja-JP" sz="2600" dirty="0"/>
              <a:t> Project</a:t>
            </a:r>
          </a:p>
          <a:p>
            <a:r>
              <a:rPr kumimoji="1" lang="ja-JP" altLang="en-US" sz="2600"/>
              <a:t>メイキング映像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en-US" altLang="ja-JP" sz="2600" dirty="0"/>
              <a:t>	(</a:t>
            </a:r>
            <a:r>
              <a:rPr kumimoji="1" lang="ja-JP" altLang="en-US" sz="2600"/>
              <a:t>例</a:t>
            </a:r>
            <a:r>
              <a:rPr kumimoji="1" lang="en-US" altLang="ja-JP" sz="2600" dirty="0"/>
              <a:t>)CD</a:t>
            </a:r>
            <a:r>
              <a:rPr kumimoji="1" lang="ja-JP" altLang="en-US" sz="2600"/>
              <a:t>の初回限定版映像</a:t>
            </a:r>
            <a:endParaRPr kumimoji="1" lang="en-US" altLang="ja-JP" sz="2600" dirty="0"/>
          </a:p>
          <a:p>
            <a:r>
              <a:rPr kumimoji="1" lang="ja-JP" altLang="en-US" sz="2600"/>
              <a:t>クラウドファンディング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en-US" altLang="ja-JP" sz="2600" dirty="0"/>
              <a:t>	(</a:t>
            </a:r>
            <a:r>
              <a:rPr kumimoji="1" lang="ja-JP" altLang="en-US" sz="2600"/>
              <a:t>例</a:t>
            </a:r>
            <a:r>
              <a:rPr kumimoji="1" lang="en-US" altLang="ja-JP" sz="2600" dirty="0"/>
              <a:t>)</a:t>
            </a:r>
            <a:r>
              <a:rPr kumimoji="1" lang="ja-JP" altLang="en-US" sz="2600"/>
              <a:t>曲や書籍の制作</a:t>
            </a:r>
            <a:endParaRPr kumimoji="1" lang="en-US" altLang="ja-JP" sz="2600" dirty="0"/>
          </a:p>
        </p:txBody>
      </p:sp>
    </p:spTree>
    <p:extLst>
      <p:ext uri="{BB962C8B-B14F-4D97-AF65-F5344CB8AC3E}">
        <p14:creationId xmlns:p14="http://schemas.microsoft.com/office/powerpoint/2010/main" val="175948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94C6D-09AB-28C1-A1A1-66A3AC3F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011555"/>
          </a:xfrm>
        </p:spPr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7743BE-66B2-F77F-F4D3-59E17758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7350"/>
            <a:ext cx="9634011" cy="4568508"/>
          </a:xfrm>
        </p:spPr>
        <p:txBody>
          <a:bodyPr/>
          <a:lstStyle/>
          <a:p>
            <a:r>
              <a:rPr kumimoji="1" lang="ja-JP" altLang="en-US" sz="2800"/>
              <a:t>コンテンツの完成までのプロセスを発信して、収益を上げようとする考え方のこと。</a:t>
            </a:r>
            <a:endParaRPr kumimoji="1" lang="en-US" altLang="ja-JP" sz="2800" dirty="0"/>
          </a:p>
          <a:p>
            <a:pPr>
              <a:lnSpc>
                <a:spcPct val="200000"/>
              </a:lnSpc>
            </a:pPr>
            <a:endParaRPr kumimoji="1" lang="en-US" altLang="ja-JP" sz="2800" dirty="0"/>
          </a:p>
          <a:p>
            <a:r>
              <a:rPr kumimoji="1" lang="ja-JP" altLang="en-US" sz="2800"/>
              <a:t>プロセスを発信して評価されることも重要であるが、完成したコンテンツの質が大前提となる。</a:t>
            </a:r>
          </a:p>
        </p:txBody>
      </p:sp>
    </p:spTree>
    <p:extLst>
      <p:ext uri="{BB962C8B-B14F-4D97-AF65-F5344CB8AC3E}">
        <p14:creationId xmlns:p14="http://schemas.microsoft.com/office/powerpoint/2010/main" val="82049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94C6D-09AB-28C1-A1A1-66A3AC3F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011555"/>
          </a:xfrm>
        </p:spPr>
        <p:txBody>
          <a:bodyPr/>
          <a:lstStyle/>
          <a:p>
            <a:r>
              <a:rPr kumimoji="1" lang="ja-JP" altLang="en-US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7743BE-66B2-F77F-F4D3-59E17758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7350"/>
            <a:ext cx="9634011" cy="456850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>
                <a:hlinkClick r:id="rId2"/>
              </a:rPr>
              <a:t>プロセスエコノミーとは？</a:t>
            </a:r>
            <a:r>
              <a:rPr kumimoji="1" lang="en-US" altLang="ja-JP" dirty="0">
                <a:hlinkClick r:id="rId2"/>
              </a:rPr>
              <a:t>-</a:t>
            </a:r>
            <a:r>
              <a:rPr kumimoji="1" lang="ja-JP" altLang="en-US">
                <a:hlinkClick r:id="rId2"/>
              </a:rPr>
              <a:t>リブコンサルティング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kumimoji="1" lang="ja-JP" altLang="en-US">
                <a:hlinkClick r:id="rId3"/>
              </a:rPr>
              <a:t>プロセスエコノミーとは</a:t>
            </a:r>
            <a:r>
              <a:rPr kumimoji="1" lang="en-US" altLang="ja-JP" dirty="0">
                <a:hlinkClick r:id="rId3"/>
              </a:rPr>
              <a:t>-</a:t>
            </a:r>
            <a:r>
              <a:rPr kumimoji="1" lang="ja-JP" altLang="en-US">
                <a:hlinkClick r:id="rId3"/>
              </a:rPr>
              <a:t>シマウマ用語集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kumimoji="1" lang="ja-JP" altLang="en-US">
                <a:hlinkClick r:id="rId4"/>
              </a:rPr>
              <a:t>プロセスエコノミーが必要になる</a:t>
            </a:r>
            <a:r>
              <a:rPr kumimoji="1" lang="en-US" altLang="ja-JP" dirty="0">
                <a:hlinkClick r:id="rId4"/>
              </a:rPr>
              <a:t>2</a:t>
            </a:r>
            <a:r>
              <a:rPr kumimoji="1" lang="ja-JP" altLang="en-US">
                <a:hlinkClick r:id="rId4"/>
              </a:rPr>
              <a:t>つ理由</a:t>
            </a:r>
            <a:r>
              <a:rPr kumimoji="1" lang="en-US" altLang="ja-JP" dirty="0">
                <a:hlinkClick r:id="rId4"/>
              </a:rPr>
              <a:t>-</a:t>
            </a:r>
            <a:r>
              <a:rPr kumimoji="1" lang="ja-JP" altLang="en-US">
                <a:hlinkClick r:id="rId4"/>
              </a:rPr>
              <a:t>ダイアモンドシグナル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23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2EFB1-9963-7D85-01CE-9B84DE3B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4" y="2766218"/>
            <a:ext cx="9634011" cy="1325563"/>
          </a:xfrm>
        </p:spPr>
        <p:txBody>
          <a:bodyPr/>
          <a:lstStyle/>
          <a:p>
            <a:pPr algn="ctr"/>
            <a:r>
              <a:rPr kumimoji="1" lang="ja-JP" altLang="en-US" sz="4800">
                <a:solidFill>
                  <a:srgbClr val="0070C0"/>
                </a:solidFill>
              </a:rPr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907216276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LeftStep">
      <a:dk1>
        <a:srgbClr val="000000"/>
      </a:dk1>
      <a:lt1>
        <a:srgbClr val="FFFFFF"/>
      </a:lt1>
      <a:dk2>
        <a:srgbClr val="211E3B"/>
      </a:dk2>
      <a:lt2>
        <a:srgbClr val="E2E4E8"/>
      </a:lt2>
      <a:accent1>
        <a:srgbClr val="C39B4D"/>
      </a:accent1>
      <a:accent2>
        <a:srgbClr val="B1583B"/>
      </a:accent2>
      <a:accent3>
        <a:srgbClr val="C34D61"/>
      </a:accent3>
      <a:accent4>
        <a:srgbClr val="B13B81"/>
      </a:accent4>
      <a:accent5>
        <a:srgbClr val="C24DC3"/>
      </a:accent5>
      <a:accent6>
        <a:srgbClr val="7F3BB1"/>
      </a:accent6>
      <a:hlink>
        <a:srgbClr val="3F6BBF"/>
      </a:hlink>
      <a:folHlink>
        <a:srgbClr val="7F7F7F"/>
      </a:folHlink>
    </a:clrScheme>
    <a:fontScheme name="modern love avenir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221</Words>
  <Application>Microsoft Macintosh PowerPoint</Application>
  <PresentationFormat>ワイド画面</PresentationFormat>
  <Paragraphs>33</Paragraphs>
  <Slides>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Yu Gothic</vt:lpstr>
      <vt:lpstr>Yu Gothic</vt:lpstr>
      <vt:lpstr>Arial</vt:lpstr>
      <vt:lpstr>BohemianVTI</vt:lpstr>
      <vt:lpstr>プロセスエコノミー</vt:lpstr>
      <vt:lpstr>プロセスエコノミーってなんぞや？</vt:lpstr>
      <vt:lpstr>何故注目された？</vt:lpstr>
      <vt:lpstr>活用事例</vt:lpstr>
      <vt:lpstr>まとめ</vt:lpstr>
      <vt:lpstr>参考文献</vt:lpstr>
      <vt:lpstr>ご清聴ありがとうございました。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プロセスエコノミー</dc:title>
  <dc:creator>工藤 慣太</dc:creator>
  <cp:lastModifiedBy>工藤 慣太</cp:lastModifiedBy>
  <cp:revision>4</cp:revision>
  <dcterms:created xsi:type="dcterms:W3CDTF">2022-07-13T13:29:35Z</dcterms:created>
  <dcterms:modified xsi:type="dcterms:W3CDTF">2022-07-13T15:16:56Z</dcterms:modified>
</cp:coreProperties>
</file>