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57" r:id="rId17"/>
    <p:sldId id="258" r:id="rId18"/>
    <p:sldId id="259" r:id="rId19"/>
    <p:sldId id="260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A5196-54F3-41B3-B113-D398CECD61E4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6B164-94DF-40EF-BC6C-5C37BFA72D7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9560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A5196-54F3-41B3-B113-D398CECD61E4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6B164-94DF-40EF-BC6C-5C37BFA72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39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A5196-54F3-41B3-B113-D398CECD61E4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6B164-94DF-40EF-BC6C-5C37BFA72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973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A5196-54F3-41B3-B113-D398CECD61E4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6B164-94DF-40EF-BC6C-5C37BFA72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514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A5196-54F3-41B3-B113-D398CECD61E4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6B164-94DF-40EF-BC6C-5C37BFA72D7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628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A5196-54F3-41B3-B113-D398CECD61E4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6B164-94DF-40EF-BC6C-5C37BFA72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933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A5196-54F3-41B3-B113-D398CECD61E4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6B164-94DF-40EF-BC6C-5C37BFA72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624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A5196-54F3-41B3-B113-D398CECD61E4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6B164-94DF-40EF-BC6C-5C37BFA72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902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A5196-54F3-41B3-B113-D398CECD61E4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6B164-94DF-40EF-BC6C-5C37BFA72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657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ADA5196-54F3-41B3-B113-D398CECD61E4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DA6B164-94DF-40EF-BC6C-5C37BFA72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03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A5196-54F3-41B3-B113-D398CECD61E4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6B164-94DF-40EF-BC6C-5C37BFA72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089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ADA5196-54F3-41B3-B113-D398CECD61E4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DA6B164-94DF-40EF-BC6C-5C37BFA72D7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1647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Design of a 32 bit MIPS CPU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548939"/>
          </a:xfrm>
        </p:spPr>
        <p:txBody>
          <a:bodyPr/>
          <a:lstStyle/>
          <a:p>
            <a:r>
              <a:rPr lang="en-US" dirty="0" smtClean="0"/>
              <a:t>COMPUTER ENGINEERING GROUP 3</a:t>
            </a:r>
          </a:p>
          <a:p>
            <a:r>
              <a:rPr lang="en-US" dirty="0" smtClean="0"/>
              <a:t>COE 381: MICROPROCESSORS – DESIGN PROJECT</a:t>
            </a:r>
          </a:p>
          <a:p>
            <a:r>
              <a:rPr lang="en-US" dirty="0" smtClean="0"/>
              <a:t>DECEMBER 2018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583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J – Type instructions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200" dirty="0" smtClean="0"/>
              <a:t> All J-Type instructions are jump instructions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 </a:t>
            </a:r>
            <a:r>
              <a:rPr lang="en-US" sz="3200" dirty="0" smtClean="0"/>
              <a:t>There are a variety of j-type instructions.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 </a:t>
            </a:r>
            <a:r>
              <a:rPr lang="en-US" sz="3200" dirty="0" smtClean="0"/>
              <a:t>MIPS assembly language representation:</a:t>
            </a:r>
          </a:p>
          <a:p>
            <a:pPr marL="0" indent="0">
              <a:buNone/>
            </a:pPr>
            <a:endParaRPr lang="en-US" sz="32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 </a:t>
            </a:r>
            <a:r>
              <a:rPr lang="en-US" sz="3200" dirty="0" smtClean="0"/>
              <a:t>Machine Language encoding</a:t>
            </a:r>
          </a:p>
          <a:p>
            <a:pPr marL="0" indent="0">
              <a:buNone/>
            </a:pPr>
            <a:r>
              <a:rPr lang="en-US" sz="3200" dirty="0"/>
              <a:t> </a:t>
            </a:r>
          </a:p>
        </p:txBody>
      </p:sp>
      <p:sp>
        <p:nvSpPr>
          <p:cNvPr id="6" name="Rectangle 5"/>
          <p:cNvSpPr/>
          <p:nvPr/>
        </p:nvSpPr>
        <p:spPr>
          <a:xfrm>
            <a:off x="3159760" y="3606800"/>
            <a:ext cx="4165600" cy="701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j</a:t>
            </a:r>
            <a:r>
              <a:rPr lang="en-US" sz="4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target</a:t>
            </a:r>
            <a:endParaRPr lang="en-US" sz="4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2082800" y="4885270"/>
            <a:ext cx="1330960" cy="1149768"/>
            <a:chOff x="2082800" y="4885270"/>
            <a:chExt cx="1330960" cy="1149768"/>
          </a:xfrm>
        </p:grpSpPr>
        <p:sp>
          <p:nvSpPr>
            <p:cNvPr id="8" name="Rectangle 7"/>
            <p:cNvSpPr/>
            <p:nvPr/>
          </p:nvSpPr>
          <p:spPr>
            <a:xfrm>
              <a:off x="2082800" y="5170594"/>
              <a:ext cx="1320800" cy="5791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o</a:t>
              </a:r>
              <a:r>
                <a:rPr lang="en-US" sz="40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</a:t>
              </a:r>
              <a:endParaRPr 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082800" y="5749714"/>
              <a:ext cx="1320800" cy="2853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6 bits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082800" y="4885270"/>
              <a:ext cx="1330960" cy="2853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31       26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332480" y="4885270"/>
            <a:ext cx="7919720" cy="1149768"/>
            <a:chOff x="6035040" y="4885270"/>
            <a:chExt cx="1330960" cy="1149768"/>
          </a:xfrm>
        </p:grpSpPr>
        <p:sp>
          <p:nvSpPr>
            <p:cNvPr id="20" name="Rectangle 19"/>
            <p:cNvSpPr/>
            <p:nvPr/>
          </p:nvSpPr>
          <p:spPr>
            <a:xfrm>
              <a:off x="6045200" y="5170594"/>
              <a:ext cx="1320800" cy="5791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imm</a:t>
              </a:r>
              <a:endParaRPr lang="en-US" sz="4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045200" y="5749714"/>
              <a:ext cx="1320800" cy="2853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26 bits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6035040" y="4885270"/>
              <a:ext cx="1320800" cy="2853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25                                                                                                        0                             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51602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 Our ISA (A ‘tiny’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r>
              <a:rPr lang="en-US" dirty="0" smtClean="0"/>
              <a:t> MIPS Subset 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200" dirty="0" smtClean="0"/>
              <a:t> In total our processor can execute 16 MIPS ISAs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 </a:t>
            </a:r>
            <a:r>
              <a:rPr lang="en-US" sz="3200" dirty="0" smtClean="0"/>
              <a:t>6 R-Type, 9 I-Type , 1 is J-Type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 </a:t>
            </a:r>
            <a:r>
              <a:rPr lang="en-US" sz="3200" dirty="0" smtClean="0"/>
              <a:t>16 isn’t a bad number after all. Our processor can do ‘incredible’ stuff including branching and looping. </a:t>
            </a:r>
            <a:r>
              <a:rPr lang="en-US" sz="3200" dirty="0" smtClean="0">
                <a:sym typeface="Wingdings" panose="05000000000000000000" pitchFamily="2" charset="2"/>
              </a:rPr>
              <a:t>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334198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Register File Design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3440" y="2107429"/>
            <a:ext cx="5760720" cy="3734571"/>
          </a:xfrm>
        </p:spPr>
      </p:pic>
    </p:spTree>
    <p:extLst>
      <p:ext uri="{BB962C8B-B14F-4D97-AF65-F5344CB8AC3E}">
        <p14:creationId xmlns:p14="http://schemas.microsoft.com/office/powerpoint/2010/main" val="3076025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Register File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dirty="0" smtClean="0"/>
              <a:t> </a:t>
            </a:r>
          </a:p>
          <a:p>
            <a:pPr marL="0" indent="0" algn="ctr">
              <a:buNone/>
            </a:pPr>
            <a:endParaRPr lang="en-US" sz="3200" dirty="0"/>
          </a:p>
          <a:p>
            <a:pPr marL="0" indent="0" algn="ctr">
              <a:buNone/>
            </a:pPr>
            <a:r>
              <a:rPr lang="en-US" sz="6600" dirty="0" smtClean="0">
                <a:solidFill>
                  <a:srgbClr val="00B0F0"/>
                </a:solidFill>
              </a:rPr>
              <a:t>Logisim Demonstration</a:t>
            </a:r>
            <a:endParaRPr lang="en-US" sz="66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5758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ALU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1000" dirty="0"/>
              <a:t> </a:t>
            </a:r>
          </a:p>
          <a:p>
            <a:pPr marL="0" indent="0" algn="ctr">
              <a:buNone/>
            </a:pPr>
            <a:endParaRPr lang="en-US" sz="1000" dirty="0"/>
          </a:p>
          <a:p>
            <a:pPr marL="0" indent="0" algn="ctr">
              <a:buNone/>
            </a:pPr>
            <a:r>
              <a:rPr lang="en-US" sz="6600" dirty="0" smtClean="0">
                <a:solidFill>
                  <a:srgbClr val="00B0F0"/>
                </a:solidFill>
              </a:rPr>
              <a:t>Logisim </a:t>
            </a:r>
            <a:r>
              <a:rPr lang="en-US" sz="6600" dirty="0">
                <a:solidFill>
                  <a:srgbClr val="00B0F0"/>
                </a:solidFill>
              </a:rPr>
              <a:t>Demonstration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339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Datapath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200" dirty="0" smtClean="0"/>
              <a:t> The </a:t>
            </a:r>
            <a:r>
              <a:rPr lang="en-US" sz="3200" dirty="0" err="1" smtClean="0"/>
              <a:t>datapath</a:t>
            </a:r>
            <a:r>
              <a:rPr lang="en-US" sz="3200" dirty="0" smtClean="0"/>
              <a:t> determines how data and addresses flow around for processing.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 </a:t>
            </a:r>
            <a:r>
              <a:rPr lang="en-US" sz="3200" dirty="0" smtClean="0"/>
              <a:t>For each instruction we convert to RTL and then consider the machine encoding to design it’s </a:t>
            </a:r>
            <a:r>
              <a:rPr lang="en-US" sz="3200" dirty="0" err="1" smtClean="0"/>
              <a:t>datapath</a:t>
            </a:r>
            <a:r>
              <a:rPr lang="en-US" sz="3200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 </a:t>
            </a:r>
            <a:r>
              <a:rPr lang="en-US" sz="3200" dirty="0" smtClean="0"/>
              <a:t>The PC always points to the next instruction.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 smtClean="0"/>
              <a:t>PC is incremented by 4 after ever instruction. </a:t>
            </a:r>
            <a:r>
              <a:rPr lang="en-US" sz="3200" dirty="0" smtClean="0">
                <a:solidFill>
                  <a:srgbClr val="FF0000"/>
                </a:solidFill>
              </a:rPr>
              <a:t>Why?</a:t>
            </a:r>
            <a:endParaRPr 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3685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Instruction Fetch Unit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683102" y="3831289"/>
            <a:ext cx="1036320" cy="6357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PC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>
            <a:stCxn id="4" idx="3"/>
          </p:cNvCxnSpPr>
          <p:nvPr/>
        </p:nvCxnSpPr>
        <p:spPr>
          <a:xfrm flipV="1">
            <a:off x="5719422" y="4149151"/>
            <a:ext cx="1340848" cy="1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/>
          <p:cNvGrpSpPr/>
          <p:nvPr/>
        </p:nvGrpSpPr>
        <p:grpSpPr>
          <a:xfrm>
            <a:off x="3752850" y="2068278"/>
            <a:ext cx="4619625" cy="2080873"/>
            <a:chOff x="3752850" y="2068278"/>
            <a:chExt cx="4619625" cy="2080873"/>
          </a:xfrm>
        </p:grpSpPr>
        <p:cxnSp>
          <p:nvCxnSpPr>
            <p:cNvPr id="23" name="Straight Connector 22"/>
            <p:cNvCxnSpPr>
              <a:stCxn id="9" idx="2"/>
            </p:cNvCxnSpPr>
            <p:nvPr/>
          </p:nvCxnSpPr>
          <p:spPr>
            <a:xfrm flipV="1">
              <a:off x="7696065" y="2838511"/>
              <a:ext cx="676410" cy="1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V="1">
              <a:off x="8362950" y="2068278"/>
              <a:ext cx="9525" cy="755569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H="1">
              <a:off x="3752850" y="2068278"/>
              <a:ext cx="4619625" cy="0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3752850" y="2068278"/>
              <a:ext cx="19050" cy="2080873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>
              <a:off x="3752850" y="4149151"/>
              <a:ext cx="907154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7060270" y="3831289"/>
            <a:ext cx="1663337" cy="2037805"/>
            <a:chOff x="7060270" y="3831289"/>
            <a:chExt cx="1663337" cy="2037805"/>
          </a:xfrm>
        </p:grpSpPr>
        <p:sp>
          <p:nvSpPr>
            <p:cNvPr id="5" name="Rectangle 4"/>
            <p:cNvSpPr/>
            <p:nvPr/>
          </p:nvSpPr>
          <p:spPr>
            <a:xfrm>
              <a:off x="7060270" y="3831289"/>
              <a:ext cx="1663337" cy="203780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7168514" y="3990975"/>
              <a:ext cx="724207" cy="47603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Read</a:t>
              </a:r>
            </a:p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address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7434739" y="5221771"/>
              <a:ext cx="1004411" cy="47603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tx1"/>
                  </a:solidFill>
                </a:rPr>
                <a:t>Instruction</a:t>
              </a:r>
            </a:p>
            <a:p>
              <a:pPr algn="ctr"/>
              <a:r>
                <a:rPr lang="en-US" sz="1400" b="1" dirty="0" smtClean="0">
                  <a:solidFill>
                    <a:schemeClr val="tx1"/>
                  </a:solidFill>
                </a:rPr>
                <a:t>memory</a:t>
              </a: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7800975" y="4453526"/>
            <a:ext cx="1943100" cy="476039"/>
            <a:chOff x="7800975" y="4453526"/>
            <a:chExt cx="1943100" cy="476039"/>
          </a:xfrm>
        </p:grpSpPr>
        <p:sp>
          <p:nvSpPr>
            <p:cNvPr id="34" name="Rectangle 33"/>
            <p:cNvSpPr/>
            <p:nvPr/>
          </p:nvSpPr>
          <p:spPr>
            <a:xfrm>
              <a:off x="7800975" y="4453526"/>
              <a:ext cx="915317" cy="47603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Instruction</a:t>
              </a:r>
            </a:p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[31 – 0]</a:t>
              </a:r>
            </a:p>
          </p:txBody>
        </p:sp>
        <p:cxnSp>
          <p:nvCxnSpPr>
            <p:cNvPr id="36" name="Straight Arrow Connector 35"/>
            <p:cNvCxnSpPr>
              <a:stCxn id="34" idx="3"/>
            </p:cNvCxnSpPr>
            <p:nvPr/>
          </p:nvCxnSpPr>
          <p:spPr>
            <a:xfrm flipV="1">
              <a:off x="8716292" y="4686300"/>
              <a:ext cx="1027783" cy="524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/>
          <p:cNvGrpSpPr/>
          <p:nvPr/>
        </p:nvGrpSpPr>
        <p:grpSpPr>
          <a:xfrm>
            <a:off x="6389846" y="2290824"/>
            <a:ext cx="1306219" cy="1858327"/>
            <a:chOff x="6389846" y="2290824"/>
            <a:chExt cx="1306219" cy="1858327"/>
          </a:xfrm>
        </p:grpSpPr>
        <p:grpSp>
          <p:nvGrpSpPr>
            <p:cNvPr id="40" name="Group 39"/>
            <p:cNvGrpSpPr/>
            <p:nvPr/>
          </p:nvGrpSpPr>
          <p:grpSpPr>
            <a:xfrm>
              <a:off x="6389846" y="2290824"/>
              <a:ext cx="1306219" cy="1858327"/>
              <a:chOff x="6389846" y="2290824"/>
              <a:chExt cx="1306219" cy="1858327"/>
            </a:xfrm>
          </p:grpSpPr>
          <p:grpSp>
            <p:nvGrpSpPr>
              <p:cNvPr id="11" name="Group 10"/>
              <p:cNvGrpSpPr/>
              <p:nvPr/>
            </p:nvGrpSpPr>
            <p:grpSpPr>
              <a:xfrm>
                <a:off x="7206139" y="2290824"/>
                <a:ext cx="489926" cy="1095376"/>
                <a:chOff x="5825014" y="1974532"/>
                <a:chExt cx="489926" cy="1095376"/>
              </a:xfrm>
            </p:grpSpPr>
            <p:sp>
              <p:nvSpPr>
                <p:cNvPr id="9" name="Flowchart: Manual Operation 8"/>
                <p:cNvSpPr/>
                <p:nvPr/>
              </p:nvSpPr>
              <p:spPr>
                <a:xfrm rot="16200000">
                  <a:off x="5535862" y="2290830"/>
                  <a:ext cx="1095376" cy="462780"/>
                </a:xfrm>
                <a:prstGeom prst="flowChartManualOperation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" name="Isosceles Triangle 9"/>
                <p:cNvSpPr/>
                <p:nvPr/>
              </p:nvSpPr>
              <p:spPr>
                <a:xfrm rot="5400000">
                  <a:off x="5788817" y="2393255"/>
                  <a:ext cx="300993" cy="228600"/>
                </a:xfrm>
                <a:custGeom>
                  <a:avLst/>
                  <a:gdLst>
                    <a:gd name="connsiteX0" fmla="*/ 0 w 266700"/>
                    <a:gd name="connsiteY0" fmla="*/ 228600 h 228600"/>
                    <a:gd name="connsiteX1" fmla="*/ 133350 w 266700"/>
                    <a:gd name="connsiteY1" fmla="*/ 0 h 228600"/>
                    <a:gd name="connsiteX2" fmla="*/ 266700 w 266700"/>
                    <a:gd name="connsiteY2" fmla="*/ 228600 h 228600"/>
                    <a:gd name="connsiteX3" fmla="*/ 0 w 266700"/>
                    <a:gd name="connsiteY3" fmla="*/ 228600 h 228600"/>
                    <a:gd name="connsiteX0" fmla="*/ 0 w 358140"/>
                    <a:gd name="connsiteY0" fmla="*/ 228600 h 320040"/>
                    <a:gd name="connsiteX1" fmla="*/ 133350 w 358140"/>
                    <a:gd name="connsiteY1" fmla="*/ 0 h 320040"/>
                    <a:gd name="connsiteX2" fmla="*/ 358140 w 358140"/>
                    <a:gd name="connsiteY2" fmla="*/ 320040 h 320040"/>
                    <a:gd name="connsiteX0" fmla="*/ 0 w 281940"/>
                    <a:gd name="connsiteY0" fmla="*/ 228600 h 243840"/>
                    <a:gd name="connsiteX1" fmla="*/ 133350 w 281940"/>
                    <a:gd name="connsiteY1" fmla="*/ 0 h 243840"/>
                    <a:gd name="connsiteX2" fmla="*/ 281940 w 281940"/>
                    <a:gd name="connsiteY2" fmla="*/ 243840 h 243840"/>
                    <a:gd name="connsiteX0" fmla="*/ 0 w 291465"/>
                    <a:gd name="connsiteY0" fmla="*/ 209550 h 243840"/>
                    <a:gd name="connsiteX1" fmla="*/ 142875 w 291465"/>
                    <a:gd name="connsiteY1" fmla="*/ 0 h 243840"/>
                    <a:gd name="connsiteX2" fmla="*/ 291465 w 291465"/>
                    <a:gd name="connsiteY2" fmla="*/ 243840 h 243840"/>
                    <a:gd name="connsiteX0" fmla="*/ 0 w 291468"/>
                    <a:gd name="connsiteY0" fmla="*/ 209550 h 209550"/>
                    <a:gd name="connsiteX1" fmla="*/ 142875 w 291468"/>
                    <a:gd name="connsiteY1" fmla="*/ 0 h 209550"/>
                    <a:gd name="connsiteX2" fmla="*/ 291468 w 291468"/>
                    <a:gd name="connsiteY2" fmla="*/ 205740 h 209550"/>
                    <a:gd name="connsiteX0" fmla="*/ 0 w 291468"/>
                    <a:gd name="connsiteY0" fmla="*/ 209550 h 224790"/>
                    <a:gd name="connsiteX1" fmla="*/ 142875 w 291468"/>
                    <a:gd name="connsiteY1" fmla="*/ 0 h 224790"/>
                    <a:gd name="connsiteX2" fmla="*/ 291468 w 291468"/>
                    <a:gd name="connsiteY2" fmla="*/ 224790 h 224790"/>
                    <a:gd name="connsiteX0" fmla="*/ 0 w 300993"/>
                    <a:gd name="connsiteY0" fmla="*/ 228600 h 228600"/>
                    <a:gd name="connsiteX1" fmla="*/ 152400 w 300993"/>
                    <a:gd name="connsiteY1" fmla="*/ 0 h 228600"/>
                    <a:gd name="connsiteX2" fmla="*/ 300993 w 300993"/>
                    <a:gd name="connsiteY2" fmla="*/ 224790 h 228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00993" h="228600">
                      <a:moveTo>
                        <a:pt x="0" y="228600"/>
                      </a:moveTo>
                      <a:lnTo>
                        <a:pt x="152400" y="0"/>
                      </a:lnTo>
                      <a:cubicBezTo>
                        <a:pt x="196850" y="76200"/>
                        <a:pt x="300993" y="224790"/>
                        <a:pt x="300993" y="224790"/>
                      </a:cubicBezTo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17" name="Straight Connector 16"/>
              <p:cNvCxnSpPr/>
              <p:nvPr/>
            </p:nvCxnSpPr>
            <p:spPr>
              <a:xfrm flipV="1">
                <a:off x="6389846" y="3248025"/>
                <a:ext cx="0" cy="901126"/>
              </a:xfrm>
              <a:prstGeom prst="line">
                <a:avLst/>
              </a:prstGeom>
              <a:ln w="254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/>
              <p:cNvCxnSpPr/>
              <p:nvPr/>
            </p:nvCxnSpPr>
            <p:spPr>
              <a:xfrm flipV="1">
                <a:off x="6389846" y="3228975"/>
                <a:ext cx="843439" cy="19050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>
              <a:xfrm flipV="1">
                <a:off x="6389846" y="2476500"/>
                <a:ext cx="843439" cy="9525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7" name="Rectangle 36"/>
              <p:cNvSpPr/>
              <p:nvPr/>
            </p:nvSpPr>
            <p:spPr>
              <a:xfrm rot="16200000">
                <a:off x="7308070" y="2778212"/>
                <a:ext cx="474989" cy="22164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</a:rPr>
                  <a:t>+</a:t>
                </a:r>
              </a:p>
            </p:txBody>
          </p:sp>
        </p:grpSp>
        <p:sp>
          <p:nvSpPr>
            <p:cNvPr id="38" name="Rectangle 37"/>
            <p:cNvSpPr/>
            <p:nvPr/>
          </p:nvSpPr>
          <p:spPr>
            <a:xfrm>
              <a:off x="6389846" y="2504128"/>
              <a:ext cx="260851" cy="23558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4</a:t>
              </a:r>
              <a:endParaRPr lang="en-US" sz="1200" dirty="0" smtClean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76708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pPr algn="ctr"/>
            <a:r>
              <a:rPr lang="en-US" dirty="0" smtClean="0"/>
              <a:t>Datapath for R-Type Instructions</a:t>
            </a:r>
            <a:endParaRPr lang="en-US" dirty="0"/>
          </a:p>
        </p:txBody>
      </p:sp>
      <p:grpSp>
        <p:nvGrpSpPr>
          <p:cNvPr id="223" name="Group 222"/>
          <p:cNvGrpSpPr/>
          <p:nvPr/>
        </p:nvGrpSpPr>
        <p:grpSpPr>
          <a:xfrm>
            <a:off x="8342319" y="3011864"/>
            <a:ext cx="907704" cy="1290638"/>
            <a:chOff x="8342319" y="3011864"/>
            <a:chExt cx="907704" cy="1290638"/>
          </a:xfrm>
        </p:grpSpPr>
        <p:grpSp>
          <p:nvGrpSpPr>
            <p:cNvPr id="8" name="Group 7"/>
            <p:cNvGrpSpPr/>
            <p:nvPr/>
          </p:nvGrpSpPr>
          <p:grpSpPr>
            <a:xfrm>
              <a:off x="8342319" y="3011864"/>
              <a:ext cx="907704" cy="1290638"/>
              <a:chOff x="5844852" y="1974532"/>
              <a:chExt cx="470088" cy="1095376"/>
            </a:xfrm>
          </p:grpSpPr>
          <p:sp>
            <p:nvSpPr>
              <p:cNvPr id="13" name="Flowchart: Manual Operation 12"/>
              <p:cNvSpPr/>
              <p:nvPr/>
            </p:nvSpPr>
            <p:spPr>
              <a:xfrm rot="16200000">
                <a:off x="5535862" y="2290830"/>
                <a:ext cx="1095376" cy="462780"/>
              </a:xfrm>
              <a:prstGeom prst="flowChartManualOperation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Isosceles Triangle 9"/>
              <p:cNvSpPr/>
              <p:nvPr/>
            </p:nvSpPr>
            <p:spPr>
              <a:xfrm rot="5400000">
                <a:off x="5788818" y="2413094"/>
                <a:ext cx="300993" cy="188926"/>
              </a:xfrm>
              <a:custGeom>
                <a:avLst/>
                <a:gdLst>
                  <a:gd name="connsiteX0" fmla="*/ 0 w 266700"/>
                  <a:gd name="connsiteY0" fmla="*/ 228600 h 228600"/>
                  <a:gd name="connsiteX1" fmla="*/ 133350 w 266700"/>
                  <a:gd name="connsiteY1" fmla="*/ 0 h 228600"/>
                  <a:gd name="connsiteX2" fmla="*/ 266700 w 266700"/>
                  <a:gd name="connsiteY2" fmla="*/ 228600 h 228600"/>
                  <a:gd name="connsiteX3" fmla="*/ 0 w 266700"/>
                  <a:gd name="connsiteY3" fmla="*/ 228600 h 228600"/>
                  <a:gd name="connsiteX0" fmla="*/ 0 w 358140"/>
                  <a:gd name="connsiteY0" fmla="*/ 228600 h 320040"/>
                  <a:gd name="connsiteX1" fmla="*/ 133350 w 358140"/>
                  <a:gd name="connsiteY1" fmla="*/ 0 h 320040"/>
                  <a:gd name="connsiteX2" fmla="*/ 358140 w 358140"/>
                  <a:gd name="connsiteY2" fmla="*/ 320040 h 320040"/>
                  <a:gd name="connsiteX0" fmla="*/ 0 w 281940"/>
                  <a:gd name="connsiteY0" fmla="*/ 228600 h 243840"/>
                  <a:gd name="connsiteX1" fmla="*/ 133350 w 281940"/>
                  <a:gd name="connsiteY1" fmla="*/ 0 h 243840"/>
                  <a:gd name="connsiteX2" fmla="*/ 281940 w 281940"/>
                  <a:gd name="connsiteY2" fmla="*/ 243840 h 243840"/>
                  <a:gd name="connsiteX0" fmla="*/ 0 w 291465"/>
                  <a:gd name="connsiteY0" fmla="*/ 209550 h 243840"/>
                  <a:gd name="connsiteX1" fmla="*/ 142875 w 291465"/>
                  <a:gd name="connsiteY1" fmla="*/ 0 h 243840"/>
                  <a:gd name="connsiteX2" fmla="*/ 291465 w 291465"/>
                  <a:gd name="connsiteY2" fmla="*/ 243840 h 243840"/>
                  <a:gd name="connsiteX0" fmla="*/ 0 w 291468"/>
                  <a:gd name="connsiteY0" fmla="*/ 209550 h 209550"/>
                  <a:gd name="connsiteX1" fmla="*/ 142875 w 291468"/>
                  <a:gd name="connsiteY1" fmla="*/ 0 h 209550"/>
                  <a:gd name="connsiteX2" fmla="*/ 291468 w 291468"/>
                  <a:gd name="connsiteY2" fmla="*/ 205740 h 209550"/>
                  <a:gd name="connsiteX0" fmla="*/ 0 w 291468"/>
                  <a:gd name="connsiteY0" fmla="*/ 209550 h 224790"/>
                  <a:gd name="connsiteX1" fmla="*/ 142875 w 291468"/>
                  <a:gd name="connsiteY1" fmla="*/ 0 h 224790"/>
                  <a:gd name="connsiteX2" fmla="*/ 291468 w 291468"/>
                  <a:gd name="connsiteY2" fmla="*/ 224790 h 224790"/>
                  <a:gd name="connsiteX0" fmla="*/ 0 w 300993"/>
                  <a:gd name="connsiteY0" fmla="*/ 228600 h 228600"/>
                  <a:gd name="connsiteX1" fmla="*/ 152400 w 300993"/>
                  <a:gd name="connsiteY1" fmla="*/ 0 h 228600"/>
                  <a:gd name="connsiteX2" fmla="*/ 300993 w 300993"/>
                  <a:gd name="connsiteY2" fmla="*/ 224790 h 228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00993" h="228600">
                    <a:moveTo>
                      <a:pt x="0" y="228600"/>
                    </a:moveTo>
                    <a:lnTo>
                      <a:pt x="152400" y="0"/>
                    </a:lnTo>
                    <a:cubicBezTo>
                      <a:pt x="196850" y="76200"/>
                      <a:pt x="300993" y="224790"/>
                      <a:pt x="300993" y="224790"/>
                    </a:cubicBezTo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Rectangle 11"/>
            <p:cNvSpPr/>
            <p:nvPr/>
          </p:nvSpPr>
          <p:spPr>
            <a:xfrm rot="16200000">
              <a:off x="8619359" y="3431976"/>
              <a:ext cx="625666" cy="29026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ALU</a:t>
              </a:r>
            </a:p>
          </p:txBody>
        </p:sp>
      </p:grpSp>
      <p:grpSp>
        <p:nvGrpSpPr>
          <p:cNvPr id="229" name="Group 228"/>
          <p:cNvGrpSpPr/>
          <p:nvPr/>
        </p:nvGrpSpPr>
        <p:grpSpPr>
          <a:xfrm>
            <a:off x="4219575" y="3654802"/>
            <a:ext cx="5429250" cy="1571626"/>
            <a:chOff x="4219575" y="3654802"/>
            <a:chExt cx="5429250" cy="1571626"/>
          </a:xfrm>
        </p:grpSpPr>
        <p:cxnSp>
          <p:nvCxnSpPr>
            <p:cNvPr id="22" name="Straight Connector 21"/>
            <p:cNvCxnSpPr/>
            <p:nvPr/>
          </p:nvCxnSpPr>
          <p:spPr>
            <a:xfrm>
              <a:off x="9639300" y="3654802"/>
              <a:ext cx="9525" cy="1562100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H="1">
              <a:off x="4219575" y="5207377"/>
              <a:ext cx="5429250" cy="19050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H="1" flipV="1">
              <a:off x="4219575" y="4702552"/>
              <a:ext cx="1" cy="523876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>
              <a:off x="4219575" y="4702552"/>
              <a:ext cx="5429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32" name="Group 231"/>
          <p:cNvGrpSpPr/>
          <p:nvPr/>
        </p:nvGrpSpPr>
        <p:grpSpPr>
          <a:xfrm>
            <a:off x="2333625" y="3043403"/>
            <a:ext cx="866776" cy="306599"/>
            <a:chOff x="2333625" y="3043403"/>
            <a:chExt cx="866775" cy="306599"/>
          </a:xfrm>
        </p:grpSpPr>
        <p:cxnSp>
          <p:nvCxnSpPr>
            <p:cNvPr id="91" name="Straight Connector 90"/>
            <p:cNvCxnSpPr/>
            <p:nvPr/>
          </p:nvCxnSpPr>
          <p:spPr>
            <a:xfrm>
              <a:off x="2333625" y="3350002"/>
              <a:ext cx="866775" cy="0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05" name="Rectangle 104"/>
            <p:cNvSpPr/>
            <p:nvPr/>
          </p:nvSpPr>
          <p:spPr>
            <a:xfrm>
              <a:off x="2390775" y="3043403"/>
              <a:ext cx="752475" cy="25241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Ins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39" name="Group 238"/>
          <p:cNvGrpSpPr/>
          <p:nvPr/>
        </p:nvGrpSpPr>
        <p:grpSpPr>
          <a:xfrm>
            <a:off x="3200400" y="3105659"/>
            <a:ext cx="1562100" cy="244343"/>
            <a:chOff x="3200400" y="3105659"/>
            <a:chExt cx="1562100" cy="244343"/>
          </a:xfrm>
        </p:grpSpPr>
        <p:cxnSp>
          <p:nvCxnSpPr>
            <p:cNvPr id="103" name="Straight Arrow Connector 102"/>
            <p:cNvCxnSpPr/>
            <p:nvPr/>
          </p:nvCxnSpPr>
          <p:spPr>
            <a:xfrm>
              <a:off x="3200400" y="3350002"/>
              <a:ext cx="15621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85" name="Rectangle 184"/>
            <p:cNvSpPr/>
            <p:nvPr/>
          </p:nvSpPr>
          <p:spPr>
            <a:xfrm>
              <a:off x="3223189" y="3105659"/>
              <a:ext cx="1489238" cy="17433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Ins[20 – 16]</a:t>
              </a:r>
              <a:r>
                <a:rPr lang="en-US" dirty="0" smtClean="0">
                  <a:solidFill>
                    <a:srgbClr val="FF0000"/>
                  </a:solidFill>
                </a:rPr>
                <a:t>rt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41" name="Group 240"/>
          <p:cNvGrpSpPr/>
          <p:nvPr/>
        </p:nvGrpSpPr>
        <p:grpSpPr>
          <a:xfrm>
            <a:off x="3200400" y="3350002"/>
            <a:ext cx="1562100" cy="539941"/>
            <a:chOff x="3200400" y="3350002"/>
            <a:chExt cx="1562100" cy="539941"/>
          </a:xfrm>
        </p:grpSpPr>
        <p:cxnSp>
          <p:nvCxnSpPr>
            <p:cNvPr id="94" name="Straight Connector 93"/>
            <p:cNvCxnSpPr/>
            <p:nvPr/>
          </p:nvCxnSpPr>
          <p:spPr>
            <a:xfrm>
              <a:off x="3200400" y="3350002"/>
              <a:ext cx="0" cy="539941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240" name="Group 239"/>
            <p:cNvGrpSpPr/>
            <p:nvPr/>
          </p:nvGrpSpPr>
          <p:grpSpPr>
            <a:xfrm>
              <a:off x="3200400" y="3718477"/>
              <a:ext cx="1562100" cy="171466"/>
              <a:chOff x="3200400" y="3718477"/>
              <a:chExt cx="1562100" cy="171466"/>
            </a:xfrm>
          </p:grpSpPr>
          <p:cxnSp>
            <p:nvCxnSpPr>
              <p:cNvPr id="99" name="Straight Arrow Connector 98"/>
              <p:cNvCxnSpPr/>
              <p:nvPr/>
            </p:nvCxnSpPr>
            <p:spPr>
              <a:xfrm>
                <a:off x="3200400" y="3889943"/>
                <a:ext cx="15621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86" name="Rectangle 185"/>
              <p:cNvSpPr/>
              <p:nvPr/>
            </p:nvSpPr>
            <p:spPr>
              <a:xfrm>
                <a:off x="3220699" y="3718477"/>
                <a:ext cx="1490837" cy="1457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Ins[15– 11]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rd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p:grpSp>
      </p:grpSp>
      <p:grpSp>
        <p:nvGrpSpPr>
          <p:cNvPr id="226" name="Group 225"/>
          <p:cNvGrpSpPr/>
          <p:nvPr/>
        </p:nvGrpSpPr>
        <p:grpSpPr>
          <a:xfrm>
            <a:off x="8357933" y="2118461"/>
            <a:ext cx="892092" cy="1022468"/>
            <a:chOff x="8357933" y="2118461"/>
            <a:chExt cx="892091" cy="1022468"/>
          </a:xfrm>
        </p:grpSpPr>
        <p:cxnSp>
          <p:nvCxnSpPr>
            <p:cNvPr id="197" name="Straight Connector 196"/>
            <p:cNvCxnSpPr/>
            <p:nvPr/>
          </p:nvCxnSpPr>
          <p:spPr>
            <a:xfrm rot="60000" flipH="1" flipV="1">
              <a:off x="8787058" y="2391045"/>
              <a:ext cx="16170" cy="749884"/>
            </a:xfrm>
            <a:prstGeom prst="line">
              <a:avLst/>
            </a:prstGeom>
            <a:ln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11" name="Rectangle 210"/>
            <p:cNvSpPr/>
            <p:nvPr/>
          </p:nvSpPr>
          <p:spPr>
            <a:xfrm>
              <a:off x="8357933" y="2118461"/>
              <a:ext cx="892091" cy="14923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accent2">
                      <a:lumMod val="75000"/>
                    </a:schemeClr>
                  </a:solidFill>
                </a:rPr>
                <a:t>ALUCtr</a:t>
              </a:r>
              <a:endParaRPr 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grpSp>
        <p:nvGrpSpPr>
          <p:cNvPr id="225" name="Group 224"/>
          <p:cNvGrpSpPr/>
          <p:nvPr/>
        </p:nvGrpSpPr>
        <p:grpSpPr>
          <a:xfrm>
            <a:off x="5753528" y="1917965"/>
            <a:ext cx="892092" cy="793651"/>
            <a:chOff x="5753528" y="1917965"/>
            <a:chExt cx="892091" cy="793651"/>
          </a:xfrm>
        </p:grpSpPr>
        <p:cxnSp>
          <p:nvCxnSpPr>
            <p:cNvPr id="204" name="Straight Connector 203"/>
            <p:cNvCxnSpPr/>
            <p:nvPr/>
          </p:nvCxnSpPr>
          <p:spPr>
            <a:xfrm rot="-120000" flipV="1">
              <a:off x="6096000" y="2092829"/>
              <a:ext cx="19050" cy="618787"/>
            </a:xfrm>
            <a:prstGeom prst="line">
              <a:avLst/>
            </a:prstGeom>
            <a:ln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12" name="Rectangle 211"/>
            <p:cNvSpPr/>
            <p:nvPr/>
          </p:nvSpPr>
          <p:spPr>
            <a:xfrm>
              <a:off x="5753528" y="1917965"/>
              <a:ext cx="892091" cy="14923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accent2">
                      <a:lumMod val="75000"/>
                    </a:schemeClr>
                  </a:solidFill>
                </a:rPr>
                <a:t>RegWr</a:t>
              </a:r>
              <a:endParaRPr 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grpSp>
        <p:nvGrpSpPr>
          <p:cNvPr id="227" name="Group 226"/>
          <p:cNvGrpSpPr/>
          <p:nvPr/>
        </p:nvGrpSpPr>
        <p:grpSpPr>
          <a:xfrm>
            <a:off x="6572250" y="2970217"/>
            <a:ext cx="1770068" cy="527461"/>
            <a:chOff x="6572250" y="2970217"/>
            <a:chExt cx="1770068" cy="527461"/>
          </a:xfrm>
        </p:grpSpPr>
        <p:cxnSp>
          <p:nvCxnSpPr>
            <p:cNvPr id="16" name="Straight Arrow Connector 15"/>
            <p:cNvCxnSpPr/>
            <p:nvPr/>
          </p:nvCxnSpPr>
          <p:spPr>
            <a:xfrm>
              <a:off x="6572250" y="3264276"/>
              <a:ext cx="177006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/>
            <p:nvPr/>
          </p:nvCxnSpPr>
          <p:spPr>
            <a:xfrm flipH="1">
              <a:off x="7457284" y="3043403"/>
              <a:ext cx="257966" cy="37634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15" name="Rectangle 214"/>
            <p:cNvSpPr/>
            <p:nvPr/>
          </p:nvSpPr>
          <p:spPr>
            <a:xfrm>
              <a:off x="6787118" y="2970217"/>
              <a:ext cx="752475" cy="25241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Bus A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19" name="Rectangle 218"/>
            <p:cNvSpPr/>
            <p:nvPr/>
          </p:nvSpPr>
          <p:spPr>
            <a:xfrm>
              <a:off x="7588245" y="3315009"/>
              <a:ext cx="478561" cy="1826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32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28" name="Group 227"/>
          <p:cNvGrpSpPr/>
          <p:nvPr/>
        </p:nvGrpSpPr>
        <p:grpSpPr>
          <a:xfrm>
            <a:off x="6572250" y="3816937"/>
            <a:ext cx="1770068" cy="549653"/>
            <a:chOff x="6572250" y="3816937"/>
            <a:chExt cx="1770068" cy="549653"/>
          </a:xfrm>
        </p:grpSpPr>
        <p:cxnSp>
          <p:nvCxnSpPr>
            <p:cNvPr id="18" name="Straight Arrow Connector 17"/>
            <p:cNvCxnSpPr/>
            <p:nvPr/>
          </p:nvCxnSpPr>
          <p:spPr>
            <a:xfrm flipV="1">
              <a:off x="6572250" y="4112002"/>
              <a:ext cx="1770068" cy="1905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 flipH="1">
              <a:off x="7335357" y="3889943"/>
              <a:ext cx="257966" cy="37634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16" name="Rectangle 215"/>
            <p:cNvSpPr/>
            <p:nvPr/>
          </p:nvSpPr>
          <p:spPr>
            <a:xfrm>
              <a:off x="6686217" y="3816937"/>
              <a:ext cx="752475" cy="25241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Bus B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0" name="Rectangle 219"/>
            <p:cNvSpPr/>
            <p:nvPr/>
          </p:nvSpPr>
          <p:spPr>
            <a:xfrm>
              <a:off x="7464340" y="4183921"/>
              <a:ext cx="478561" cy="18266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32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30" name="Group 229"/>
          <p:cNvGrpSpPr/>
          <p:nvPr/>
        </p:nvGrpSpPr>
        <p:grpSpPr>
          <a:xfrm>
            <a:off x="9250024" y="3198133"/>
            <a:ext cx="913152" cy="700425"/>
            <a:chOff x="9250024" y="3198133"/>
            <a:chExt cx="913151" cy="700425"/>
          </a:xfrm>
        </p:grpSpPr>
        <p:cxnSp>
          <p:nvCxnSpPr>
            <p:cNvPr id="20" name="Straight Arrow Connector 19"/>
            <p:cNvCxnSpPr>
              <a:stCxn id="13" idx="2"/>
            </p:cNvCxnSpPr>
            <p:nvPr/>
          </p:nvCxnSpPr>
          <p:spPr>
            <a:xfrm>
              <a:off x="9250024" y="3657184"/>
              <a:ext cx="91315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 flipH="1">
              <a:off x="9293739" y="3451735"/>
              <a:ext cx="257966" cy="37634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18" name="Rectangle 217"/>
            <p:cNvSpPr/>
            <p:nvPr/>
          </p:nvSpPr>
          <p:spPr>
            <a:xfrm>
              <a:off x="9330361" y="3198133"/>
              <a:ext cx="832814" cy="2440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Result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1" name="Rectangle 220"/>
            <p:cNvSpPr/>
            <p:nvPr/>
          </p:nvSpPr>
          <p:spPr>
            <a:xfrm>
              <a:off x="9250024" y="3715889"/>
              <a:ext cx="478561" cy="1826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32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42" name="Group 241"/>
          <p:cNvGrpSpPr/>
          <p:nvPr/>
        </p:nvGrpSpPr>
        <p:grpSpPr>
          <a:xfrm>
            <a:off x="3076575" y="2559638"/>
            <a:ext cx="1685926" cy="796905"/>
            <a:chOff x="3076575" y="2559638"/>
            <a:chExt cx="1685925" cy="796905"/>
          </a:xfrm>
        </p:grpSpPr>
        <p:cxnSp>
          <p:nvCxnSpPr>
            <p:cNvPr id="101" name="Straight Arrow Connector 100"/>
            <p:cNvCxnSpPr/>
            <p:nvPr/>
          </p:nvCxnSpPr>
          <p:spPr>
            <a:xfrm>
              <a:off x="3200400" y="2816602"/>
              <a:ext cx="15621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238" name="Group 237"/>
            <p:cNvGrpSpPr/>
            <p:nvPr/>
          </p:nvGrpSpPr>
          <p:grpSpPr>
            <a:xfrm>
              <a:off x="3076575" y="2559638"/>
              <a:ext cx="1634962" cy="796905"/>
              <a:chOff x="3076575" y="2559638"/>
              <a:chExt cx="1634962" cy="796905"/>
            </a:xfrm>
          </p:grpSpPr>
          <p:sp>
            <p:nvSpPr>
              <p:cNvPr id="184" name="Rectangle 183"/>
              <p:cNvSpPr/>
              <p:nvPr/>
            </p:nvSpPr>
            <p:spPr>
              <a:xfrm>
                <a:off x="3076575" y="2559638"/>
                <a:ext cx="1634962" cy="18695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Ins[25 – 21] 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rs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236" name="Straight Connector 235"/>
              <p:cNvCxnSpPr/>
              <p:nvPr/>
            </p:nvCxnSpPr>
            <p:spPr>
              <a:xfrm>
                <a:off x="3200400" y="2816602"/>
                <a:ext cx="0" cy="539941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45" name="Group 244"/>
          <p:cNvGrpSpPr/>
          <p:nvPr/>
        </p:nvGrpSpPr>
        <p:grpSpPr>
          <a:xfrm>
            <a:off x="4762500" y="1963373"/>
            <a:ext cx="1809750" cy="2996143"/>
            <a:chOff x="4762500" y="1963373"/>
            <a:chExt cx="1809750" cy="2996143"/>
          </a:xfrm>
        </p:grpSpPr>
        <p:grpSp>
          <p:nvGrpSpPr>
            <p:cNvPr id="243" name="Group 242"/>
            <p:cNvGrpSpPr/>
            <p:nvPr/>
          </p:nvGrpSpPr>
          <p:grpSpPr>
            <a:xfrm>
              <a:off x="4762500" y="1963373"/>
              <a:ext cx="1809750" cy="2996143"/>
              <a:chOff x="4762500" y="1963373"/>
              <a:chExt cx="1809750" cy="2996143"/>
            </a:xfrm>
          </p:grpSpPr>
          <p:grpSp>
            <p:nvGrpSpPr>
              <p:cNvPr id="222" name="Group 221"/>
              <p:cNvGrpSpPr/>
              <p:nvPr/>
            </p:nvGrpSpPr>
            <p:grpSpPr>
              <a:xfrm>
                <a:off x="4762500" y="2711616"/>
                <a:ext cx="1809750" cy="2247900"/>
                <a:chOff x="4762500" y="2711616"/>
                <a:chExt cx="1809750" cy="2247900"/>
              </a:xfrm>
            </p:grpSpPr>
            <p:sp>
              <p:nvSpPr>
                <p:cNvPr id="4" name="Rectangle 3"/>
                <p:cNvSpPr/>
                <p:nvPr/>
              </p:nvSpPr>
              <p:spPr>
                <a:xfrm>
                  <a:off x="4762500" y="2711616"/>
                  <a:ext cx="1809750" cy="22479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8" name="Rectangle 187"/>
                <p:cNvSpPr/>
                <p:nvPr/>
              </p:nvSpPr>
              <p:spPr>
                <a:xfrm>
                  <a:off x="4813464" y="2754345"/>
                  <a:ext cx="682462" cy="35131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400" b="1" dirty="0" smtClean="0">
                      <a:solidFill>
                        <a:schemeClr val="tx1"/>
                      </a:solidFill>
                    </a:rPr>
                    <a:t>Read</a:t>
                  </a:r>
                </a:p>
                <a:p>
                  <a:r>
                    <a:rPr lang="en-US" sz="1400" b="1" dirty="0" smtClean="0">
                      <a:solidFill>
                        <a:schemeClr val="tx1"/>
                      </a:solidFill>
                    </a:rPr>
                    <a:t> Reg 1</a:t>
                  </a:r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0" name="Rectangle 189"/>
                <p:cNvSpPr/>
                <p:nvPr/>
              </p:nvSpPr>
              <p:spPr>
                <a:xfrm>
                  <a:off x="4828326" y="3291263"/>
                  <a:ext cx="667599" cy="25696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400" b="1" dirty="0" smtClean="0">
                      <a:solidFill>
                        <a:schemeClr val="tx1"/>
                      </a:solidFill>
                    </a:rPr>
                    <a:t>Read </a:t>
                  </a:r>
                </a:p>
                <a:p>
                  <a:r>
                    <a:rPr lang="en-US" sz="1400" b="1" dirty="0" smtClean="0">
                      <a:solidFill>
                        <a:schemeClr val="tx1"/>
                      </a:solidFill>
                    </a:rPr>
                    <a:t>Reg 2</a:t>
                  </a:r>
                  <a:endParaRPr lang="en-US" sz="14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2" name="Rectangle 191"/>
                <p:cNvSpPr/>
                <p:nvPr/>
              </p:nvSpPr>
              <p:spPr>
                <a:xfrm>
                  <a:off x="4803489" y="3786141"/>
                  <a:ext cx="667599" cy="25696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400" b="1" dirty="0" smtClean="0">
                      <a:solidFill>
                        <a:schemeClr val="tx1"/>
                      </a:solidFill>
                    </a:rPr>
                    <a:t>Write Reg</a:t>
                  </a:r>
                  <a:endParaRPr lang="en-US" sz="14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3" name="Rectangle 192"/>
                <p:cNvSpPr/>
                <p:nvPr/>
              </p:nvSpPr>
              <p:spPr>
                <a:xfrm>
                  <a:off x="4790651" y="4547929"/>
                  <a:ext cx="667599" cy="25696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400" b="1" dirty="0" smtClean="0">
                      <a:solidFill>
                        <a:schemeClr val="tx1"/>
                      </a:solidFill>
                    </a:rPr>
                    <a:t>Write data</a:t>
                  </a:r>
                </a:p>
              </p:txBody>
            </p:sp>
            <p:sp>
              <p:nvSpPr>
                <p:cNvPr id="194" name="Rectangle 193"/>
                <p:cNvSpPr/>
                <p:nvPr/>
              </p:nvSpPr>
              <p:spPr>
                <a:xfrm>
                  <a:off x="5854577" y="3043403"/>
                  <a:ext cx="667599" cy="30659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400" b="1" dirty="0" smtClean="0">
                      <a:solidFill>
                        <a:schemeClr val="tx1"/>
                      </a:solidFill>
                    </a:rPr>
                    <a:t>Read </a:t>
                  </a:r>
                </a:p>
                <a:p>
                  <a:r>
                    <a:rPr lang="en-US" sz="1400" b="1" dirty="0" smtClean="0">
                      <a:solidFill>
                        <a:schemeClr val="tx1"/>
                      </a:solidFill>
                    </a:rPr>
                    <a:t>Data 1 </a:t>
                  </a:r>
                  <a:endParaRPr lang="en-US" sz="14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5" name="Rectangle 194"/>
                <p:cNvSpPr/>
                <p:nvPr/>
              </p:nvSpPr>
              <p:spPr>
                <a:xfrm>
                  <a:off x="5854577" y="3983520"/>
                  <a:ext cx="667599" cy="25696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400" b="1" dirty="0" smtClean="0">
                      <a:solidFill>
                        <a:schemeClr val="tx1"/>
                      </a:solidFill>
                    </a:rPr>
                    <a:t>Read </a:t>
                  </a:r>
                </a:p>
                <a:p>
                  <a:r>
                    <a:rPr lang="en-US" sz="1400" b="1" dirty="0" smtClean="0">
                      <a:solidFill>
                        <a:schemeClr val="tx1"/>
                      </a:solidFill>
                    </a:rPr>
                    <a:t>Data 2</a:t>
                  </a:r>
                  <a:endParaRPr lang="en-US" sz="14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0" name="Isosceles Triangle 199"/>
                <p:cNvSpPr/>
                <p:nvPr/>
              </p:nvSpPr>
              <p:spPr>
                <a:xfrm rot="10800000">
                  <a:off x="5576476" y="2720664"/>
                  <a:ext cx="228175" cy="295275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24" name="Group 223"/>
              <p:cNvGrpSpPr/>
              <p:nvPr/>
            </p:nvGrpSpPr>
            <p:grpSpPr>
              <a:xfrm>
                <a:off x="5598737" y="1963373"/>
                <a:ext cx="137276" cy="748243"/>
                <a:chOff x="5598737" y="1963373"/>
                <a:chExt cx="137276" cy="748243"/>
              </a:xfrm>
            </p:grpSpPr>
            <p:sp>
              <p:nvSpPr>
                <p:cNvPr id="201" name="Oval 200"/>
                <p:cNvSpPr/>
                <p:nvPr/>
              </p:nvSpPr>
              <p:spPr>
                <a:xfrm>
                  <a:off x="5598737" y="2559638"/>
                  <a:ext cx="137276" cy="151978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03" name="Straight Connector 202"/>
                <p:cNvCxnSpPr/>
                <p:nvPr/>
              </p:nvCxnSpPr>
              <p:spPr>
                <a:xfrm flipV="1">
                  <a:off x="5667375" y="1963373"/>
                  <a:ext cx="0" cy="596265"/>
                </a:xfrm>
                <a:prstGeom prst="line">
                  <a:avLst/>
                </a:prstGeom>
                <a:ln/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44" name="Rectangle 243"/>
            <p:cNvSpPr/>
            <p:nvPr/>
          </p:nvSpPr>
          <p:spPr>
            <a:xfrm rot="-5400000">
              <a:off x="4865768" y="3692664"/>
              <a:ext cx="1634963" cy="18695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70C0"/>
                  </a:solidFill>
                </a:rPr>
                <a:t>Registers  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89480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Datapath for </a:t>
            </a:r>
            <a:r>
              <a:rPr lang="en-US" dirty="0" smtClean="0"/>
              <a:t>simple I-Type </a:t>
            </a:r>
            <a:r>
              <a:rPr lang="en-US" dirty="0"/>
              <a:t>Instructions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8342319" y="3011864"/>
            <a:ext cx="907704" cy="1290638"/>
            <a:chOff x="8342319" y="3011864"/>
            <a:chExt cx="907704" cy="1290638"/>
          </a:xfrm>
        </p:grpSpPr>
        <p:grpSp>
          <p:nvGrpSpPr>
            <p:cNvPr id="5" name="Group 4"/>
            <p:cNvGrpSpPr/>
            <p:nvPr/>
          </p:nvGrpSpPr>
          <p:grpSpPr>
            <a:xfrm>
              <a:off x="8342319" y="3011864"/>
              <a:ext cx="907704" cy="1290638"/>
              <a:chOff x="5844852" y="1974532"/>
              <a:chExt cx="470088" cy="1095376"/>
            </a:xfrm>
          </p:grpSpPr>
          <p:sp>
            <p:nvSpPr>
              <p:cNvPr id="7" name="Flowchart: Manual Operation 6"/>
              <p:cNvSpPr/>
              <p:nvPr/>
            </p:nvSpPr>
            <p:spPr>
              <a:xfrm rot="16200000">
                <a:off x="5535862" y="2290830"/>
                <a:ext cx="1095376" cy="462780"/>
              </a:xfrm>
              <a:prstGeom prst="flowChartManualOperation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Isosceles Triangle 9"/>
              <p:cNvSpPr/>
              <p:nvPr/>
            </p:nvSpPr>
            <p:spPr>
              <a:xfrm rot="5400000">
                <a:off x="5788818" y="2413094"/>
                <a:ext cx="300993" cy="188926"/>
              </a:xfrm>
              <a:custGeom>
                <a:avLst/>
                <a:gdLst>
                  <a:gd name="connsiteX0" fmla="*/ 0 w 266700"/>
                  <a:gd name="connsiteY0" fmla="*/ 228600 h 228600"/>
                  <a:gd name="connsiteX1" fmla="*/ 133350 w 266700"/>
                  <a:gd name="connsiteY1" fmla="*/ 0 h 228600"/>
                  <a:gd name="connsiteX2" fmla="*/ 266700 w 266700"/>
                  <a:gd name="connsiteY2" fmla="*/ 228600 h 228600"/>
                  <a:gd name="connsiteX3" fmla="*/ 0 w 266700"/>
                  <a:gd name="connsiteY3" fmla="*/ 228600 h 228600"/>
                  <a:gd name="connsiteX0" fmla="*/ 0 w 358140"/>
                  <a:gd name="connsiteY0" fmla="*/ 228600 h 320040"/>
                  <a:gd name="connsiteX1" fmla="*/ 133350 w 358140"/>
                  <a:gd name="connsiteY1" fmla="*/ 0 h 320040"/>
                  <a:gd name="connsiteX2" fmla="*/ 358140 w 358140"/>
                  <a:gd name="connsiteY2" fmla="*/ 320040 h 320040"/>
                  <a:gd name="connsiteX0" fmla="*/ 0 w 281940"/>
                  <a:gd name="connsiteY0" fmla="*/ 228600 h 243840"/>
                  <a:gd name="connsiteX1" fmla="*/ 133350 w 281940"/>
                  <a:gd name="connsiteY1" fmla="*/ 0 h 243840"/>
                  <a:gd name="connsiteX2" fmla="*/ 281940 w 281940"/>
                  <a:gd name="connsiteY2" fmla="*/ 243840 h 243840"/>
                  <a:gd name="connsiteX0" fmla="*/ 0 w 291465"/>
                  <a:gd name="connsiteY0" fmla="*/ 209550 h 243840"/>
                  <a:gd name="connsiteX1" fmla="*/ 142875 w 291465"/>
                  <a:gd name="connsiteY1" fmla="*/ 0 h 243840"/>
                  <a:gd name="connsiteX2" fmla="*/ 291465 w 291465"/>
                  <a:gd name="connsiteY2" fmla="*/ 243840 h 243840"/>
                  <a:gd name="connsiteX0" fmla="*/ 0 w 291468"/>
                  <a:gd name="connsiteY0" fmla="*/ 209550 h 209550"/>
                  <a:gd name="connsiteX1" fmla="*/ 142875 w 291468"/>
                  <a:gd name="connsiteY1" fmla="*/ 0 h 209550"/>
                  <a:gd name="connsiteX2" fmla="*/ 291468 w 291468"/>
                  <a:gd name="connsiteY2" fmla="*/ 205740 h 209550"/>
                  <a:gd name="connsiteX0" fmla="*/ 0 w 291468"/>
                  <a:gd name="connsiteY0" fmla="*/ 209550 h 224790"/>
                  <a:gd name="connsiteX1" fmla="*/ 142875 w 291468"/>
                  <a:gd name="connsiteY1" fmla="*/ 0 h 224790"/>
                  <a:gd name="connsiteX2" fmla="*/ 291468 w 291468"/>
                  <a:gd name="connsiteY2" fmla="*/ 224790 h 224790"/>
                  <a:gd name="connsiteX0" fmla="*/ 0 w 300993"/>
                  <a:gd name="connsiteY0" fmla="*/ 228600 h 228600"/>
                  <a:gd name="connsiteX1" fmla="*/ 152400 w 300993"/>
                  <a:gd name="connsiteY1" fmla="*/ 0 h 228600"/>
                  <a:gd name="connsiteX2" fmla="*/ 300993 w 300993"/>
                  <a:gd name="connsiteY2" fmla="*/ 224790 h 228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00993" h="228600">
                    <a:moveTo>
                      <a:pt x="0" y="228600"/>
                    </a:moveTo>
                    <a:lnTo>
                      <a:pt x="152400" y="0"/>
                    </a:lnTo>
                    <a:cubicBezTo>
                      <a:pt x="196850" y="76200"/>
                      <a:pt x="300993" y="224790"/>
                      <a:pt x="300993" y="224790"/>
                    </a:cubicBezTo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" name="Rectangle 5"/>
            <p:cNvSpPr/>
            <p:nvPr/>
          </p:nvSpPr>
          <p:spPr>
            <a:xfrm rot="16200000">
              <a:off x="8619359" y="3431976"/>
              <a:ext cx="625666" cy="29026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ALU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219575" y="3654802"/>
            <a:ext cx="5429250" cy="1571626"/>
            <a:chOff x="4219575" y="3654802"/>
            <a:chExt cx="5429250" cy="1571626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9639300" y="3654802"/>
              <a:ext cx="9525" cy="1562100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4219575" y="5207377"/>
              <a:ext cx="5429250" cy="19050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 flipV="1">
              <a:off x="4219575" y="4702552"/>
              <a:ext cx="1" cy="523876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4219575" y="4702552"/>
              <a:ext cx="5429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2333625" y="3043403"/>
            <a:ext cx="866776" cy="306599"/>
            <a:chOff x="2333625" y="3043403"/>
            <a:chExt cx="866775" cy="306599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2333625" y="3350002"/>
              <a:ext cx="866775" cy="0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Rectangle 15"/>
            <p:cNvSpPr/>
            <p:nvPr/>
          </p:nvSpPr>
          <p:spPr>
            <a:xfrm>
              <a:off x="2390775" y="3043403"/>
              <a:ext cx="752475" cy="25241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Ins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200400" y="3350002"/>
            <a:ext cx="1562100" cy="539941"/>
            <a:chOff x="3200400" y="3350002"/>
            <a:chExt cx="1562100" cy="539941"/>
          </a:xfrm>
        </p:grpSpPr>
        <p:cxnSp>
          <p:nvCxnSpPr>
            <p:cNvPr id="21" name="Straight Connector 20"/>
            <p:cNvCxnSpPr/>
            <p:nvPr/>
          </p:nvCxnSpPr>
          <p:spPr>
            <a:xfrm>
              <a:off x="3200400" y="3350002"/>
              <a:ext cx="0" cy="539941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22" name="Group 21"/>
            <p:cNvGrpSpPr/>
            <p:nvPr/>
          </p:nvGrpSpPr>
          <p:grpSpPr>
            <a:xfrm>
              <a:off x="3200400" y="3718477"/>
              <a:ext cx="1562100" cy="171466"/>
              <a:chOff x="3200400" y="3718477"/>
              <a:chExt cx="1562100" cy="171466"/>
            </a:xfrm>
          </p:grpSpPr>
          <p:cxnSp>
            <p:nvCxnSpPr>
              <p:cNvPr id="23" name="Straight Arrow Connector 22"/>
              <p:cNvCxnSpPr/>
              <p:nvPr/>
            </p:nvCxnSpPr>
            <p:spPr>
              <a:xfrm>
                <a:off x="3200400" y="3889943"/>
                <a:ext cx="15621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4" name="Rectangle 23"/>
              <p:cNvSpPr/>
              <p:nvPr/>
            </p:nvSpPr>
            <p:spPr>
              <a:xfrm>
                <a:off x="3220699" y="3718477"/>
                <a:ext cx="1490837" cy="1457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Ins[15– 11]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rt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p:grpSp>
      </p:grpSp>
      <p:grpSp>
        <p:nvGrpSpPr>
          <p:cNvPr id="38" name="Group 37"/>
          <p:cNvGrpSpPr/>
          <p:nvPr/>
        </p:nvGrpSpPr>
        <p:grpSpPr>
          <a:xfrm>
            <a:off x="8357933" y="2118461"/>
            <a:ext cx="892092" cy="1022468"/>
            <a:chOff x="8357933" y="2118461"/>
            <a:chExt cx="892091" cy="1022468"/>
          </a:xfrm>
        </p:grpSpPr>
        <p:cxnSp>
          <p:nvCxnSpPr>
            <p:cNvPr id="39" name="Straight Connector 38"/>
            <p:cNvCxnSpPr/>
            <p:nvPr/>
          </p:nvCxnSpPr>
          <p:spPr>
            <a:xfrm rot="60000" flipH="1" flipV="1">
              <a:off x="8787058" y="2391045"/>
              <a:ext cx="16170" cy="749884"/>
            </a:xfrm>
            <a:prstGeom prst="line">
              <a:avLst/>
            </a:prstGeom>
            <a:ln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40" name="Rectangle 39"/>
            <p:cNvSpPr/>
            <p:nvPr/>
          </p:nvSpPr>
          <p:spPr>
            <a:xfrm>
              <a:off x="8357933" y="2118461"/>
              <a:ext cx="892091" cy="14923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accent2">
                      <a:lumMod val="75000"/>
                    </a:schemeClr>
                  </a:solidFill>
                </a:rPr>
                <a:t>ALUCtr</a:t>
              </a:r>
              <a:endParaRPr 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5753528" y="1917965"/>
            <a:ext cx="892092" cy="793651"/>
            <a:chOff x="5753528" y="1917965"/>
            <a:chExt cx="892091" cy="793651"/>
          </a:xfrm>
        </p:grpSpPr>
        <p:cxnSp>
          <p:nvCxnSpPr>
            <p:cNvPr id="42" name="Straight Connector 41"/>
            <p:cNvCxnSpPr/>
            <p:nvPr/>
          </p:nvCxnSpPr>
          <p:spPr>
            <a:xfrm rot="-120000" flipV="1">
              <a:off x="6096000" y="2092829"/>
              <a:ext cx="19050" cy="618787"/>
            </a:xfrm>
            <a:prstGeom prst="line">
              <a:avLst/>
            </a:prstGeom>
            <a:ln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43" name="Rectangle 42"/>
            <p:cNvSpPr/>
            <p:nvPr/>
          </p:nvSpPr>
          <p:spPr>
            <a:xfrm>
              <a:off x="5753528" y="1917965"/>
              <a:ext cx="892091" cy="14923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accent2">
                      <a:lumMod val="75000"/>
                    </a:schemeClr>
                  </a:solidFill>
                </a:rPr>
                <a:t>RegWr</a:t>
              </a:r>
              <a:endParaRPr 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6572250" y="2970217"/>
            <a:ext cx="1770068" cy="527461"/>
            <a:chOff x="6572250" y="2970217"/>
            <a:chExt cx="1770068" cy="527461"/>
          </a:xfrm>
        </p:grpSpPr>
        <p:cxnSp>
          <p:nvCxnSpPr>
            <p:cNvPr id="45" name="Straight Arrow Connector 44"/>
            <p:cNvCxnSpPr/>
            <p:nvPr/>
          </p:nvCxnSpPr>
          <p:spPr>
            <a:xfrm>
              <a:off x="6572250" y="3264276"/>
              <a:ext cx="177006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flipH="1">
              <a:off x="7457284" y="3043403"/>
              <a:ext cx="257966" cy="37634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7" name="Rectangle 46"/>
            <p:cNvSpPr/>
            <p:nvPr/>
          </p:nvSpPr>
          <p:spPr>
            <a:xfrm>
              <a:off x="6787118" y="2970217"/>
              <a:ext cx="752475" cy="25241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Bus A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7588245" y="3315009"/>
              <a:ext cx="478561" cy="1826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32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9250024" y="3198133"/>
            <a:ext cx="913152" cy="700425"/>
            <a:chOff x="9250024" y="3198133"/>
            <a:chExt cx="913151" cy="700425"/>
          </a:xfrm>
        </p:grpSpPr>
        <p:cxnSp>
          <p:nvCxnSpPr>
            <p:cNvPr id="55" name="Straight Arrow Connector 54"/>
            <p:cNvCxnSpPr>
              <a:stCxn id="7" idx="2"/>
            </p:cNvCxnSpPr>
            <p:nvPr/>
          </p:nvCxnSpPr>
          <p:spPr>
            <a:xfrm>
              <a:off x="9250024" y="3657184"/>
              <a:ext cx="91315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flipH="1">
              <a:off x="9293739" y="3451735"/>
              <a:ext cx="257966" cy="37634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7" name="Rectangle 56"/>
            <p:cNvSpPr/>
            <p:nvPr/>
          </p:nvSpPr>
          <p:spPr>
            <a:xfrm>
              <a:off x="9330361" y="3198133"/>
              <a:ext cx="832814" cy="2440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Result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9250024" y="3715889"/>
              <a:ext cx="478561" cy="1826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32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3076575" y="2559638"/>
            <a:ext cx="1685926" cy="796905"/>
            <a:chOff x="3076575" y="2559638"/>
            <a:chExt cx="1685925" cy="796905"/>
          </a:xfrm>
        </p:grpSpPr>
        <p:cxnSp>
          <p:nvCxnSpPr>
            <p:cNvPr id="60" name="Straight Arrow Connector 59"/>
            <p:cNvCxnSpPr/>
            <p:nvPr/>
          </p:nvCxnSpPr>
          <p:spPr>
            <a:xfrm>
              <a:off x="3200400" y="2816602"/>
              <a:ext cx="15621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61" name="Group 60"/>
            <p:cNvGrpSpPr/>
            <p:nvPr/>
          </p:nvGrpSpPr>
          <p:grpSpPr>
            <a:xfrm>
              <a:off x="3076575" y="2559638"/>
              <a:ext cx="1634962" cy="796905"/>
              <a:chOff x="3076575" y="2559638"/>
              <a:chExt cx="1634962" cy="796905"/>
            </a:xfrm>
          </p:grpSpPr>
          <p:sp>
            <p:nvSpPr>
              <p:cNvPr id="62" name="Rectangle 61"/>
              <p:cNvSpPr/>
              <p:nvPr/>
            </p:nvSpPr>
            <p:spPr>
              <a:xfrm>
                <a:off x="3076575" y="2559638"/>
                <a:ext cx="1634962" cy="18695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Ins[25 – 21] 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rs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63" name="Straight Connector 62"/>
              <p:cNvCxnSpPr/>
              <p:nvPr/>
            </p:nvCxnSpPr>
            <p:spPr>
              <a:xfrm>
                <a:off x="3200400" y="2816602"/>
                <a:ext cx="0" cy="539941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49" name="Group 148"/>
          <p:cNvGrpSpPr/>
          <p:nvPr/>
        </p:nvGrpSpPr>
        <p:grpSpPr>
          <a:xfrm>
            <a:off x="4762500" y="5287260"/>
            <a:ext cx="904875" cy="981075"/>
            <a:chOff x="4762500" y="5287260"/>
            <a:chExt cx="904875" cy="981075"/>
          </a:xfrm>
        </p:grpSpPr>
        <p:sp>
          <p:nvSpPr>
            <p:cNvPr id="73" name="Oval 72"/>
            <p:cNvSpPr/>
            <p:nvPr/>
          </p:nvSpPr>
          <p:spPr>
            <a:xfrm>
              <a:off x="4803489" y="5287260"/>
              <a:ext cx="772988" cy="98107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134" name="Rectangle 133"/>
            <p:cNvSpPr/>
            <p:nvPr/>
          </p:nvSpPr>
          <p:spPr>
            <a:xfrm>
              <a:off x="4880538" y="5550276"/>
              <a:ext cx="590550" cy="18097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sign</a:t>
              </a:r>
              <a:endParaRPr lang="en-US" dirty="0"/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4762500" y="5879418"/>
              <a:ext cx="904875" cy="1319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extend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50" name="Group 149"/>
          <p:cNvGrpSpPr/>
          <p:nvPr/>
        </p:nvGrpSpPr>
        <p:grpSpPr>
          <a:xfrm>
            <a:off x="3184913" y="3864234"/>
            <a:ext cx="1605738" cy="2199166"/>
            <a:chOff x="3184913" y="3864234"/>
            <a:chExt cx="1605738" cy="2199166"/>
          </a:xfrm>
        </p:grpSpPr>
        <p:grpSp>
          <p:nvGrpSpPr>
            <p:cNvPr id="140" name="Group 139"/>
            <p:cNvGrpSpPr/>
            <p:nvPr/>
          </p:nvGrpSpPr>
          <p:grpSpPr>
            <a:xfrm>
              <a:off x="3200400" y="3864234"/>
              <a:ext cx="1590251" cy="1860291"/>
              <a:chOff x="3200400" y="3864234"/>
              <a:chExt cx="1590251" cy="1860291"/>
            </a:xfrm>
          </p:grpSpPr>
          <p:cxnSp>
            <p:nvCxnSpPr>
              <p:cNvPr id="67" name="Straight Connector 66"/>
              <p:cNvCxnSpPr/>
              <p:nvPr/>
            </p:nvCxnSpPr>
            <p:spPr>
              <a:xfrm>
                <a:off x="3200400" y="3864234"/>
                <a:ext cx="0" cy="1847444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/>
              <p:cNvCxnSpPr/>
              <p:nvPr/>
            </p:nvCxnSpPr>
            <p:spPr>
              <a:xfrm>
                <a:off x="3200400" y="5715000"/>
                <a:ext cx="1590251" cy="9525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42" name="Straight Connector 141"/>
            <p:cNvCxnSpPr/>
            <p:nvPr/>
          </p:nvCxnSpPr>
          <p:spPr>
            <a:xfrm flipH="1">
              <a:off x="4295775" y="5550276"/>
              <a:ext cx="190500" cy="32914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45" name="Rectangle 144"/>
            <p:cNvSpPr/>
            <p:nvPr/>
          </p:nvSpPr>
          <p:spPr>
            <a:xfrm>
              <a:off x="3184913" y="5523459"/>
              <a:ext cx="1118103" cy="16583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Ins[15– 0]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46" name="Rectangle 145"/>
            <p:cNvSpPr/>
            <p:nvPr/>
          </p:nvSpPr>
          <p:spPr>
            <a:xfrm>
              <a:off x="3943728" y="5895029"/>
              <a:ext cx="664146" cy="16837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    16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48" name="Group 147"/>
          <p:cNvGrpSpPr/>
          <p:nvPr/>
        </p:nvGrpSpPr>
        <p:grpSpPr>
          <a:xfrm>
            <a:off x="5576477" y="4043105"/>
            <a:ext cx="2779953" cy="1943576"/>
            <a:chOff x="5576477" y="4043105"/>
            <a:chExt cx="2779953" cy="1943576"/>
          </a:xfrm>
        </p:grpSpPr>
        <p:cxnSp>
          <p:nvCxnSpPr>
            <p:cNvPr id="139" name="Elbow Connector 138"/>
            <p:cNvCxnSpPr>
              <a:stCxn id="73" idx="6"/>
            </p:cNvCxnSpPr>
            <p:nvPr/>
          </p:nvCxnSpPr>
          <p:spPr>
            <a:xfrm flipV="1">
              <a:off x="5576477" y="4043105"/>
              <a:ext cx="2779953" cy="1734693"/>
            </a:xfrm>
            <a:prstGeom prst="bentConnector3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/>
          </p:nvCxnSpPr>
          <p:spPr>
            <a:xfrm flipH="1">
              <a:off x="6076950" y="5593034"/>
              <a:ext cx="190500" cy="32914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47" name="Rectangle 146"/>
            <p:cNvSpPr/>
            <p:nvPr/>
          </p:nvSpPr>
          <p:spPr>
            <a:xfrm>
              <a:off x="5984589" y="5810056"/>
              <a:ext cx="558446" cy="1766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32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52" name="Group 151"/>
          <p:cNvGrpSpPr/>
          <p:nvPr/>
        </p:nvGrpSpPr>
        <p:grpSpPr>
          <a:xfrm>
            <a:off x="4762500" y="1963373"/>
            <a:ext cx="1809750" cy="2996143"/>
            <a:chOff x="4762500" y="1963373"/>
            <a:chExt cx="1809750" cy="2996143"/>
          </a:xfrm>
        </p:grpSpPr>
        <p:grpSp>
          <p:nvGrpSpPr>
            <p:cNvPr id="25" name="Group 24"/>
            <p:cNvGrpSpPr/>
            <p:nvPr/>
          </p:nvGrpSpPr>
          <p:grpSpPr>
            <a:xfrm>
              <a:off x="4762500" y="1963373"/>
              <a:ext cx="1809750" cy="2996143"/>
              <a:chOff x="4762500" y="1963373"/>
              <a:chExt cx="1809750" cy="2996143"/>
            </a:xfrm>
          </p:grpSpPr>
          <p:grpSp>
            <p:nvGrpSpPr>
              <p:cNvPr id="26" name="Group 25"/>
              <p:cNvGrpSpPr/>
              <p:nvPr/>
            </p:nvGrpSpPr>
            <p:grpSpPr>
              <a:xfrm>
                <a:off x="4762500" y="2711616"/>
                <a:ext cx="1809750" cy="2247900"/>
                <a:chOff x="4762500" y="2711616"/>
                <a:chExt cx="1809750" cy="2247900"/>
              </a:xfrm>
            </p:grpSpPr>
            <p:sp>
              <p:nvSpPr>
                <p:cNvPr id="30" name="Rectangle 29"/>
                <p:cNvSpPr/>
                <p:nvPr/>
              </p:nvSpPr>
              <p:spPr>
                <a:xfrm>
                  <a:off x="4762500" y="2711616"/>
                  <a:ext cx="1809750" cy="22479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Rectangle 30"/>
                <p:cNvSpPr/>
                <p:nvPr/>
              </p:nvSpPr>
              <p:spPr>
                <a:xfrm>
                  <a:off x="4813464" y="2754345"/>
                  <a:ext cx="682462" cy="35131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400" b="1" dirty="0" smtClean="0">
                      <a:solidFill>
                        <a:schemeClr val="tx1"/>
                      </a:solidFill>
                    </a:rPr>
                    <a:t>Read</a:t>
                  </a:r>
                </a:p>
                <a:p>
                  <a:r>
                    <a:rPr lang="en-US" sz="1400" b="1" dirty="0" smtClean="0">
                      <a:solidFill>
                        <a:schemeClr val="tx1"/>
                      </a:solidFill>
                    </a:rPr>
                    <a:t> Reg 1</a:t>
                  </a:r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" name="Rectangle 31"/>
                <p:cNvSpPr/>
                <p:nvPr/>
              </p:nvSpPr>
              <p:spPr>
                <a:xfrm>
                  <a:off x="4828326" y="3291263"/>
                  <a:ext cx="667599" cy="25696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400" b="1" dirty="0" smtClean="0">
                      <a:solidFill>
                        <a:schemeClr val="tx1"/>
                      </a:solidFill>
                    </a:rPr>
                    <a:t>Read </a:t>
                  </a:r>
                </a:p>
                <a:p>
                  <a:r>
                    <a:rPr lang="en-US" sz="1400" b="1" dirty="0" smtClean="0">
                      <a:solidFill>
                        <a:schemeClr val="tx1"/>
                      </a:solidFill>
                    </a:rPr>
                    <a:t>Reg 2</a:t>
                  </a:r>
                  <a:endParaRPr lang="en-US" sz="14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" name="Rectangle 32"/>
                <p:cNvSpPr/>
                <p:nvPr/>
              </p:nvSpPr>
              <p:spPr>
                <a:xfrm>
                  <a:off x="4803489" y="3786141"/>
                  <a:ext cx="667599" cy="25696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400" b="1" dirty="0" smtClean="0">
                      <a:solidFill>
                        <a:schemeClr val="tx1"/>
                      </a:solidFill>
                    </a:rPr>
                    <a:t>Write Reg</a:t>
                  </a:r>
                  <a:endParaRPr lang="en-US" sz="14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" name="Rectangle 33"/>
                <p:cNvSpPr/>
                <p:nvPr/>
              </p:nvSpPr>
              <p:spPr>
                <a:xfrm>
                  <a:off x="4790651" y="4547929"/>
                  <a:ext cx="667599" cy="25696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400" b="1" dirty="0" smtClean="0">
                      <a:solidFill>
                        <a:schemeClr val="tx1"/>
                      </a:solidFill>
                    </a:rPr>
                    <a:t>Write data</a:t>
                  </a:r>
                </a:p>
              </p:txBody>
            </p:sp>
            <p:sp>
              <p:nvSpPr>
                <p:cNvPr id="35" name="Rectangle 34"/>
                <p:cNvSpPr/>
                <p:nvPr/>
              </p:nvSpPr>
              <p:spPr>
                <a:xfrm>
                  <a:off x="5854577" y="3043403"/>
                  <a:ext cx="667599" cy="30659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400" b="1" dirty="0" smtClean="0">
                      <a:solidFill>
                        <a:schemeClr val="tx1"/>
                      </a:solidFill>
                    </a:rPr>
                    <a:t>Read </a:t>
                  </a:r>
                </a:p>
                <a:p>
                  <a:r>
                    <a:rPr lang="en-US" sz="1400" b="1" dirty="0" smtClean="0">
                      <a:solidFill>
                        <a:schemeClr val="tx1"/>
                      </a:solidFill>
                    </a:rPr>
                    <a:t>Data 1 </a:t>
                  </a:r>
                  <a:endParaRPr lang="en-US" sz="14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" name="Rectangle 35"/>
                <p:cNvSpPr/>
                <p:nvPr/>
              </p:nvSpPr>
              <p:spPr>
                <a:xfrm>
                  <a:off x="5854577" y="3983520"/>
                  <a:ext cx="667599" cy="25696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400" b="1" dirty="0" smtClean="0">
                      <a:solidFill>
                        <a:schemeClr val="tx1"/>
                      </a:solidFill>
                    </a:rPr>
                    <a:t>Read </a:t>
                  </a:r>
                </a:p>
                <a:p>
                  <a:r>
                    <a:rPr lang="en-US" sz="1400" b="1" dirty="0" smtClean="0">
                      <a:solidFill>
                        <a:schemeClr val="tx1"/>
                      </a:solidFill>
                    </a:rPr>
                    <a:t>Data 2</a:t>
                  </a:r>
                  <a:endParaRPr lang="en-US" sz="14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7" name="Isosceles Triangle 36"/>
                <p:cNvSpPr/>
                <p:nvPr/>
              </p:nvSpPr>
              <p:spPr>
                <a:xfrm rot="10800000">
                  <a:off x="5576476" y="2720664"/>
                  <a:ext cx="228175" cy="295275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7" name="Group 26"/>
              <p:cNvGrpSpPr/>
              <p:nvPr/>
            </p:nvGrpSpPr>
            <p:grpSpPr>
              <a:xfrm>
                <a:off x="5598737" y="1963373"/>
                <a:ext cx="137276" cy="748243"/>
                <a:chOff x="5598737" y="1963373"/>
                <a:chExt cx="137276" cy="748243"/>
              </a:xfrm>
            </p:grpSpPr>
            <p:sp>
              <p:nvSpPr>
                <p:cNvPr id="28" name="Oval 27"/>
                <p:cNvSpPr/>
                <p:nvPr/>
              </p:nvSpPr>
              <p:spPr>
                <a:xfrm>
                  <a:off x="5598737" y="2559638"/>
                  <a:ext cx="137276" cy="151978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9" name="Straight Connector 28"/>
                <p:cNvCxnSpPr/>
                <p:nvPr/>
              </p:nvCxnSpPr>
              <p:spPr>
                <a:xfrm flipV="1">
                  <a:off x="5667375" y="1963373"/>
                  <a:ext cx="0" cy="596265"/>
                </a:xfrm>
                <a:prstGeom prst="line">
                  <a:avLst/>
                </a:prstGeom>
                <a:ln/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51" name="Rectangle 150"/>
            <p:cNvSpPr/>
            <p:nvPr/>
          </p:nvSpPr>
          <p:spPr>
            <a:xfrm rot="-5400000">
              <a:off x="5120064" y="3472516"/>
              <a:ext cx="113178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solidFill>
                    <a:srgbClr val="0070C0"/>
                  </a:solidFill>
                </a:rPr>
                <a:t>Registers 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7448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Combined Datapath for R and I-Type Instructions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9158595" y="3012299"/>
            <a:ext cx="891859" cy="1290638"/>
            <a:chOff x="8342319" y="3011864"/>
            <a:chExt cx="907704" cy="1290638"/>
          </a:xfrm>
        </p:grpSpPr>
        <p:grpSp>
          <p:nvGrpSpPr>
            <p:cNvPr id="5" name="Group 4"/>
            <p:cNvGrpSpPr/>
            <p:nvPr/>
          </p:nvGrpSpPr>
          <p:grpSpPr>
            <a:xfrm>
              <a:off x="8342319" y="3011864"/>
              <a:ext cx="907704" cy="1290638"/>
              <a:chOff x="5844852" y="1974532"/>
              <a:chExt cx="470088" cy="1095376"/>
            </a:xfrm>
          </p:grpSpPr>
          <p:sp>
            <p:nvSpPr>
              <p:cNvPr id="7" name="Flowchart: Manual Operation 6"/>
              <p:cNvSpPr/>
              <p:nvPr/>
            </p:nvSpPr>
            <p:spPr>
              <a:xfrm rot="16200000">
                <a:off x="5535862" y="2290830"/>
                <a:ext cx="1095376" cy="462780"/>
              </a:xfrm>
              <a:prstGeom prst="flowChartManualOperation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Isosceles Triangle 9"/>
              <p:cNvSpPr/>
              <p:nvPr/>
            </p:nvSpPr>
            <p:spPr>
              <a:xfrm rot="5400000">
                <a:off x="5788818" y="2413094"/>
                <a:ext cx="300993" cy="188926"/>
              </a:xfrm>
              <a:custGeom>
                <a:avLst/>
                <a:gdLst>
                  <a:gd name="connsiteX0" fmla="*/ 0 w 266700"/>
                  <a:gd name="connsiteY0" fmla="*/ 228600 h 228600"/>
                  <a:gd name="connsiteX1" fmla="*/ 133350 w 266700"/>
                  <a:gd name="connsiteY1" fmla="*/ 0 h 228600"/>
                  <a:gd name="connsiteX2" fmla="*/ 266700 w 266700"/>
                  <a:gd name="connsiteY2" fmla="*/ 228600 h 228600"/>
                  <a:gd name="connsiteX3" fmla="*/ 0 w 266700"/>
                  <a:gd name="connsiteY3" fmla="*/ 228600 h 228600"/>
                  <a:gd name="connsiteX0" fmla="*/ 0 w 358140"/>
                  <a:gd name="connsiteY0" fmla="*/ 228600 h 320040"/>
                  <a:gd name="connsiteX1" fmla="*/ 133350 w 358140"/>
                  <a:gd name="connsiteY1" fmla="*/ 0 h 320040"/>
                  <a:gd name="connsiteX2" fmla="*/ 358140 w 358140"/>
                  <a:gd name="connsiteY2" fmla="*/ 320040 h 320040"/>
                  <a:gd name="connsiteX0" fmla="*/ 0 w 281940"/>
                  <a:gd name="connsiteY0" fmla="*/ 228600 h 243840"/>
                  <a:gd name="connsiteX1" fmla="*/ 133350 w 281940"/>
                  <a:gd name="connsiteY1" fmla="*/ 0 h 243840"/>
                  <a:gd name="connsiteX2" fmla="*/ 281940 w 281940"/>
                  <a:gd name="connsiteY2" fmla="*/ 243840 h 243840"/>
                  <a:gd name="connsiteX0" fmla="*/ 0 w 291465"/>
                  <a:gd name="connsiteY0" fmla="*/ 209550 h 243840"/>
                  <a:gd name="connsiteX1" fmla="*/ 142875 w 291465"/>
                  <a:gd name="connsiteY1" fmla="*/ 0 h 243840"/>
                  <a:gd name="connsiteX2" fmla="*/ 291465 w 291465"/>
                  <a:gd name="connsiteY2" fmla="*/ 243840 h 243840"/>
                  <a:gd name="connsiteX0" fmla="*/ 0 w 291468"/>
                  <a:gd name="connsiteY0" fmla="*/ 209550 h 209550"/>
                  <a:gd name="connsiteX1" fmla="*/ 142875 w 291468"/>
                  <a:gd name="connsiteY1" fmla="*/ 0 h 209550"/>
                  <a:gd name="connsiteX2" fmla="*/ 291468 w 291468"/>
                  <a:gd name="connsiteY2" fmla="*/ 205740 h 209550"/>
                  <a:gd name="connsiteX0" fmla="*/ 0 w 291468"/>
                  <a:gd name="connsiteY0" fmla="*/ 209550 h 224790"/>
                  <a:gd name="connsiteX1" fmla="*/ 142875 w 291468"/>
                  <a:gd name="connsiteY1" fmla="*/ 0 h 224790"/>
                  <a:gd name="connsiteX2" fmla="*/ 291468 w 291468"/>
                  <a:gd name="connsiteY2" fmla="*/ 224790 h 224790"/>
                  <a:gd name="connsiteX0" fmla="*/ 0 w 300993"/>
                  <a:gd name="connsiteY0" fmla="*/ 228600 h 228600"/>
                  <a:gd name="connsiteX1" fmla="*/ 152400 w 300993"/>
                  <a:gd name="connsiteY1" fmla="*/ 0 h 228600"/>
                  <a:gd name="connsiteX2" fmla="*/ 300993 w 300993"/>
                  <a:gd name="connsiteY2" fmla="*/ 224790 h 228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00993" h="228600">
                    <a:moveTo>
                      <a:pt x="0" y="228600"/>
                    </a:moveTo>
                    <a:lnTo>
                      <a:pt x="152400" y="0"/>
                    </a:lnTo>
                    <a:cubicBezTo>
                      <a:pt x="196850" y="76200"/>
                      <a:pt x="300993" y="224790"/>
                      <a:pt x="300993" y="224790"/>
                    </a:cubicBezTo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" name="Rectangle 5"/>
            <p:cNvSpPr/>
            <p:nvPr/>
          </p:nvSpPr>
          <p:spPr>
            <a:xfrm rot="16200000">
              <a:off x="8619359" y="3431976"/>
              <a:ext cx="625666" cy="29026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ALU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299187" y="3594031"/>
            <a:ext cx="6317989" cy="1571626"/>
            <a:chOff x="4219575" y="3654802"/>
            <a:chExt cx="5429250" cy="1571626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9639300" y="3654802"/>
              <a:ext cx="9525" cy="1562100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4219575" y="5207377"/>
              <a:ext cx="5429250" cy="19050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 flipV="1">
              <a:off x="4219575" y="4702552"/>
              <a:ext cx="1" cy="523876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rot="21360000">
              <a:off x="4219575" y="4702552"/>
              <a:ext cx="422331" cy="3463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2082561" y="2984909"/>
            <a:ext cx="2726315" cy="365094"/>
            <a:chOff x="3200400" y="3105659"/>
            <a:chExt cx="1562100" cy="244343"/>
          </a:xfrm>
        </p:grpSpPr>
        <p:cxnSp>
          <p:nvCxnSpPr>
            <p:cNvPr id="18" name="Straight Arrow Connector 17"/>
            <p:cNvCxnSpPr/>
            <p:nvPr/>
          </p:nvCxnSpPr>
          <p:spPr>
            <a:xfrm>
              <a:off x="3200400" y="3350002"/>
              <a:ext cx="15621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3223189" y="3105659"/>
              <a:ext cx="1489238" cy="17433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 </a:t>
              </a:r>
              <a:r>
                <a:rPr lang="en-US" dirty="0" smtClean="0">
                  <a:solidFill>
                    <a:schemeClr val="tx1"/>
                  </a:solidFill>
                </a:rPr>
                <a:t>      Ins[20 – 16]	</a:t>
              </a:r>
              <a:r>
                <a:rPr lang="en-US" dirty="0" smtClean="0">
                  <a:solidFill>
                    <a:srgbClr val="FF0000"/>
                  </a:solidFill>
                </a:rPr>
                <a:t>rt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9172460" y="2097273"/>
            <a:ext cx="892092" cy="1022468"/>
            <a:chOff x="8357933" y="2118461"/>
            <a:chExt cx="892091" cy="1022468"/>
          </a:xfrm>
        </p:grpSpPr>
        <p:cxnSp>
          <p:nvCxnSpPr>
            <p:cNvPr id="26" name="Straight Connector 25"/>
            <p:cNvCxnSpPr/>
            <p:nvPr/>
          </p:nvCxnSpPr>
          <p:spPr>
            <a:xfrm rot="60000" flipH="1" flipV="1">
              <a:off x="8787058" y="2391045"/>
              <a:ext cx="16170" cy="749884"/>
            </a:xfrm>
            <a:prstGeom prst="line">
              <a:avLst/>
            </a:prstGeom>
            <a:ln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7" name="Rectangle 26"/>
            <p:cNvSpPr/>
            <p:nvPr/>
          </p:nvSpPr>
          <p:spPr>
            <a:xfrm>
              <a:off x="8357933" y="2118461"/>
              <a:ext cx="892091" cy="14923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accent2">
                      <a:lumMod val="75000"/>
                    </a:schemeClr>
                  </a:solidFill>
                </a:rPr>
                <a:t>ALUCtr</a:t>
              </a:r>
              <a:endParaRPr 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753528" y="1917965"/>
            <a:ext cx="892092" cy="793651"/>
            <a:chOff x="5753528" y="1917965"/>
            <a:chExt cx="892091" cy="793651"/>
          </a:xfrm>
        </p:grpSpPr>
        <p:cxnSp>
          <p:nvCxnSpPr>
            <p:cNvPr id="29" name="Straight Connector 28"/>
            <p:cNvCxnSpPr/>
            <p:nvPr/>
          </p:nvCxnSpPr>
          <p:spPr>
            <a:xfrm rot="-120000" flipV="1">
              <a:off x="6096000" y="2092829"/>
              <a:ext cx="19050" cy="618787"/>
            </a:xfrm>
            <a:prstGeom prst="line">
              <a:avLst/>
            </a:prstGeom>
            <a:ln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30" name="Rectangle 29"/>
            <p:cNvSpPr/>
            <p:nvPr/>
          </p:nvSpPr>
          <p:spPr>
            <a:xfrm>
              <a:off x="5753528" y="1917965"/>
              <a:ext cx="892091" cy="14923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accent2">
                      <a:lumMod val="75000"/>
                    </a:schemeClr>
                  </a:solidFill>
                </a:rPr>
                <a:t>RegWr</a:t>
              </a:r>
              <a:endParaRPr 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6572249" y="2970217"/>
            <a:ext cx="2586029" cy="527461"/>
            <a:chOff x="6572250" y="2970217"/>
            <a:chExt cx="1770068" cy="527461"/>
          </a:xfrm>
        </p:grpSpPr>
        <p:cxnSp>
          <p:nvCxnSpPr>
            <p:cNvPr id="32" name="Straight Arrow Connector 31"/>
            <p:cNvCxnSpPr/>
            <p:nvPr/>
          </p:nvCxnSpPr>
          <p:spPr>
            <a:xfrm>
              <a:off x="6572250" y="3264276"/>
              <a:ext cx="177006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H="1">
              <a:off x="7659240" y="3043403"/>
              <a:ext cx="141024" cy="37634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Rectangle 33"/>
            <p:cNvSpPr/>
            <p:nvPr/>
          </p:nvSpPr>
          <p:spPr>
            <a:xfrm>
              <a:off x="6787118" y="2970217"/>
              <a:ext cx="752475" cy="25241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Bus A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7588245" y="3315009"/>
              <a:ext cx="478561" cy="1826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32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6531110" y="3848295"/>
            <a:ext cx="1540187" cy="552661"/>
            <a:chOff x="6523673" y="3848295"/>
            <a:chExt cx="1818645" cy="552661"/>
          </a:xfrm>
        </p:grpSpPr>
        <p:cxnSp>
          <p:nvCxnSpPr>
            <p:cNvPr id="37" name="Straight Arrow Connector 36"/>
            <p:cNvCxnSpPr/>
            <p:nvPr/>
          </p:nvCxnSpPr>
          <p:spPr>
            <a:xfrm flipV="1">
              <a:off x="6572250" y="4112002"/>
              <a:ext cx="1770068" cy="1905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H="1">
              <a:off x="7335357" y="3889943"/>
              <a:ext cx="257966" cy="37634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Rectangle 38"/>
            <p:cNvSpPr/>
            <p:nvPr/>
          </p:nvSpPr>
          <p:spPr>
            <a:xfrm>
              <a:off x="6523673" y="3848295"/>
              <a:ext cx="915018" cy="2210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Bus B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7335357" y="4183921"/>
              <a:ext cx="607544" cy="21703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32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10050769" y="3198133"/>
            <a:ext cx="1033790" cy="700425"/>
            <a:chOff x="9242137" y="3198133"/>
            <a:chExt cx="921038" cy="700425"/>
          </a:xfrm>
        </p:grpSpPr>
        <p:cxnSp>
          <p:nvCxnSpPr>
            <p:cNvPr id="42" name="Straight Arrow Connector 41"/>
            <p:cNvCxnSpPr/>
            <p:nvPr/>
          </p:nvCxnSpPr>
          <p:spPr>
            <a:xfrm>
              <a:off x="9242137" y="3592216"/>
              <a:ext cx="921038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H="1">
              <a:off x="9293739" y="3451735"/>
              <a:ext cx="257966" cy="37634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4" name="Rectangle 43"/>
            <p:cNvSpPr/>
            <p:nvPr/>
          </p:nvSpPr>
          <p:spPr>
            <a:xfrm>
              <a:off x="9330361" y="3198133"/>
              <a:ext cx="832814" cy="2440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Result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9250024" y="3715889"/>
              <a:ext cx="478561" cy="1826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32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1876502" y="2553114"/>
            <a:ext cx="2911795" cy="784033"/>
            <a:chOff x="3076575" y="2559638"/>
            <a:chExt cx="1685925" cy="796905"/>
          </a:xfrm>
        </p:grpSpPr>
        <p:cxnSp>
          <p:nvCxnSpPr>
            <p:cNvPr id="47" name="Straight Arrow Connector 46"/>
            <p:cNvCxnSpPr/>
            <p:nvPr/>
          </p:nvCxnSpPr>
          <p:spPr>
            <a:xfrm>
              <a:off x="3200400" y="2816602"/>
              <a:ext cx="15621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48" name="Group 47"/>
            <p:cNvGrpSpPr/>
            <p:nvPr/>
          </p:nvGrpSpPr>
          <p:grpSpPr>
            <a:xfrm>
              <a:off x="3076575" y="2559638"/>
              <a:ext cx="1634962" cy="796905"/>
              <a:chOff x="3076575" y="2559638"/>
              <a:chExt cx="1634962" cy="796905"/>
            </a:xfrm>
          </p:grpSpPr>
          <p:sp>
            <p:nvSpPr>
              <p:cNvPr id="49" name="Rectangle 48"/>
              <p:cNvSpPr/>
              <p:nvPr/>
            </p:nvSpPr>
            <p:spPr>
              <a:xfrm>
                <a:off x="3076575" y="2559638"/>
                <a:ext cx="1634962" cy="18695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    Ins[25 – 21]      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rs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50" name="Straight Connector 49"/>
              <p:cNvCxnSpPr/>
              <p:nvPr/>
            </p:nvCxnSpPr>
            <p:spPr>
              <a:xfrm>
                <a:off x="3200400" y="2816602"/>
                <a:ext cx="0" cy="539941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1" name="Group 50"/>
          <p:cNvGrpSpPr/>
          <p:nvPr/>
        </p:nvGrpSpPr>
        <p:grpSpPr>
          <a:xfrm>
            <a:off x="4762500" y="1963373"/>
            <a:ext cx="1809750" cy="2996143"/>
            <a:chOff x="4762500" y="1963373"/>
            <a:chExt cx="1809750" cy="2996143"/>
          </a:xfrm>
        </p:grpSpPr>
        <p:grpSp>
          <p:nvGrpSpPr>
            <p:cNvPr id="52" name="Group 51"/>
            <p:cNvGrpSpPr/>
            <p:nvPr/>
          </p:nvGrpSpPr>
          <p:grpSpPr>
            <a:xfrm>
              <a:off x="4762500" y="1963373"/>
              <a:ext cx="1809750" cy="2996143"/>
              <a:chOff x="4762500" y="1963373"/>
              <a:chExt cx="1809750" cy="2996143"/>
            </a:xfrm>
          </p:grpSpPr>
          <p:grpSp>
            <p:nvGrpSpPr>
              <p:cNvPr id="54" name="Group 53"/>
              <p:cNvGrpSpPr/>
              <p:nvPr/>
            </p:nvGrpSpPr>
            <p:grpSpPr>
              <a:xfrm>
                <a:off x="4762500" y="2711616"/>
                <a:ext cx="1809750" cy="2247900"/>
                <a:chOff x="4762500" y="2711616"/>
                <a:chExt cx="1809750" cy="2247900"/>
              </a:xfrm>
            </p:grpSpPr>
            <p:sp>
              <p:nvSpPr>
                <p:cNvPr id="58" name="Rectangle 57"/>
                <p:cNvSpPr/>
                <p:nvPr/>
              </p:nvSpPr>
              <p:spPr>
                <a:xfrm>
                  <a:off x="4762500" y="2711616"/>
                  <a:ext cx="1809750" cy="22479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" name="Rectangle 58"/>
                <p:cNvSpPr/>
                <p:nvPr/>
              </p:nvSpPr>
              <p:spPr>
                <a:xfrm>
                  <a:off x="4813464" y="2754345"/>
                  <a:ext cx="682462" cy="35131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400" b="1" dirty="0" smtClean="0">
                      <a:solidFill>
                        <a:schemeClr val="tx1"/>
                      </a:solidFill>
                    </a:rPr>
                    <a:t>Read</a:t>
                  </a:r>
                </a:p>
                <a:p>
                  <a:r>
                    <a:rPr lang="en-US" sz="1400" b="1" dirty="0" smtClean="0">
                      <a:solidFill>
                        <a:schemeClr val="tx1"/>
                      </a:solidFill>
                    </a:rPr>
                    <a:t> Reg 1</a:t>
                  </a:r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0" name="Rectangle 59"/>
                <p:cNvSpPr/>
                <p:nvPr/>
              </p:nvSpPr>
              <p:spPr>
                <a:xfrm>
                  <a:off x="4828326" y="3291263"/>
                  <a:ext cx="667599" cy="25696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400" b="1" dirty="0" smtClean="0">
                      <a:solidFill>
                        <a:schemeClr val="tx1"/>
                      </a:solidFill>
                    </a:rPr>
                    <a:t>Read </a:t>
                  </a:r>
                </a:p>
                <a:p>
                  <a:r>
                    <a:rPr lang="en-US" sz="1400" b="1" dirty="0" smtClean="0">
                      <a:solidFill>
                        <a:schemeClr val="tx1"/>
                      </a:solidFill>
                    </a:rPr>
                    <a:t>Reg 2</a:t>
                  </a:r>
                  <a:endParaRPr lang="en-US" sz="14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1" name="Rectangle 60"/>
                <p:cNvSpPr/>
                <p:nvPr/>
              </p:nvSpPr>
              <p:spPr>
                <a:xfrm>
                  <a:off x="4803489" y="3786141"/>
                  <a:ext cx="667599" cy="25696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400" b="1" dirty="0" smtClean="0">
                      <a:solidFill>
                        <a:schemeClr val="tx1"/>
                      </a:solidFill>
                    </a:rPr>
                    <a:t>Write Reg</a:t>
                  </a:r>
                  <a:endParaRPr lang="en-US" sz="14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2" name="Rectangle 61"/>
                <p:cNvSpPr/>
                <p:nvPr/>
              </p:nvSpPr>
              <p:spPr>
                <a:xfrm>
                  <a:off x="4790651" y="4547929"/>
                  <a:ext cx="667599" cy="25696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400" b="1" dirty="0" smtClean="0">
                      <a:solidFill>
                        <a:schemeClr val="tx1"/>
                      </a:solidFill>
                    </a:rPr>
                    <a:t>Write data</a:t>
                  </a:r>
                </a:p>
              </p:txBody>
            </p:sp>
            <p:sp>
              <p:nvSpPr>
                <p:cNvPr id="63" name="Rectangle 62"/>
                <p:cNvSpPr/>
                <p:nvPr/>
              </p:nvSpPr>
              <p:spPr>
                <a:xfrm>
                  <a:off x="5854577" y="3043403"/>
                  <a:ext cx="667599" cy="30659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400" b="1" dirty="0" smtClean="0">
                      <a:solidFill>
                        <a:schemeClr val="tx1"/>
                      </a:solidFill>
                    </a:rPr>
                    <a:t>Read </a:t>
                  </a:r>
                </a:p>
                <a:p>
                  <a:r>
                    <a:rPr lang="en-US" sz="1400" b="1" dirty="0" smtClean="0">
                      <a:solidFill>
                        <a:schemeClr val="tx1"/>
                      </a:solidFill>
                    </a:rPr>
                    <a:t>Data 1 </a:t>
                  </a:r>
                  <a:endParaRPr lang="en-US" sz="14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4" name="Rectangle 63"/>
                <p:cNvSpPr/>
                <p:nvPr/>
              </p:nvSpPr>
              <p:spPr>
                <a:xfrm>
                  <a:off x="5854577" y="3983520"/>
                  <a:ext cx="667599" cy="25696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400" b="1" dirty="0" smtClean="0">
                      <a:solidFill>
                        <a:schemeClr val="tx1"/>
                      </a:solidFill>
                    </a:rPr>
                    <a:t>Read </a:t>
                  </a:r>
                </a:p>
                <a:p>
                  <a:r>
                    <a:rPr lang="en-US" sz="1400" b="1" dirty="0" smtClean="0">
                      <a:solidFill>
                        <a:schemeClr val="tx1"/>
                      </a:solidFill>
                    </a:rPr>
                    <a:t>Data 2</a:t>
                  </a:r>
                  <a:endParaRPr lang="en-US" sz="14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5" name="Isosceles Triangle 64"/>
                <p:cNvSpPr/>
                <p:nvPr/>
              </p:nvSpPr>
              <p:spPr>
                <a:xfrm rot="10800000">
                  <a:off x="5576476" y="2720664"/>
                  <a:ext cx="228175" cy="295275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5" name="Group 54"/>
              <p:cNvGrpSpPr/>
              <p:nvPr/>
            </p:nvGrpSpPr>
            <p:grpSpPr>
              <a:xfrm>
                <a:off x="5598737" y="1963373"/>
                <a:ext cx="137276" cy="748243"/>
                <a:chOff x="5598737" y="1963373"/>
                <a:chExt cx="137276" cy="748243"/>
              </a:xfrm>
            </p:grpSpPr>
            <p:sp>
              <p:nvSpPr>
                <p:cNvPr id="56" name="Oval 55"/>
                <p:cNvSpPr/>
                <p:nvPr/>
              </p:nvSpPr>
              <p:spPr>
                <a:xfrm>
                  <a:off x="5598737" y="2559638"/>
                  <a:ext cx="137276" cy="151978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7" name="Straight Connector 56"/>
                <p:cNvCxnSpPr/>
                <p:nvPr/>
              </p:nvCxnSpPr>
              <p:spPr>
                <a:xfrm flipV="1">
                  <a:off x="5667375" y="1963373"/>
                  <a:ext cx="0" cy="596265"/>
                </a:xfrm>
                <a:prstGeom prst="line">
                  <a:avLst/>
                </a:prstGeom>
                <a:ln/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3" name="Rectangle 52"/>
            <p:cNvSpPr/>
            <p:nvPr/>
          </p:nvSpPr>
          <p:spPr>
            <a:xfrm rot="-5400000">
              <a:off x="4865768" y="3692664"/>
              <a:ext cx="1634963" cy="18695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70C0"/>
                  </a:solidFill>
                </a:rPr>
                <a:t>Registers  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  <p:sp>
        <p:nvSpPr>
          <p:cNvPr id="66" name="Rounded Rectangle 65"/>
          <p:cNvSpPr/>
          <p:nvPr/>
        </p:nvSpPr>
        <p:spPr>
          <a:xfrm>
            <a:off x="3960605" y="3553053"/>
            <a:ext cx="338799" cy="93817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0</a:t>
            </a:r>
            <a:r>
              <a:rPr lang="en-US" sz="1200" b="1" dirty="0" smtClean="0">
                <a:solidFill>
                  <a:schemeClr val="tx1"/>
                </a:solidFill>
              </a:rPr>
              <a:t>MUX</a:t>
            </a:r>
            <a:r>
              <a:rPr lang="en-US" sz="1400" b="1" dirty="0" smtClean="0">
                <a:solidFill>
                  <a:schemeClr val="tx1"/>
                </a:solidFill>
              </a:rPr>
              <a:t>1</a:t>
            </a:r>
            <a:endParaRPr lang="en-US" sz="1400" b="1" dirty="0">
              <a:solidFill>
                <a:schemeClr val="tx1"/>
              </a:solidFill>
            </a:endParaRPr>
          </a:p>
        </p:txBody>
      </p:sp>
      <p:grpSp>
        <p:nvGrpSpPr>
          <p:cNvPr id="113" name="Group 112"/>
          <p:cNvGrpSpPr/>
          <p:nvPr/>
        </p:nvGrpSpPr>
        <p:grpSpPr>
          <a:xfrm>
            <a:off x="3007904" y="3281122"/>
            <a:ext cx="933251" cy="382644"/>
            <a:chOff x="3007904" y="3281122"/>
            <a:chExt cx="933251" cy="382644"/>
          </a:xfrm>
        </p:grpSpPr>
        <p:cxnSp>
          <p:nvCxnSpPr>
            <p:cNvPr id="68" name="Straight Connector 67"/>
            <p:cNvCxnSpPr/>
            <p:nvPr/>
          </p:nvCxnSpPr>
          <p:spPr>
            <a:xfrm>
              <a:off x="3035829" y="3360931"/>
              <a:ext cx="0" cy="30283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/>
            <p:nvPr/>
          </p:nvCxnSpPr>
          <p:spPr>
            <a:xfrm flipV="1">
              <a:off x="3035829" y="3654802"/>
              <a:ext cx="905326" cy="896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5" name="Oval 74"/>
            <p:cNvSpPr/>
            <p:nvPr/>
          </p:nvSpPr>
          <p:spPr>
            <a:xfrm>
              <a:off x="3007904" y="3281122"/>
              <a:ext cx="71641" cy="10808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77" name="Straight Arrow Connector 76"/>
          <p:cNvCxnSpPr/>
          <p:nvPr/>
        </p:nvCxnSpPr>
        <p:spPr>
          <a:xfrm rot="-120000">
            <a:off x="4299404" y="4022140"/>
            <a:ext cx="488893" cy="209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8" name="Rounded Rectangle 77"/>
          <p:cNvSpPr/>
          <p:nvPr/>
        </p:nvSpPr>
        <p:spPr>
          <a:xfrm>
            <a:off x="8085805" y="4030927"/>
            <a:ext cx="338799" cy="93817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0</a:t>
            </a:r>
            <a:r>
              <a:rPr lang="en-US" sz="1200" b="1" dirty="0" smtClean="0">
                <a:solidFill>
                  <a:schemeClr val="tx1"/>
                </a:solidFill>
              </a:rPr>
              <a:t>MUX</a:t>
            </a:r>
            <a:r>
              <a:rPr lang="en-US" sz="1400" b="1" dirty="0" smtClean="0">
                <a:solidFill>
                  <a:schemeClr val="tx1"/>
                </a:solidFill>
              </a:rPr>
              <a:t>1</a:t>
            </a:r>
            <a:endParaRPr lang="en-US" sz="1400" b="1" dirty="0">
              <a:solidFill>
                <a:schemeClr val="tx1"/>
              </a:solidFill>
            </a:endParaRPr>
          </a:p>
        </p:txBody>
      </p:sp>
      <p:grpSp>
        <p:nvGrpSpPr>
          <p:cNvPr id="79" name="Group 78"/>
          <p:cNvGrpSpPr/>
          <p:nvPr/>
        </p:nvGrpSpPr>
        <p:grpSpPr>
          <a:xfrm>
            <a:off x="2077242" y="4370568"/>
            <a:ext cx="2960173" cy="1545533"/>
            <a:chOff x="3184913" y="3864234"/>
            <a:chExt cx="1605738" cy="2174304"/>
          </a:xfrm>
        </p:grpSpPr>
        <p:grpSp>
          <p:nvGrpSpPr>
            <p:cNvPr id="80" name="Group 79"/>
            <p:cNvGrpSpPr/>
            <p:nvPr/>
          </p:nvGrpSpPr>
          <p:grpSpPr>
            <a:xfrm>
              <a:off x="3200400" y="3864234"/>
              <a:ext cx="1590251" cy="1860291"/>
              <a:chOff x="3200400" y="3864234"/>
              <a:chExt cx="1590251" cy="1860291"/>
            </a:xfrm>
          </p:grpSpPr>
          <p:cxnSp>
            <p:nvCxnSpPr>
              <p:cNvPr id="84" name="Straight Connector 83"/>
              <p:cNvCxnSpPr/>
              <p:nvPr/>
            </p:nvCxnSpPr>
            <p:spPr>
              <a:xfrm>
                <a:off x="3200400" y="3864234"/>
                <a:ext cx="0" cy="1847444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5" name="Straight Arrow Connector 84"/>
              <p:cNvCxnSpPr/>
              <p:nvPr/>
            </p:nvCxnSpPr>
            <p:spPr>
              <a:xfrm>
                <a:off x="3200400" y="5715000"/>
                <a:ext cx="1590251" cy="9525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81" name="Straight Connector 80"/>
            <p:cNvCxnSpPr/>
            <p:nvPr/>
          </p:nvCxnSpPr>
          <p:spPr>
            <a:xfrm flipH="1">
              <a:off x="4459921" y="5573537"/>
              <a:ext cx="125993" cy="323539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82" name="Rectangle 81"/>
            <p:cNvSpPr/>
            <p:nvPr/>
          </p:nvSpPr>
          <p:spPr>
            <a:xfrm>
              <a:off x="3184913" y="5523459"/>
              <a:ext cx="1118103" cy="16583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Ins[15– 0]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83" name="Rectangle 82"/>
            <p:cNvSpPr/>
            <p:nvPr/>
          </p:nvSpPr>
          <p:spPr>
            <a:xfrm>
              <a:off x="4269845" y="5865989"/>
              <a:ext cx="509540" cy="17254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    16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4984592" y="5281042"/>
            <a:ext cx="904875" cy="957803"/>
            <a:chOff x="4762500" y="5287260"/>
            <a:chExt cx="904875" cy="981075"/>
          </a:xfrm>
        </p:grpSpPr>
        <p:sp>
          <p:nvSpPr>
            <p:cNvPr id="91" name="Oval 90"/>
            <p:cNvSpPr/>
            <p:nvPr/>
          </p:nvSpPr>
          <p:spPr>
            <a:xfrm>
              <a:off x="4803489" y="5287260"/>
              <a:ext cx="772988" cy="98107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4880538" y="5550276"/>
              <a:ext cx="590550" cy="18097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sign</a:t>
              </a:r>
              <a:endParaRPr lang="en-US" dirty="0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4762500" y="5879418"/>
              <a:ext cx="904875" cy="1319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extend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5807504" y="4823310"/>
            <a:ext cx="2278301" cy="1083509"/>
            <a:chOff x="5576477" y="4013616"/>
            <a:chExt cx="3002045" cy="2063856"/>
          </a:xfrm>
        </p:grpSpPr>
        <p:cxnSp>
          <p:nvCxnSpPr>
            <p:cNvPr id="95" name="Elbow Connector 94"/>
            <p:cNvCxnSpPr>
              <a:stCxn id="91" idx="6"/>
            </p:cNvCxnSpPr>
            <p:nvPr/>
          </p:nvCxnSpPr>
          <p:spPr>
            <a:xfrm flipV="1">
              <a:off x="5576477" y="4013616"/>
              <a:ext cx="3002045" cy="1775818"/>
            </a:xfrm>
            <a:prstGeom prst="bentConnector3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 flipH="1">
              <a:off x="6076950" y="5593034"/>
              <a:ext cx="190500" cy="32914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97" name="Rectangle 96"/>
            <p:cNvSpPr/>
            <p:nvPr/>
          </p:nvSpPr>
          <p:spPr>
            <a:xfrm>
              <a:off x="6058861" y="5900847"/>
              <a:ext cx="558446" cy="1766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32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99" name="Elbow Connector 98"/>
          <p:cNvCxnSpPr>
            <a:stCxn id="78" idx="3"/>
          </p:cNvCxnSpPr>
          <p:nvPr/>
        </p:nvCxnSpPr>
        <p:spPr>
          <a:xfrm flipV="1">
            <a:off x="8424604" y="4028824"/>
            <a:ext cx="733674" cy="471190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17" name="Group 116"/>
          <p:cNvGrpSpPr/>
          <p:nvPr/>
        </p:nvGrpSpPr>
        <p:grpSpPr>
          <a:xfrm>
            <a:off x="3391480" y="4491227"/>
            <a:ext cx="1099349" cy="1769225"/>
            <a:chOff x="3391480" y="4491227"/>
            <a:chExt cx="1099349" cy="1769225"/>
          </a:xfrm>
        </p:grpSpPr>
        <p:cxnSp>
          <p:nvCxnSpPr>
            <p:cNvPr id="101" name="Straight Connector 100"/>
            <p:cNvCxnSpPr>
              <a:stCxn id="66" idx="2"/>
            </p:cNvCxnSpPr>
            <p:nvPr/>
          </p:nvCxnSpPr>
          <p:spPr>
            <a:xfrm>
              <a:off x="4130005" y="4491227"/>
              <a:ext cx="8456" cy="1518098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07" name="Rectangle 106"/>
            <p:cNvSpPr/>
            <p:nvPr/>
          </p:nvSpPr>
          <p:spPr>
            <a:xfrm>
              <a:off x="3391480" y="6008040"/>
              <a:ext cx="1099349" cy="25241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accent1">
                      <a:lumMod val="50000"/>
                    </a:schemeClr>
                  </a:solidFill>
                </a:rPr>
                <a:t>RegDst</a:t>
              </a:r>
              <a:endParaRPr lang="en-US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grpSp>
        <p:nvGrpSpPr>
          <p:cNvPr id="118" name="Group 117"/>
          <p:cNvGrpSpPr/>
          <p:nvPr/>
        </p:nvGrpSpPr>
        <p:grpSpPr>
          <a:xfrm>
            <a:off x="7668887" y="4969101"/>
            <a:ext cx="1099349" cy="1195273"/>
            <a:chOff x="7668887" y="4969101"/>
            <a:chExt cx="1099349" cy="1195273"/>
          </a:xfrm>
        </p:grpSpPr>
        <p:cxnSp>
          <p:nvCxnSpPr>
            <p:cNvPr id="106" name="Straight Connector 105"/>
            <p:cNvCxnSpPr/>
            <p:nvPr/>
          </p:nvCxnSpPr>
          <p:spPr>
            <a:xfrm rot="-60000" flipH="1">
              <a:off x="8242146" y="4969101"/>
              <a:ext cx="13059" cy="698749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08" name="Rectangle 107"/>
            <p:cNvSpPr/>
            <p:nvPr/>
          </p:nvSpPr>
          <p:spPr>
            <a:xfrm>
              <a:off x="7668887" y="5692895"/>
              <a:ext cx="1099349" cy="47147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accent1">
                      <a:lumMod val="50000"/>
                    </a:schemeClr>
                  </a:solidFill>
                </a:rPr>
                <a:t>ALUSrc</a:t>
              </a: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4" name="Group 113"/>
          <p:cNvGrpSpPr/>
          <p:nvPr/>
        </p:nvGrpSpPr>
        <p:grpSpPr>
          <a:xfrm>
            <a:off x="1223272" y="3032477"/>
            <a:ext cx="899689" cy="356733"/>
            <a:chOff x="1223272" y="3032477"/>
            <a:chExt cx="899689" cy="356733"/>
          </a:xfrm>
        </p:grpSpPr>
        <p:grpSp>
          <p:nvGrpSpPr>
            <p:cNvPr id="14" name="Group 13"/>
            <p:cNvGrpSpPr/>
            <p:nvPr/>
          </p:nvGrpSpPr>
          <p:grpSpPr>
            <a:xfrm>
              <a:off x="1223272" y="3032477"/>
              <a:ext cx="866776" cy="306599"/>
              <a:chOff x="2333625" y="3043403"/>
              <a:chExt cx="866775" cy="306599"/>
            </a:xfrm>
          </p:grpSpPr>
          <p:cxnSp>
            <p:nvCxnSpPr>
              <p:cNvPr id="15" name="Straight Connector 14"/>
              <p:cNvCxnSpPr/>
              <p:nvPr/>
            </p:nvCxnSpPr>
            <p:spPr>
              <a:xfrm>
                <a:off x="2333625" y="3350002"/>
                <a:ext cx="866775" cy="0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6" name="Rectangle 15"/>
              <p:cNvSpPr/>
              <p:nvPr/>
            </p:nvSpPr>
            <p:spPr>
              <a:xfrm>
                <a:off x="2390775" y="3043403"/>
                <a:ext cx="752475" cy="25241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Ins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11" name="Oval 110"/>
            <p:cNvSpPr/>
            <p:nvPr/>
          </p:nvSpPr>
          <p:spPr>
            <a:xfrm>
              <a:off x="2077242" y="3291263"/>
              <a:ext cx="45719" cy="9794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6" name="Group 115"/>
          <p:cNvGrpSpPr/>
          <p:nvPr/>
        </p:nvGrpSpPr>
        <p:grpSpPr>
          <a:xfrm>
            <a:off x="2077242" y="3360930"/>
            <a:ext cx="1889734" cy="1040026"/>
            <a:chOff x="2077242" y="3360930"/>
            <a:chExt cx="1889734" cy="1040026"/>
          </a:xfrm>
        </p:grpSpPr>
        <p:grpSp>
          <p:nvGrpSpPr>
            <p:cNvPr id="20" name="Group 19"/>
            <p:cNvGrpSpPr/>
            <p:nvPr/>
          </p:nvGrpSpPr>
          <p:grpSpPr>
            <a:xfrm>
              <a:off x="2091276" y="3360930"/>
              <a:ext cx="1875700" cy="1005660"/>
              <a:chOff x="3200400" y="3350002"/>
              <a:chExt cx="1562100" cy="539941"/>
            </a:xfrm>
          </p:grpSpPr>
          <p:cxnSp>
            <p:nvCxnSpPr>
              <p:cNvPr id="21" name="Straight Connector 20"/>
              <p:cNvCxnSpPr/>
              <p:nvPr/>
            </p:nvCxnSpPr>
            <p:spPr>
              <a:xfrm>
                <a:off x="3200400" y="3350002"/>
                <a:ext cx="0" cy="539941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22" name="Group 21"/>
              <p:cNvGrpSpPr/>
              <p:nvPr/>
            </p:nvGrpSpPr>
            <p:grpSpPr>
              <a:xfrm>
                <a:off x="3200400" y="3744976"/>
                <a:ext cx="1562100" cy="144967"/>
                <a:chOff x="3200400" y="3744976"/>
                <a:chExt cx="1562100" cy="144967"/>
              </a:xfrm>
            </p:grpSpPr>
            <p:cxnSp>
              <p:nvCxnSpPr>
                <p:cNvPr id="23" name="Straight Arrow Connector 22"/>
                <p:cNvCxnSpPr/>
                <p:nvPr/>
              </p:nvCxnSpPr>
              <p:spPr>
                <a:xfrm>
                  <a:off x="3200400" y="3889943"/>
                  <a:ext cx="1562100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4" name="Rectangle 23"/>
                <p:cNvSpPr/>
                <p:nvPr/>
              </p:nvSpPr>
              <p:spPr>
                <a:xfrm>
                  <a:off x="3212320" y="3744976"/>
                  <a:ext cx="1490837" cy="13004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Ins[15– 11] </a:t>
                  </a:r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p:grpSp>
        </p:grpSp>
        <p:sp>
          <p:nvSpPr>
            <p:cNvPr id="115" name="Oval 114"/>
            <p:cNvSpPr/>
            <p:nvPr/>
          </p:nvSpPr>
          <p:spPr>
            <a:xfrm>
              <a:off x="2077242" y="4338801"/>
              <a:ext cx="45719" cy="6215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92564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  <p:bldP spid="7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Presentation 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 </a:t>
            </a:r>
            <a:r>
              <a:rPr lang="en-US" sz="3200" dirty="0" smtClean="0"/>
              <a:t>General Introduction to processor Design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 </a:t>
            </a:r>
            <a:r>
              <a:rPr lang="en-US" sz="3200" dirty="0" smtClean="0"/>
              <a:t>Overview of MIPS ISA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 </a:t>
            </a:r>
            <a:r>
              <a:rPr lang="en-US" sz="3200" dirty="0" smtClean="0"/>
              <a:t>Register File Design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 </a:t>
            </a:r>
            <a:r>
              <a:rPr lang="en-US" sz="3200" dirty="0" smtClean="0"/>
              <a:t>ALU Design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 </a:t>
            </a:r>
            <a:r>
              <a:rPr lang="en-US" sz="3200" dirty="0" smtClean="0"/>
              <a:t>Datapath Design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 </a:t>
            </a:r>
            <a:r>
              <a:rPr lang="en-US" sz="3200" dirty="0" smtClean="0"/>
              <a:t>Control Unit Design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 </a:t>
            </a:r>
            <a:r>
              <a:rPr lang="en-US" sz="3200" dirty="0" smtClean="0"/>
              <a:t>Final CPU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 smtClean="0"/>
              <a:t>Running test programs on the CPU</a:t>
            </a:r>
          </a:p>
        </p:txBody>
      </p:sp>
    </p:spTree>
    <p:extLst>
      <p:ext uri="{BB962C8B-B14F-4D97-AF65-F5344CB8AC3E}">
        <p14:creationId xmlns:p14="http://schemas.microsoft.com/office/powerpoint/2010/main" val="3235582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Datapath for the load instruction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7583502" y="2899209"/>
            <a:ext cx="610770" cy="1290638"/>
            <a:chOff x="8342319" y="3011864"/>
            <a:chExt cx="907704" cy="1290638"/>
          </a:xfrm>
        </p:grpSpPr>
        <p:grpSp>
          <p:nvGrpSpPr>
            <p:cNvPr id="5" name="Group 4"/>
            <p:cNvGrpSpPr/>
            <p:nvPr/>
          </p:nvGrpSpPr>
          <p:grpSpPr>
            <a:xfrm>
              <a:off x="8342319" y="3011864"/>
              <a:ext cx="907704" cy="1290638"/>
              <a:chOff x="5844852" y="1974532"/>
              <a:chExt cx="470088" cy="1095376"/>
            </a:xfrm>
          </p:grpSpPr>
          <p:sp>
            <p:nvSpPr>
              <p:cNvPr id="7" name="Flowchart: Manual Operation 6"/>
              <p:cNvSpPr/>
              <p:nvPr/>
            </p:nvSpPr>
            <p:spPr>
              <a:xfrm rot="16200000">
                <a:off x="5535862" y="2290830"/>
                <a:ext cx="1095376" cy="462780"/>
              </a:xfrm>
              <a:prstGeom prst="flowChartManualOperation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Isosceles Triangle 9"/>
              <p:cNvSpPr/>
              <p:nvPr/>
            </p:nvSpPr>
            <p:spPr>
              <a:xfrm rot="5400000">
                <a:off x="5788818" y="2413094"/>
                <a:ext cx="300993" cy="188926"/>
              </a:xfrm>
              <a:custGeom>
                <a:avLst/>
                <a:gdLst>
                  <a:gd name="connsiteX0" fmla="*/ 0 w 266700"/>
                  <a:gd name="connsiteY0" fmla="*/ 228600 h 228600"/>
                  <a:gd name="connsiteX1" fmla="*/ 133350 w 266700"/>
                  <a:gd name="connsiteY1" fmla="*/ 0 h 228600"/>
                  <a:gd name="connsiteX2" fmla="*/ 266700 w 266700"/>
                  <a:gd name="connsiteY2" fmla="*/ 228600 h 228600"/>
                  <a:gd name="connsiteX3" fmla="*/ 0 w 266700"/>
                  <a:gd name="connsiteY3" fmla="*/ 228600 h 228600"/>
                  <a:gd name="connsiteX0" fmla="*/ 0 w 358140"/>
                  <a:gd name="connsiteY0" fmla="*/ 228600 h 320040"/>
                  <a:gd name="connsiteX1" fmla="*/ 133350 w 358140"/>
                  <a:gd name="connsiteY1" fmla="*/ 0 h 320040"/>
                  <a:gd name="connsiteX2" fmla="*/ 358140 w 358140"/>
                  <a:gd name="connsiteY2" fmla="*/ 320040 h 320040"/>
                  <a:gd name="connsiteX0" fmla="*/ 0 w 281940"/>
                  <a:gd name="connsiteY0" fmla="*/ 228600 h 243840"/>
                  <a:gd name="connsiteX1" fmla="*/ 133350 w 281940"/>
                  <a:gd name="connsiteY1" fmla="*/ 0 h 243840"/>
                  <a:gd name="connsiteX2" fmla="*/ 281940 w 281940"/>
                  <a:gd name="connsiteY2" fmla="*/ 243840 h 243840"/>
                  <a:gd name="connsiteX0" fmla="*/ 0 w 291465"/>
                  <a:gd name="connsiteY0" fmla="*/ 209550 h 243840"/>
                  <a:gd name="connsiteX1" fmla="*/ 142875 w 291465"/>
                  <a:gd name="connsiteY1" fmla="*/ 0 h 243840"/>
                  <a:gd name="connsiteX2" fmla="*/ 291465 w 291465"/>
                  <a:gd name="connsiteY2" fmla="*/ 243840 h 243840"/>
                  <a:gd name="connsiteX0" fmla="*/ 0 w 291468"/>
                  <a:gd name="connsiteY0" fmla="*/ 209550 h 209550"/>
                  <a:gd name="connsiteX1" fmla="*/ 142875 w 291468"/>
                  <a:gd name="connsiteY1" fmla="*/ 0 h 209550"/>
                  <a:gd name="connsiteX2" fmla="*/ 291468 w 291468"/>
                  <a:gd name="connsiteY2" fmla="*/ 205740 h 209550"/>
                  <a:gd name="connsiteX0" fmla="*/ 0 w 291468"/>
                  <a:gd name="connsiteY0" fmla="*/ 209550 h 224790"/>
                  <a:gd name="connsiteX1" fmla="*/ 142875 w 291468"/>
                  <a:gd name="connsiteY1" fmla="*/ 0 h 224790"/>
                  <a:gd name="connsiteX2" fmla="*/ 291468 w 291468"/>
                  <a:gd name="connsiteY2" fmla="*/ 224790 h 224790"/>
                  <a:gd name="connsiteX0" fmla="*/ 0 w 300993"/>
                  <a:gd name="connsiteY0" fmla="*/ 228600 h 228600"/>
                  <a:gd name="connsiteX1" fmla="*/ 152400 w 300993"/>
                  <a:gd name="connsiteY1" fmla="*/ 0 h 228600"/>
                  <a:gd name="connsiteX2" fmla="*/ 300993 w 300993"/>
                  <a:gd name="connsiteY2" fmla="*/ 224790 h 228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00993" h="228600">
                    <a:moveTo>
                      <a:pt x="0" y="228600"/>
                    </a:moveTo>
                    <a:lnTo>
                      <a:pt x="152400" y="0"/>
                    </a:lnTo>
                    <a:cubicBezTo>
                      <a:pt x="196850" y="76200"/>
                      <a:pt x="300993" y="224790"/>
                      <a:pt x="300993" y="224790"/>
                    </a:cubicBezTo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" name="Rectangle 5"/>
            <p:cNvSpPr/>
            <p:nvPr/>
          </p:nvSpPr>
          <p:spPr>
            <a:xfrm rot="16200000">
              <a:off x="8619359" y="3431976"/>
              <a:ext cx="625666" cy="29026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ALU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977951" y="2947566"/>
            <a:ext cx="1597604" cy="365094"/>
            <a:chOff x="3200400" y="3105659"/>
            <a:chExt cx="1562100" cy="244343"/>
          </a:xfrm>
        </p:grpSpPr>
        <p:cxnSp>
          <p:nvCxnSpPr>
            <p:cNvPr id="15" name="Straight Arrow Connector 14"/>
            <p:cNvCxnSpPr/>
            <p:nvPr/>
          </p:nvCxnSpPr>
          <p:spPr>
            <a:xfrm>
              <a:off x="3200400" y="3350002"/>
              <a:ext cx="15621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Rectangle 15"/>
            <p:cNvSpPr/>
            <p:nvPr/>
          </p:nvSpPr>
          <p:spPr>
            <a:xfrm>
              <a:off x="3223189" y="3105659"/>
              <a:ext cx="1489238" cy="17433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tx1"/>
                  </a:solidFill>
                </a:rPr>
                <a:t> </a:t>
              </a:r>
              <a:r>
                <a:rPr lang="en-US" sz="1200" dirty="0" smtClean="0">
                  <a:solidFill>
                    <a:schemeClr val="tx1"/>
                  </a:solidFill>
                </a:rPr>
                <a:t>    </a:t>
              </a:r>
              <a:r>
                <a:rPr lang="en-US" sz="1200" dirty="0" smtClean="0">
                  <a:solidFill>
                    <a:schemeClr val="tx1"/>
                  </a:solidFill>
                </a:rPr>
                <a:t>Ins[20 </a:t>
              </a:r>
              <a:r>
                <a:rPr lang="en-US" sz="1200" dirty="0" smtClean="0">
                  <a:solidFill>
                    <a:schemeClr val="tx1"/>
                  </a:solidFill>
                </a:rPr>
                <a:t>– </a:t>
              </a:r>
              <a:r>
                <a:rPr lang="en-US" sz="1200" dirty="0" smtClean="0">
                  <a:solidFill>
                    <a:schemeClr val="tx1"/>
                  </a:solidFill>
                </a:rPr>
                <a:t>16] </a:t>
              </a:r>
              <a:r>
                <a:rPr lang="en-US" sz="1200" dirty="0" err="1" smtClean="0">
                  <a:solidFill>
                    <a:srgbClr val="FF0000"/>
                  </a:solidFill>
                </a:rPr>
                <a:t>rt</a:t>
              </a:r>
              <a:endParaRPr lang="en-US" sz="1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7447589" y="2014405"/>
            <a:ext cx="892092" cy="1022468"/>
            <a:chOff x="8357933" y="2118461"/>
            <a:chExt cx="892091" cy="1022468"/>
          </a:xfrm>
        </p:grpSpPr>
        <p:cxnSp>
          <p:nvCxnSpPr>
            <p:cNvPr id="18" name="Straight Connector 17"/>
            <p:cNvCxnSpPr/>
            <p:nvPr/>
          </p:nvCxnSpPr>
          <p:spPr>
            <a:xfrm rot="60000" flipH="1" flipV="1">
              <a:off x="8787058" y="2391045"/>
              <a:ext cx="16170" cy="749884"/>
            </a:xfrm>
            <a:prstGeom prst="line">
              <a:avLst/>
            </a:prstGeom>
            <a:ln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8357933" y="2118461"/>
              <a:ext cx="892091" cy="14923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accent2">
                      <a:lumMod val="75000"/>
                    </a:schemeClr>
                  </a:solidFill>
                </a:rPr>
                <a:t>ALUCtr</a:t>
              </a:r>
              <a:endParaRPr lang="en-US" sz="12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685125" y="1935316"/>
            <a:ext cx="892092" cy="793651"/>
            <a:chOff x="5753528" y="1917965"/>
            <a:chExt cx="892091" cy="793651"/>
          </a:xfrm>
        </p:grpSpPr>
        <p:cxnSp>
          <p:nvCxnSpPr>
            <p:cNvPr id="21" name="Straight Connector 20"/>
            <p:cNvCxnSpPr/>
            <p:nvPr/>
          </p:nvCxnSpPr>
          <p:spPr>
            <a:xfrm rot="-120000" flipV="1">
              <a:off x="6096000" y="2092829"/>
              <a:ext cx="19050" cy="618787"/>
            </a:xfrm>
            <a:prstGeom prst="line">
              <a:avLst/>
            </a:prstGeom>
            <a:ln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2" name="Rectangle 21"/>
            <p:cNvSpPr/>
            <p:nvPr/>
          </p:nvSpPr>
          <p:spPr>
            <a:xfrm>
              <a:off x="5753528" y="1917965"/>
              <a:ext cx="892091" cy="14923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accent2">
                      <a:lumMod val="75000"/>
                    </a:schemeClr>
                  </a:solidFill>
                </a:rPr>
                <a:t>RegWr</a:t>
              </a:r>
              <a:endParaRPr lang="en-US" sz="12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5394836" y="2831597"/>
            <a:ext cx="2201141" cy="527461"/>
            <a:chOff x="6572250" y="2970217"/>
            <a:chExt cx="1770068" cy="527461"/>
          </a:xfrm>
        </p:grpSpPr>
        <p:cxnSp>
          <p:nvCxnSpPr>
            <p:cNvPr id="24" name="Straight Arrow Connector 23"/>
            <p:cNvCxnSpPr/>
            <p:nvPr/>
          </p:nvCxnSpPr>
          <p:spPr>
            <a:xfrm>
              <a:off x="6572250" y="3264276"/>
              <a:ext cx="177006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H="1">
              <a:off x="7659240" y="3043403"/>
              <a:ext cx="141024" cy="37634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Rectangle 25"/>
            <p:cNvSpPr/>
            <p:nvPr/>
          </p:nvSpPr>
          <p:spPr>
            <a:xfrm>
              <a:off x="6787118" y="2970217"/>
              <a:ext cx="752475" cy="25241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Bus A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7588245" y="3315009"/>
              <a:ext cx="478561" cy="1826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32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337117" y="3763635"/>
            <a:ext cx="1179455" cy="552661"/>
            <a:chOff x="6523673" y="3848295"/>
            <a:chExt cx="1818645" cy="552661"/>
          </a:xfrm>
        </p:grpSpPr>
        <p:cxnSp>
          <p:nvCxnSpPr>
            <p:cNvPr id="29" name="Straight Arrow Connector 28"/>
            <p:cNvCxnSpPr/>
            <p:nvPr/>
          </p:nvCxnSpPr>
          <p:spPr>
            <a:xfrm flipV="1">
              <a:off x="6572250" y="4112002"/>
              <a:ext cx="1770068" cy="1905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H="1">
              <a:off x="7335357" y="3889943"/>
              <a:ext cx="257966" cy="37634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Rectangle 30"/>
            <p:cNvSpPr/>
            <p:nvPr/>
          </p:nvSpPr>
          <p:spPr>
            <a:xfrm>
              <a:off x="6523673" y="3848295"/>
              <a:ext cx="915018" cy="2210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Bus B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7335357" y="4183921"/>
              <a:ext cx="607544" cy="21703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32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8192280" y="3141522"/>
            <a:ext cx="723547" cy="700425"/>
            <a:chOff x="9242137" y="3198133"/>
            <a:chExt cx="921038" cy="700425"/>
          </a:xfrm>
        </p:grpSpPr>
        <p:cxnSp>
          <p:nvCxnSpPr>
            <p:cNvPr id="34" name="Straight Arrow Connector 33"/>
            <p:cNvCxnSpPr/>
            <p:nvPr/>
          </p:nvCxnSpPr>
          <p:spPr>
            <a:xfrm>
              <a:off x="9242137" y="3592216"/>
              <a:ext cx="921038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H="1">
              <a:off x="9631846" y="3393985"/>
              <a:ext cx="94094" cy="311844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 35"/>
            <p:cNvSpPr/>
            <p:nvPr/>
          </p:nvSpPr>
          <p:spPr>
            <a:xfrm>
              <a:off x="9330361" y="3198133"/>
              <a:ext cx="832814" cy="2440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Result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9250024" y="3715889"/>
              <a:ext cx="478561" cy="1826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32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1876502" y="2553114"/>
            <a:ext cx="1737729" cy="784033"/>
            <a:chOff x="3076575" y="2559638"/>
            <a:chExt cx="1685925" cy="796905"/>
          </a:xfrm>
        </p:grpSpPr>
        <p:cxnSp>
          <p:nvCxnSpPr>
            <p:cNvPr id="39" name="Straight Arrow Connector 38"/>
            <p:cNvCxnSpPr/>
            <p:nvPr/>
          </p:nvCxnSpPr>
          <p:spPr>
            <a:xfrm>
              <a:off x="3200400" y="2816602"/>
              <a:ext cx="15621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40" name="Group 39"/>
            <p:cNvGrpSpPr/>
            <p:nvPr/>
          </p:nvGrpSpPr>
          <p:grpSpPr>
            <a:xfrm>
              <a:off x="3076575" y="2559638"/>
              <a:ext cx="1634962" cy="796905"/>
              <a:chOff x="3076575" y="2559638"/>
              <a:chExt cx="1634962" cy="796905"/>
            </a:xfrm>
          </p:grpSpPr>
          <p:sp>
            <p:nvSpPr>
              <p:cNvPr id="41" name="Rectangle 40"/>
              <p:cNvSpPr/>
              <p:nvPr/>
            </p:nvSpPr>
            <p:spPr>
              <a:xfrm>
                <a:off x="3076575" y="2559638"/>
                <a:ext cx="1634962" cy="18695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solidFill>
                      <a:schemeClr val="tx1"/>
                    </a:solidFill>
                  </a:rPr>
                  <a:t>Ins[25–21</a:t>
                </a:r>
                <a:r>
                  <a:rPr lang="en-US" sz="1200" dirty="0" smtClean="0">
                    <a:solidFill>
                      <a:schemeClr val="tx1"/>
                    </a:solidFill>
                  </a:rPr>
                  <a:t>]   </a:t>
                </a:r>
                <a:r>
                  <a:rPr lang="en-US" sz="1200" dirty="0" err="1" smtClean="0">
                    <a:solidFill>
                      <a:srgbClr val="FF0000"/>
                    </a:solidFill>
                  </a:rPr>
                  <a:t>rs</a:t>
                </a:r>
                <a:endParaRPr lang="en-US" sz="1200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42" name="Straight Connector 41"/>
              <p:cNvCxnSpPr/>
              <p:nvPr/>
            </p:nvCxnSpPr>
            <p:spPr>
              <a:xfrm>
                <a:off x="3200400" y="2816602"/>
                <a:ext cx="0" cy="539941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3" name="Group 42"/>
          <p:cNvGrpSpPr/>
          <p:nvPr/>
        </p:nvGrpSpPr>
        <p:grpSpPr>
          <a:xfrm>
            <a:off x="3604829" y="1969754"/>
            <a:ext cx="1809750" cy="2996143"/>
            <a:chOff x="4762500" y="1963373"/>
            <a:chExt cx="1809750" cy="2996143"/>
          </a:xfrm>
        </p:grpSpPr>
        <p:grpSp>
          <p:nvGrpSpPr>
            <p:cNvPr id="44" name="Group 43"/>
            <p:cNvGrpSpPr/>
            <p:nvPr/>
          </p:nvGrpSpPr>
          <p:grpSpPr>
            <a:xfrm>
              <a:off x="4762500" y="1963373"/>
              <a:ext cx="1809750" cy="2996143"/>
              <a:chOff x="4762500" y="1963373"/>
              <a:chExt cx="1809750" cy="2996143"/>
            </a:xfrm>
          </p:grpSpPr>
          <p:grpSp>
            <p:nvGrpSpPr>
              <p:cNvPr id="46" name="Group 45"/>
              <p:cNvGrpSpPr/>
              <p:nvPr/>
            </p:nvGrpSpPr>
            <p:grpSpPr>
              <a:xfrm>
                <a:off x="4762500" y="2711616"/>
                <a:ext cx="1809750" cy="2247900"/>
                <a:chOff x="4762500" y="2711616"/>
                <a:chExt cx="1809750" cy="2247900"/>
              </a:xfrm>
            </p:grpSpPr>
            <p:sp>
              <p:nvSpPr>
                <p:cNvPr id="50" name="Rectangle 49"/>
                <p:cNvSpPr/>
                <p:nvPr/>
              </p:nvSpPr>
              <p:spPr>
                <a:xfrm>
                  <a:off x="4762500" y="2711616"/>
                  <a:ext cx="1809750" cy="22479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51" name="Rectangle 50"/>
                <p:cNvSpPr/>
                <p:nvPr/>
              </p:nvSpPr>
              <p:spPr>
                <a:xfrm>
                  <a:off x="4813464" y="2754345"/>
                  <a:ext cx="682462" cy="35131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200" b="1" dirty="0" smtClean="0">
                      <a:solidFill>
                        <a:schemeClr val="tx1"/>
                      </a:solidFill>
                    </a:rPr>
                    <a:t>Read</a:t>
                  </a:r>
                </a:p>
                <a:p>
                  <a:r>
                    <a:rPr lang="en-US" sz="1200" b="1" dirty="0" smtClean="0">
                      <a:solidFill>
                        <a:schemeClr val="tx1"/>
                      </a:solidFill>
                    </a:rPr>
                    <a:t> Reg 1</a:t>
                  </a:r>
                  <a:endParaRPr lang="en-US" sz="16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2" name="Rectangle 51"/>
                <p:cNvSpPr/>
                <p:nvPr/>
              </p:nvSpPr>
              <p:spPr>
                <a:xfrm>
                  <a:off x="4828326" y="3291263"/>
                  <a:ext cx="667599" cy="25696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200" b="1" dirty="0" smtClean="0">
                      <a:solidFill>
                        <a:schemeClr val="tx1"/>
                      </a:solidFill>
                    </a:rPr>
                    <a:t>Read </a:t>
                  </a:r>
                </a:p>
                <a:p>
                  <a:r>
                    <a:rPr lang="en-US" sz="1200" b="1" dirty="0" smtClean="0">
                      <a:solidFill>
                        <a:schemeClr val="tx1"/>
                      </a:solidFill>
                    </a:rPr>
                    <a:t>Reg 2</a:t>
                  </a:r>
                  <a:endParaRPr lang="en-US" sz="12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3" name="Rectangle 52"/>
                <p:cNvSpPr/>
                <p:nvPr/>
              </p:nvSpPr>
              <p:spPr>
                <a:xfrm>
                  <a:off x="4803489" y="3786141"/>
                  <a:ext cx="667599" cy="25696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200" b="1" dirty="0" smtClean="0">
                      <a:solidFill>
                        <a:schemeClr val="tx1"/>
                      </a:solidFill>
                    </a:rPr>
                    <a:t>Write Reg</a:t>
                  </a:r>
                  <a:endParaRPr lang="en-US" sz="12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4" name="Rectangle 53"/>
                <p:cNvSpPr/>
                <p:nvPr/>
              </p:nvSpPr>
              <p:spPr>
                <a:xfrm>
                  <a:off x="4790651" y="4547929"/>
                  <a:ext cx="667599" cy="25696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200" b="1" dirty="0" smtClean="0">
                      <a:solidFill>
                        <a:schemeClr val="tx1"/>
                      </a:solidFill>
                    </a:rPr>
                    <a:t>Write data</a:t>
                  </a:r>
                </a:p>
              </p:txBody>
            </p:sp>
            <p:sp>
              <p:nvSpPr>
                <p:cNvPr id="55" name="Rectangle 54"/>
                <p:cNvSpPr/>
                <p:nvPr/>
              </p:nvSpPr>
              <p:spPr>
                <a:xfrm>
                  <a:off x="5854577" y="3043403"/>
                  <a:ext cx="667599" cy="30659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200" b="1" dirty="0" smtClean="0">
                      <a:solidFill>
                        <a:schemeClr val="tx1"/>
                      </a:solidFill>
                    </a:rPr>
                    <a:t>Read </a:t>
                  </a:r>
                </a:p>
                <a:p>
                  <a:r>
                    <a:rPr lang="en-US" sz="1200" b="1" dirty="0" smtClean="0">
                      <a:solidFill>
                        <a:schemeClr val="tx1"/>
                      </a:solidFill>
                    </a:rPr>
                    <a:t>Data 1 </a:t>
                  </a:r>
                  <a:endParaRPr lang="en-US" sz="12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6" name="Rectangle 55"/>
                <p:cNvSpPr/>
                <p:nvPr/>
              </p:nvSpPr>
              <p:spPr>
                <a:xfrm>
                  <a:off x="5854577" y="3983520"/>
                  <a:ext cx="667599" cy="25696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200" b="1" dirty="0" smtClean="0">
                      <a:solidFill>
                        <a:schemeClr val="tx1"/>
                      </a:solidFill>
                    </a:rPr>
                    <a:t>Read </a:t>
                  </a:r>
                </a:p>
                <a:p>
                  <a:r>
                    <a:rPr lang="en-US" sz="1200" b="1" dirty="0" smtClean="0">
                      <a:solidFill>
                        <a:schemeClr val="tx1"/>
                      </a:solidFill>
                    </a:rPr>
                    <a:t>Data 2</a:t>
                  </a:r>
                  <a:endParaRPr lang="en-US" sz="12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7" name="Isosceles Triangle 56"/>
                <p:cNvSpPr/>
                <p:nvPr/>
              </p:nvSpPr>
              <p:spPr>
                <a:xfrm rot="10800000">
                  <a:off x="5576476" y="2720664"/>
                  <a:ext cx="228175" cy="295275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</p:grpSp>
          <p:grpSp>
            <p:nvGrpSpPr>
              <p:cNvPr id="47" name="Group 46"/>
              <p:cNvGrpSpPr/>
              <p:nvPr/>
            </p:nvGrpSpPr>
            <p:grpSpPr>
              <a:xfrm>
                <a:off x="5598737" y="1963373"/>
                <a:ext cx="137276" cy="748243"/>
                <a:chOff x="5598737" y="1963373"/>
                <a:chExt cx="137276" cy="748243"/>
              </a:xfrm>
            </p:grpSpPr>
            <p:sp>
              <p:nvSpPr>
                <p:cNvPr id="48" name="Oval 47"/>
                <p:cNvSpPr/>
                <p:nvPr/>
              </p:nvSpPr>
              <p:spPr>
                <a:xfrm>
                  <a:off x="5598737" y="2559638"/>
                  <a:ext cx="137276" cy="151978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cxnSp>
              <p:nvCxnSpPr>
                <p:cNvPr id="49" name="Straight Connector 48"/>
                <p:cNvCxnSpPr/>
                <p:nvPr/>
              </p:nvCxnSpPr>
              <p:spPr>
                <a:xfrm flipV="1">
                  <a:off x="5667375" y="1963373"/>
                  <a:ext cx="0" cy="596265"/>
                </a:xfrm>
                <a:prstGeom prst="line">
                  <a:avLst/>
                </a:prstGeom>
                <a:ln/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45" name="Rectangle 44"/>
            <p:cNvSpPr/>
            <p:nvPr/>
          </p:nvSpPr>
          <p:spPr>
            <a:xfrm rot="-5400000">
              <a:off x="4865768" y="3692664"/>
              <a:ext cx="1634963" cy="18695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rgbClr val="0070C0"/>
                  </a:solidFill>
                </a:rPr>
                <a:t>Registers  </a:t>
              </a:r>
              <a:endParaRPr lang="en-US" sz="1600" dirty="0">
                <a:solidFill>
                  <a:srgbClr val="0070C0"/>
                </a:solidFill>
              </a:endParaRPr>
            </a:p>
          </p:txBody>
        </p:sp>
      </p:grpSp>
      <p:sp>
        <p:nvSpPr>
          <p:cNvPr id="58" name="Rounded Rectangle 57"/>
          <p:cNvSpPr/>
          <p:nvPr/>
        </p:nvSpPr>
        <p:spPr>
          <a:xfrm>
            <a:off x="2786106" y="3544528"/>
            <a:ext cx="338799" cy="93817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chemeClr val="tx1"/>
                </a:solidFill>
              </a:rPr>
              <a:t>0</a:t>
            </a:r>
            <a:r>
              <a:rPr lang="en-US" sz="1000" b="1" dirty="0" smtClean="0">
                <a:solidFill>
                  <a:schemeClr val="tx1"/>
                </a:solidFill>
              </a:rPr>
              <a:t>MUX</a:t>
            </a:r>
            <a:r>
              <a:rPr lang="en-US" sz="1050" b="1" dirty="0" smtClean="0">
                <a:solidFill>
                  <a:schemeClr val="tx1"/>
                </a:solidFill>
              </a:rPr>
              <a:t>1</a:t>
            </a:r>
            <a:endParaRPr lang="en-US" sz="1050" b="1" dirty="0">
              <a:solidFill>
                <a:schemeClr val="tx1"/>
              </a:solidFill>
            </a:endParaRPr>
          </a:p>
        </p:txBody>
      </p:sp>
      <p:grpSp>
        <p:nvGrpSpPr>
          <p:cNvPr id="59" name="Group 58"/>
          <p:cNvGrpSpPr/>
          <p:nvPr/>
        </p:nvGrpSpPr>
        <p:grpSpPr>
          <a:xfrm>
            <a:off x="2457026" y="3271695"/>
            <a:ext cx="309187" cy="382644"/>
            <a:chOff x="3007904" y="3281122"/>
            <a:chExt cx="933251" cy="382644"/>
          </a:xfrm>
        </p:grpSpPr>
        <p:cxnSp>
          <p:nvCxnSpPr>
            <p:cNvPr id="60" name="Straight Connector 59"/>
            <p:cNvCxnSpPr/>
            <p:nvPr/>
          </p:nvCxnSpPr>
          <p:spPr>
            <a:xfrm>
              <a:off x="3035829" y="3360931"/>
              <a:ext cx="0" cy="30283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 flipV="1">
              <a:off x="3035829" y="3654802"/>
              <a:ext cx="905326" cy="896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Oval 61"/>
            <p:cNvSpPr/>
            <p:nvPr/>
          </p:nvSpPr>
          <p:spPr>
            <a:xfrm>
              <a:off x="3007904" y="3281122"/>
              <a:ext cx="71641" cy="10808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cxnSp>
        <p:nvCxnSpPr>
          <p:cNvPr id="63" name="Straight Arrow Connector 62"/>
          <p:cNvCxnSpPr/>
          <p:nvPr/>
        </p:nvCxnSpPr>
        <p:spPr>
          <a:xfrm rot="-120000">
            <a:off x="3125122" y="3993497"/>
            <a:ext cx="488893" cy="209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4" name="Rounded Rectangle 63"/>
          <p:cNvSpPr/>
          <p:nvPr/>
        </p:nvSpPr>
        <p:spPr>
          <a:xfrm>
            <a:off x="6523505" y="3833850"/>
            <a:ext cx="338799" cy="93817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chemeClr val="tx1"/>
                </a:solidFill>
              </a:rPr>
              <a:t>0</a:t>
            </a:r>
            <a:r>
              <a:rPr lang="en-US" sz="1000" b="1" dirty="0" smtClean="0">
                <a:solidFill>
                  <a:schemeClr val="tx1"/>
                </a:solidFill>
              </a:rPr>
              <a:t>MUX</a:t>
            </a:r>
            <a:r>
              <a:rPr lang="en-US" sz="1050" b="1" dirty="0" smtClean="0">
                <a:solidFill>
                  <a:schemeClr val="tx1"/>
                </a:solidFill>
              </a:rPr>
              <a:t>1</a:t>
            </a:r>
            <a:endParaRPr lang="en-US" sz="1050" b="1" dirty="0">
              <a:solidFill>
                <a:schemeClr val="tx1"/>
              </a:solidFill>
            </a:endParaRPr>
          </a:p>
        </p:txBody>
      </p:sp>
      <p:grpSp>
        <p:nvGrpSpPr>
          <p:cNvPr id="65" name="Group 64"/>
          <p:cNvGrpSpPr/>
          <p:nvPr/>
        </p:nvGrpSpPr>
        <p:grpSpPr>
          <a:xfrm>
            <a:off x="1976510" y="4351244"/>
            <a:ext cx="1721918" cy="1545533"/>
            <a:chOff x="3184913" y="3864234"/>
            <a:chExt cx="1605738" cy="2174304"/>
          </a:xfrm>
        </p:grpSpPr>
        <p:grpSp>
          <p:nvGrpSpPr>
            <p:cNvPr id="66" name="Group 65"/>
            <p:cNvGrpSpPr/>
            <p:nvPr/>
          </p:nvGrpSpPr>
          <p:grpSpPr>
            <a:xfrm>
              <a:off x="3200400" y="3864234"/>
              <a:ext cx="1590251" cy="1860291"/>
              <a:chOff x="3200400" y="3864234"/>
              <a:chExt cx="1590251" cy="1860291"/>
            </a:xfrm>
          </p:grpSpPr>
          <p:cxnSp>
            <p:nvCxnSpPr>
              <p:cNvPr id="70" name="Straight Connector 69"/>
              <p:cNvCxnSpPr/>
              <p:nvPr/>
            </p:nvCxnSpPr>
            <p:spPr>
              <a:xfrm>
                <a:off x="3200400" y="3864234"/>
                <a:ext cx="0" cy="184744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/>
              <p:cNvCxnSpPr/>
              <p:nvPr/>
            </p:nvCxnSpPr>
            <p:spPr>
              <a:xfrm>
                <a:off x="3200400" y="5715000"/>
                <a:ext cx="1590251" cy="952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67" name="Straight Connector 66"/>
            <p:cNvCxnSpPr/>
            <p:nvPr/>
          </p:nvCxnSpPr>
          <p:spPr>
            <a:xfrm flipH="1">
              <a:off x="4459921" y="5573537"/>
              <a:ext cx="125993" cy="323539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8" name="Rectangle 67"/>
            <p:cNvSpPr/>
            <p:nvPr/>
          </p:nvSpPr>
          <p:spPr>
            <a:xfrm>
              <a:off x="3184913" y="5523459"/>
              <a:ext cx="1118103" cy="16583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Ins[15– 0]</a:t>
              </a:r>
              <a:endParaRPr 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4269845" y="5865989"/>
              <a:ext cx="509540" cy="17254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    16</a:t>
              </a:r>
              <a:endParaRPr lang="en-US" sz="1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3677018" y="5151501"/>
            <a:ext cx="904875" cy="957803"/>
            <a:chOff x="4762500" y="5287260"/>
            <a:chExt cx="904875" cy="981075"/>
          </a:xfrm>
        </p:grpSpPr>
        <p:sp>
          <p:nvSpPr>
            <p:cNvPr id="73" name="Oval 72"/>
            <p:cNvSpPr/>
            <p:nvPr/>
          </p:nvSpPr>
          <p:spPr>
            <a:xfrm>
              <a:off x="4803489" y="5287260"/>
              <a:ext cx="772988" cy="98107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4880538" y="5550276"/>
              <a:ext cx="590550" cy="18097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sign</a:t>
              </a:r>
              <a:endParaRPr lang="en-US" sz="1200" dirty="0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4762500" y="5879418"/>
              <a:ext cx="904875" cy="1319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extend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4502529" y="4487798"/>
            <a:ext cx="2013443" cy="1336666"/>
            <a:chOff x="3853529" y="3766868"/>
            <a:chExt cx="3002045" cy="2028675"/>
          </a:xfrm>
        </p:grpSpPr>
        <p:cxnSp>
          <p:nvCxnSpPr>
            <p:cNvPr id="77" name="Elbow Connector 76"/>
            <p:cNvCxnSpPr>
              <a:stCxn id="73" idx="6"/>
            </p:cNvCxnSpPr>
            <p:nvPr/>
          </p:nvCxnSpPr>
          <p:spPr>
            <a:xfrm flipV="1">
              <a:off x="3853529" y="3766868"/>
              <a:ext cx="3002045" cy="1775818"/>
            </a:xfrm>
            <a:prstGeom prst="bent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flipH="1">
              <a:off x="4545789" y="5390003"/>
              <a:ext cx="190501" cy="32914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9" name="Rectangle 78"/>
            <p:cNvSpPr/>
            <p:nvPr/>
          </p:nvSpPr>
          <p:spPr>
            <a:xfrm>
              <a:off x="4545789" y="5618918"/>
              <a:ext cx="558445" cy="1766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32</a:t>
              </a:r>
              <a:endParaRPr lang="en-US" sz="1200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80" name="Elbow Connector 79"/>
          <p:cNvCxnSpPr>
            <a:stCxn id="64" idx="3"/>
          </p:cNvCxnSpPr>
          <p:nvPr/>
        </p:nvCxnSpPr>
        <p:spPr>
          <a:xfrm flipV="1">
            <a:off x="6862304" y="3831747"/>
            <a:ext cx="733674" cy="471190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81" name="Group 80"/>
          <p:cNvGrpSpPr/>
          <p:nvPr/>
        </p:nvGrpSpPr>
        <p:grpSpPr>
          <a:xfrm>
            <a:off x="2404071" y="4482702"/>
            <a:ext cx="1099349" cy="1767154"/>
            <a:chOff x="2404071" y="4482702"/>
            <a:chExt cx="1099349" cy="1767154"/>
          </a:xfrm>
        </p:grpSpPr>
        <p:cxnSp>
          <p:nvCxnSpPr>
            <p:cNvPr id="82" name="Straight Connector 81"/>
            <p:cNvCxnSpPr>
              <a:stCxn id="58" idx="2"/>
            </p:cNvCxnSpPr>
            <p:nvPr/>
          </p:nvCxnSpPr>
          <p:spPr>
            <a:xfrm>
              <a:off x="2955506" y="4482702"/>
              <a:ext cx="8456" cy="1518098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83" name="Rectangle 82"/>
            <p:cNvSpPr/>
            <p:nvPr/>
          </p:nvSpPr>
          <p:spPr>
            <a:xfrm>
              <a:off x="2404071" y="5997444"/>
              <a:ext cx="1099349" cy="25241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accent1">
                      <a:lumMod val="50000"/>
                    </a:schemeClr>
                  </a:solidFill>
                </a:rPr>
                <a:t>RegDst</a:t>
              </a:r>
              <a:endParaRPr lang="en-US" sz="12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6122263" y="4763893"/>
            <a:ext cx="1099349" cy="1195273"/>
            <a:chOff x="7668887" y="4969101"/>
            <a:chExt cx="1099349" cy="1195273"/>
          </a:xfrm>
        </p:grpSpPr>
        <p:cxnSp>
          <p:nvCxnSpPr>
            <p:cNvPr id="85" name="Straight Connector 84"/>
            <p:cNvCxnSpPr/>
            <p:nvPr/>
          </p:nvCxnSpPr>
          <p:spPr>
            <a:xfrm rot="21540000" flipH="1">
              <a:off x="8242146" y="4969101"/>
              <a:ext cx="13059" cy="698749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86" name="Rectangle 85"/>
            <p:cNvSpPr/>
            <p:nvPr/>
          </p:nvSpPr>
          <p:spPr>
            <a:xfrm>
              <a:off x="7668887" y="5692895"/>
              <a:ext cx="1099349" cy="47147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accent1">
                      <a:lumMod val="50000"/>
                    </a:schemeClr>
                  </a:solidFill>
                </a:rPr>
                <a:t>ALUSrc</a:t>
              </a:r>
            </a:p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1111037" y="3018335"/>
            <a:ext cx="899689" cy="356733"/>
            <a:chOff x="1223272" y="3032477"/>
            <a:chExt cx="899689" cy="356733"/>
          </a:xfrm>
        </p:grpSpPr>
        <p:grpSp>
          <p:nvGrpSpPr>
            <p:cNvPr id="88" name="Group 87"/>
            <p:cNvGrpSpPr/>
            <p:nvPr/>
          </p:nvGrpSpPr>
          <p:grpSpPr>
            <a:xfrm>
              <a:off x="1223272" y="3032477"/>
              <a:ext cx="866776" cy="306599"/>
              <a:chOff x="2333625" y="3043403"/>
              <a:chExt cx="866775" cy="306599"/>
            </a:xfrm>
          </p:grpSpPr>
          <p:cxnSp>
            <p:nvCxnSpPr>
              <p:cNvPr id="90" name="Straight Connector 89"/>
              <p:cNvCxnSpPr/>
              <p:nvPr/>
            </p:nvCxnSpPr>
            <p:spPr>
              <a:xfrm>
                <a:off x="2333625" y="3350002"/>
                <a:ext cx="866775" cy="0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1" name="Rectangle 90"/>
              <p:cNvSpPr/>
              <p:nvPr/>
            </p:nvSpPr>
            <p:spPr>
              <a:xfrm>
                <a:off x="2390774" y="3043403"/>
                <a:ext cx="752475" cy="25241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solidFill>
                      <a:schemeClr val="tx1"/>
                    </a:solidFill>
                  </a:rPr>
                  <a:t>Ins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89" name="Oval 88"/>
            <p:cNvSpPr/>
            <p:nvPr/>
          </p:nvSpPr>
          <p:spPr>
            <a:xfrm>
              <a:off x="2077242" y="3291263"/>
              <a:ext cx="45719" cy="9794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1959855" y="3332389"/>
            <a:ext cx="888432" cy="1040024"/>
            <a:chOff x="2004043" y="3360932"/>
            <a:chExt cx="2116402" cy="1040024"/>
          </a:xfrm>
        </p:grpSpPr>
        <p:grpSp>
          <p:nvGrpSpPr>
            <p:cNvPr id="93" name="Group 92"/>
            <p:cNvGrpSpPr/>
            <p:nvPr/>
          </p:nvGrpSpPr>
          <p:grpSpPr>
            <a:xfrm>
              <a:off x="2004043" y="3360932"/>
              <a:ext cx="2116402" cy="1025893"/>
              <a:chOff x="3127752" y="3350002"/>
              <a:chExt cx="1762559" cy="550804"/>
            </a:xfrm>
          </p:grpSpPr>
          <p:cxnSp>
            <p:nvCxnSpPr>
              <p:cNvPr id="95" name="Straight Connector 94"/>
              <p:cNvCxnSpPr/>
              <p:nvPr/>
            </p:nvCxnSpPr>
            <p:spPr>
              <a:xfrm>
                <a:off x="3200400" y="3350002"/>
                <a:ext cx="0" cy="539941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96" name="Group 95"/>
              <p:cNvGrpSpPr/>
              <p:nvPr/>
            </p:nvGrpSpPr>
            <p:grpSpPr>
              <a:xfrm>
                <a:off x="3127752" y="3754571"/>
                <a:ext cx="1762559" cy="146235"/>
                <a:chOff x="3127752" y="3754571"/>
                <a:chExt cx="1762559" cy="146235"/>
              </a:xfrm>
            </p:grpSpPr>
            <p:cxnSp>
              <p:nvCxnSpPr>
                <p:cNvPr id="97" name="Straight Arrow Connector 96"/>
                <p:cNvCxnSpPr/>
                <p:nvPr/>
              </p:nvCxnSpPr>
              <p:spPr>
                <a:xfrm>
                  <a:off x="3200400" y="3889943"/>
                  <a:ext cx="1562100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98" name="Rectangle 97"/>
                <p:cNvSpPr/>
                <p:nvPr/>
              </p:nvSpPr>
              <p:spPr>
                <a:xfrm>
                  <a:off x="3127752" y="3754571"/>
                  <a:ext cx="1762559" cy="146235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 smtClean="0">
                      <a:solidFill>
                        <a:schemeClr val="tx1"/>
                      </a:solidFill>
                    </a:rPr>
                    <a:t>Ins[15-11</a:t>
                  </a:r>
                  <a:r>
                    <a:rPr lang="en-US" sz="1200" dirty="0" smtClean="0">
                      <a:solidFill>
                        <a:schemeClr val="tx1"/>
                      </a:solidFill>
                    </a:rPr>
                    <a:t>] </a:t>
                  </a:r>
                  <a:endParaRPr lang="en-US" sz="1200" dirty="0">
                    <a:solidFill>
                      <a:srgbClr val="FF0000"/>
                    </a:solidFill>
                  </a:endParaRPr>
                </a:p>
              </p:txBody>
            </p:sp>
          </p:grpSp>
        </p:grpSp>
        <p:sp>
          <p:nvSpPr>
            <p:cNvPr id="94" name="Oval 93"/>
            <p:cNvSpPr/>
            <p:nvPr/>
          </p:nvSpPr>
          <p:spPr>
            <a:xfrm>
              <a:off x="2077242" y="4338801"/>
              <a:ext cx="45719" cy="6215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sp>
        <p:nvSpPr>
          <p:cNvPr id="106" name="Rounded Rectangle 105"/>
          <p:cNvSpPr/>
          <p:nvPr/>
        </p:nvSpPr>
        <p:spPr>
          <a:xfrm>
            <a:off x="10889656" y="3052471"/>
            <a:ext cx="338799" cy="93817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chemeClr val="tx1"/>
                </a:solidFill>
              </a:rPr>
              <a:t>0</a:t>
            </a:r>
            <a:r>
              <a:rPr lang="en-US" sz="1000" b="1" dirty="0" smtClean="0">
                <a:solidFill>
                  <a:schemeClr val="tx1"/>
                </a:solidFill>
              </a:rPr>
              <a:t>MUX</a:t>
            </a:r>
            <a:r>
              <a:rPr lang="en-US" sz="1050" b="1" dirty="0" smtClean="0">
                <a:solidFill>
                  <a:schemeClr val="tx1"/>
                </a:solidFill>
              </a:rPr>
              <a:t>1</a:t>
            </a:r>
            <a:endParaRPr lang="en-US" sz="1050" b="1" dirty="0">
              <a:solidFill>
                <a:schemeClr val="tx1"/>
              </a:solidFill>
            </a:endParaRPr>
          </a:p>
        </p:txBody>
      </p:sp>
      <p:grpSp>
        <p:nvGrpSpPr>
          <p:cNvPr id="111" name="Group 110"/>
          <p:cNvGrpSpPr/>
          <p:nvPr/>
        </p:nvGrpSpPr>
        <p:grpSpPr>
          <a:xfrm>
            <a:off x="10166109" y="3070535"/>
            <a:ext cx="723547" cy="382654"/>
            <a:chOff x="9242137" y="3393985"/>
            <a:chExt cx="921038" cy="382654"/>
          </a:xfrm>
        </p:grpSpPr>
        <p:cxnSp>
          <p:nvCxnSpPr>
            <p:cNvPr id="112" name="Straight Arrow Connector 111"/>
            <p:cNvCxnSpPr/>
            <p:nvPr/>
          </p:nvCxnSpPr>
          <p:spPr>
            <a:xfrm>
              <a:off x="9242137" y="3592216"/>
              <a:ext cx="921038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 flipH="1">
              <a:off x="9631846" y="3393985"/>
              <a:ext cx="94094" cy="311844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15" name="Rectangle 114"/>
            <p:cNvSpPr/>
            <p:nvPr/>
          </p:nvSpPr>
          <p:spPr>
            <a:xfrm>
              <a:off x="9533360" y="3593970"/>
              <a:ext cx="478561" cy="1826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32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2" name="Group 161"/>
          <p:cNvGrpSpPr/>
          <p:nvPr/>
        </p:nvGrpSpPr>
        <p:grpSpPr>
          <a:xfrm>
            <a:off x="8940232" y="2925656"/>
            <a:ext cx="1221842" cy="1863708"/>
            <a:chOff x="8940232" y="2925656"/>
            <a:chExt cx="1221842" cy="1863708"/>
          </a:xfrm>
        </p:grpSpPr>
        <p:sp>
          <p:nvSpPr>
            <p:cNvPr id="102" name="Rectangle 101"/>
            <p:cNvSpPr/>
            <p:nvPr/>
          </p:nvSpPr>
          <p:spPr>
            <a:xfrm>
              <a:off x="8940232" y="2925656"/>
              <a:ext cx="1221842" cy="186370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8984504" y="3416046"/>
              <a:ext cx="677282" cy="2382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b="1" dirty="0" smtClean="0">
                  <a:solidFill>
                    <a:schemeClr val="tx1"/>
                  </a:solidFill>
                </a:rPr>
                <a:t>Address</a:t>
              </a:r>
              <a:endParaRPr lang="en-US" sz="1100" b="1" dirty="0">
                <a:solidFill>
                  <a:schemeClr val="tx1"/>
                </a:solidFill>
              </a:endParaRPr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8971800" y="4293952"/>
              <a:ext cx="677282" cy="2382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b="1" dirty="0" smtClean="0">
                  <a:solidFill>
                    <a:schemeClr val="tx1"/>
                  </a:solidFill>
                </a:rPr>
                <a:t>Write data</a:t>
              </a:r>
              <a:endParaRPr lang="en-US" sz="1100" b="1" dirty="0">
                <a:solidFill>
                  <a:schemeClr val="tx1"/>
                </a:solidFill>
              </a:endParaRPr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9649082" y="3176390"/>
              <a:ext cx="481742" cy="2092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b="1" dirty="0" smtClean="0">
                  <a:solidFill>
                    <a:schemeClr val="tx1"/>
                  </a:solidFill>
                </a:rPr>
                <a:t>Read data</a:t>
              </a:r>
              <a:endParaRPr lang="en-US" sz="1100" b="1" dirty="0">
                <a:solidFill>
                  <a:schemeClr val="tx1"/>
                </a:solidFill>
              </a:endParaRPr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9179450" y="3777288"/>
              <a:ext cx="841628" cy="3410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b="1" dirty="0" smtClean="0">
                  <a:solidFill>
                    <a:srgbClr val="0070C0"/>
                  </a:solidFill>
                </a:rPr>
                <a:t>Data Memory</a:t>
              </a:r>
              <a:endParaRPr lang="en-US" sz="1200" b="1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50" name="Group 149"/>
          <p:cNvGrpSpPr/>
          <p:nvPr/>
        </p:nvGrpSpPr>
        <p:grpSpPr>
          <a:xfrm>
            <a:off x="3103690" y="3471987"/>
            <a:ext cx="8644131" cy="1600636"/>
            <a:chOff x="3103690" y="3471987"/>
            <a:chExt cx="8644131" cy="1600636"/>
          </a:xfrm>
        </p:grpSpPr>
        <p:grpSp>
          <p:nvGrpSpPr>
            <p:cNvPr id="9" name="Group 8"/>
            <p:cNvGrpSpPr/>
            <p:nvPr/>
          </p:nvGrpSpPr>
          <p:grpSpPr>
            <a:xfrm>
              <a:off x="3103690" y="3471987"/>
              <a:ext cx="8644131" cy="1600636"/>
              <a:chOff x="4219575" y="3545839"/>
              <a:chExt cx="5429250" cy="1680589"/>
            </a:xfrm>
          </p:grpSpPr>
          <p:cxnSp>
            <p:nvCxnSpPr>
              <p:cNvPr id="10" name="Straight Connector 9"/>
              <p:cNvCxnSpPr/>
              <p:nvPr/>
            </p:nvCxnSpPr>
            <p:spPr>
              <a:xfrm>
                <a:off x="9648825" y="3545839"/>
                <a:ext cx="0" cy="167106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 flipH="1">
                <a:off x="4219575" y="5207377"/>
                <a:ext cx="5429250" cy="1905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 flipH="1" flipV="1">
                <a:off x="4219575" y="4702552"/>
                <a:ext cx="1" cy="523876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/>
              <p:cNvCxnSpPr/>
              <p:nvPr/>
            </p:nvCxnSpPr>
            <p:spPr>
              <a:xfrm>
                <a:off x="4219575" y="4702551"/>
                <a:ext cx="304124" cy="10268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46" name="Straight Connector 145"/>
            <p:cNvCxnSpPr/>
            <p:nvPr/>
          </p:nvCxnSpPr>
          <p:spPr>
            <a:xfrm rot="360000" flipV="1">
              <a:off x="11228455" y="3471988"/>
              <a:ext cx="519366" cy="4957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51" name="Group 150"/>
          <p:cNvGrpSpPr/>
          <p:nvPr/>
        </p:nvGrpSpPr>
        <p:grpSpPr>
          <a:xfrm>
            <a:off x="10617695" y="2017098"/>
            <a:ext cx="892092" cy="1022468"/>
            <a:chOff x="8357933" y="2118461"/>
            <a:chExt cx="892091" cy="1022468"/>
          </a:xfrm>
        </p:grpSpPr>
        <p:cxnSp>
          <p:nvCxnSpPr>
            <p:cNvPr id="152" name="Straight Connector 151"/>
            <p:cNvCxnSpPr/>
            <p:nvPr/>
          </p:nvCxnSpPr>
          <p:spPr>
            <a:xfrm rot="60000" flipH="1" flipV="1">
              <a:off x="8787058" y="2391045"/>
              <a:ext cx="16170" cy="749884"/>
            </a:xfrm>
            <a:prstGeom prst="line">
              <a:avLst/>
            </a:prstGeom>
            <a:ln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53" name="Rectangle 152"/>
            <p:cNvSpPr/>
            <p:nvPr/>
          </p:nvSpPr>
          <p:spPr>
            <a:xfrm>
              <a:off x="8357933" y="2118461"/>
              <a:ext cx="892091" cy="14923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 smtClean="0">
                  <a:solidFill>
                    <a:schemeClr val="accent2">
                      <a:lumMod val="75000"/>
                    </a:schemeClr>
                  </a:solidFill>
                </a:rPr>
                <a:t>memToReg</a:t>
              </a:r>
              <a:endParaRPr lang="en-US" sz="12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grpSp>
        <p:nvGrpSpPr>
          <p:cNvPr id="154" name="Group 153"/>
          <p:cNvGrpSpPr/>
          <p:nvPr/>
        </p:nvGrpSpPr>
        <p:grpSpPr>
          <a:xfrm>
            <a:off x="9032885" y="4772781"/>
            <a:ext cx="1099349" cy="1195273"/>
            <a:chOff x="7668887" y="4969101"/>
            <a:chExt cx="1099349" cy="1195273"/>
          </a:xfrm>
        </p:grpSpPr>
        <p:cxnSp>
          <p:nvCxnSpPr>
            <p:cNvPr id="155" name="Straight Connector 154"/>
            <p:cNvCxnSpPr/>
            <p:nvPr/>
          </p:nvCxnSpPr>
          <p:spPr>
            <a:xfrm rot="21540000" flipH="1">
              <a:off x="8242146" y="4969101"/>
              <a:ext cx="13059" cy="698749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56" name="Rectangle 155"/>
            <p:cNvSpPr/>
            <p:nvPr/>
          </p:nvSpPr>
          <p:spPr>
            <a:xfrm>
              <a:off x="7668887" y="5692895"/>
              <a:ext cx="1099349" cy="47147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 smtClean="0">
                  <a:solidFill>
                    <a:schemeClr val="accent1">
                      <a:lumMod val="50000"/>
                    </a:schemeClr>
                  </a:solidFill>
                </a:rPr>
                <a:t>memRd</a:t>
              </a:r>
              <a:endParaRPr lang="en-US" sz="1200" dirty="0" smtClean="0">
                <a:solidFill>
                  <a:schemeClr val="accent1">
                    <a:lumMod val="50000"/>
                  </a:schemeClr>
                </a:solidFill>
              </a:endParaRPr>
            </a:p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1" name="Group 160"/>
          <p:cNvGrpSpPr/>
          <p:nvPr/>
        </p:nvGrpSpPr>
        <p:grpSpPr>
          <a:xfrm>
            <a:off x="8641022" y="3471987"/>
            <a:ext cx="2248634" cy="1419265"/>
            <a:chOff x="8641022" y="3471987"/>
            <a:chExt cx="2248634" cy="1419265"/>
          </a:xfrm>
        </p:grpSpPr>
        <p:grpSp>
          <p:nvGrpSpPr>
            <p:cNvPr id="143" name="Group 142"/>
            <p:cNvGrpSpPr/>
            <p:nvPr/>
          </p:nvGrpSpPr>
          <p:grpSpPr>
            <a:xfrm>
              <a:off x="8670410" y="3544418"/>
              <a:ext cx="2219246" cy="1346834"/>
              <a:chOff x="8670410" y="3544418"/>
              <a:chExt cx="2219246" cy="1346834"/>
            </a:xfrm>
          </p:grpSpPr>
          <p:cxnSp>
            <p:nvCxnSpPr>
              <p:cNvPr id="130" name="Straight Connector 129"/>
              <p:cNvCxnSpPr/>
              <p:nvPr/>
            </p:nvCxnSpPr>
            <p:spPr>
              <a:xfrm>
                <a:off x="8671372" y="3544418"/>
                <a:ext cx="9861" cy="1341255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>
              <a:xfrm>
                <a:off x="8670410" y="4889241"/>
                <a:ext cx="1801846" cy="201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>
              <a:xfrm flipV="1">
                <a:off x="10472841" y="3797854"/>
                <a:ext cx="0" cy="108039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1" name="Straight Arrow Connector 140"/>
              <p:cNvCxnSpPr/>
              <p:nvPr/>
            </p:nvCxnSpPr>
            <p:spPr>
              <a:xfrm>
                <a:off x="10472256" y="3792521"/>
                <a:ext cx="417400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60" name="Oval 159"/>
            <p:cNvSpPr/>
            <p:nvPr/>
          </p:nvSpPr>
          <p:spPr>
            <a:xfrm>
              <a:off x="8641022" y="3471987"/>
              <a:ext cx="74550" cy="8262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43663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64" grpId="0" animBg="1"/>
      <p:bldP spid="10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Datapath for the </a:t>
            </a:r>
            <a:r>
              <a:rPr lang="en-US" dirty="0" smtClean="0"/>
              <a:t>store </a:t>
            </a:r>
            <a:r>
              <a:rPr lang="en-US" dirty="0"/>
              <a:t>instruction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7583502" y="2899209"/>
            <a:ext cx="610770" cy="1290638"/>
            <a:chOff x="8342319" y="3011864"/>
            <a:chExt cx="907704" cy="1290638"/>
          </a:xfrm>
        </p:grpSpPr>
        <p:grpSp>
          <p:nvGrpSpPr>
            <p:cNvPr id="5" name="Group 4"/>
            <p:cNvGrpSpPr/>
            <p:nvPr/>
          </p:nvGrpSpPr>
          <p:grpSpPr>
            <a:xfrm>
              <a:off x="8342319" y="3011864"/>
              <a:ext cx="907704" cy="1290638"/>
              <a:chOff x="5844852" y="1974532"/>
              <a:chExt cx="470088" cy="1095376"/>
            </a:xfrm>
          </p:grpSpPr>
          <p:sp>
            <p:nvSpPr>
              <p:cNvPr id="7" name="Flowchart: Manual Operation 6"/>
              <p:cNvSpPr/>
              <p:nvPr/>
            </p:nvSpPr>
            <p:spPr>
              <a:xfrm rot="16200000">
                <a:off x="5535862" y="2290830"/>
                <a:ext cx="1095376" cy="462780"/>
              </a:xfrm>
              <a:prstGeom prst="flowChartManualOperation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Isosceles Triangle 9"/>
              <p:cNvSpPr/>
              <p:nvPr/>
            </p:nvSpPr>
            <p:spPr>
              <a:xfrm rot="5400000">
                <a:off x="5788818" y="2413094"/>
                <a:ext cx="300993" cy="188926"/>
              </a:xfrm>
              <a:custGeom>
                <a:avLst/>
                <a:gdLst>
                  <a:gd name="connsiteX0" fmla="*/ 0 w 266700"/>
                  <a:gd name="connsiteY0" fmla="*/ 228600 h 228600"/>
                  <a:gd name="connsiteX1" fmla="*/ 133350 w 266700"/>
                  <a:gd name="connsiteY1" fmla="*/ 0 h 228600"/>
                  <a:gd name="connsiteX2" fmla="*/ 266700 w 266700"/>
                  <a:gd name="connsiteY2" fmla="*/ 228600 h 228600"/>
                  <a:gd name="connsiteX3" fmla="*/ 0 w 266700"/>
                  <a:gd name="connsiteY3" fmla="*/ 228600 h 228600"/>
                  <a:gd name="connsiteX0" fmla="*/ 0 w 358140"/>
                  <a:gd name="connsiteY0" fmla="*/ 228600 h 320040"/>
                  <a:gd name="connsiteX1" fmla="*/ 133350 w 358140"/>
                  <a:gd name="connsiteY1" fmla="*/ 0 h 320040"/>
                  <a:gd name="connsiteX2" fmla="*/ 358140 w 358140"/>
                  <a:gd name="connsiteY2" fmla="*/ 320040 h 320040"/>
                  <a:gd name="connsiteX0" fmla="*/ 0 w 281940"/>
                  <a:gd name="connsiteY0" fmla="*/ 228600 h 243840"/>
                  <a:gd name="connsiteX1" fmla="*/ 133350 w 281940"/>
                  <a:gd name="connsiteY1" fmla="*/ 0 h 243840"/>
                  <a:gd name="connsiteX2" fmla="*/ 281940 w 281940"/>
                  <a:gd name="connsiteY2" fmla="*/ 243840 h 243840"/>
                  <a:gd name="connsiteX0" fmla="*/ 0 w 291465"/>
                  <a:gd name="connsiteY0" fmla="*/ 209550 h 243840"/>
                  <a:gd name="connsiteX1" fmla="*/ 142875 w 291465"/>
                  <a:gd name="connsiteY1" fmla="*/ 0 h 243840"/>
                  <a:gd name="connsiteX2" fmla="*/ 291465 w 291465"/>
                  <a:gd name="connsiteY2" fmla="*/ 243840 h 243840"/>
                  <a:gd name="connsiteX0" fmla="*/ 0 w 291468"/>
                  <a:gd name="connsiteY0" fmla="*/ 209550 h 209550"/>
                  <a:gd name="connsiteX1" fmla="*/ 142875 w 291468"/>
                  <a:gd name="connsiteY1" fmla="*/ 0 h 209550"/>
                  <a:gd name="connsiteX2" fmla="*/ 291468 w 291468"/>
                  <a:gd name="connsiteY2" fmla="*/ 205740 h 209550"/>
                  <a:gd name="connsiteX0" fmla="*/ 0 w 291468"/>
                  <a:gd name="connsiteY0" fmla="*/ 209550 h 224790"/>
                  <a:gd name="connsiteX1" fmla="*/ 142875 w 291468"/>
                  <a:gd name="connsiteY1" fmla="*/ 0 h 224790"/>
                  <a:gd name="connsiteX2" fmla="*/ 291468 w 291468"/>
                  <a:gd name="connsiteY2" fmla="*/ 224790 h 224790"/>
                  <a:gd name="connsiteX0" fmla="*/ 0 w 300993"/>
                  <a:gd name="connsiteY0" fmla="*/ 228600 h 228600"/>
                  <a:gd name="connsiteX1" fmla="*/ 152400 w 300993"/>
                  <a:gd name="connsiteY1" fmla="*/ 0 h 228600"/>
                  <a:gd name="connsiteX2" fmla="*/ 300993 w 300993"/>
                  <a:gd name="connsiteY2" fmla="*/ 224790 h 228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00993" h="228600">
                    <a:moveTo>
                      <a:pt x="0" y="228600"/>
                    </a:moveTo>
                    <a:lnTo>
                      <a:pt x="152400" y="0"/>
                    </a:lnTo>
                    <a:cubicBezTo>
                      <a:pt x="196850" y="76200"/>
                      <a:pt x="300993" y="224790"/>
                      <a:pt x="300993" y="224790"/>
                    </a:cubicBezTo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" name="Rectangle 5"/>
            <p:cNvSpPr/>
            <p:nvPr/>
          </p:nvSpPr>
          <p:spPr>
            <a:xfrm rot="16200000">
              <a:off x="8619359" y="3431976"/>
              <a:ext cx="625666" cy="29026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ALU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977951" y="2947566"/>
            <a:ext cx="1597604" cy="365094"/>
            <a:chOff x="3200400" y="3105659"/>
            <a:chExt cx="1562100" cy="244343"/>
          </a:xfrm>
        </p:grpSpPr>
        <p:cxnSp>
          <p:nvCxnSpPr>
            <p:cNvPr id="10" name="Straight Arrow Connector 9"/>
            <p:cNvCxnSpPr/>
            <p:nvPr/>
          </p:nvCxnSpPr>
          <p:spPr>
            <a:xfrm>
              <a:off x="3200400" y="3350002"/>
              <a:ext cx="15621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Rectangle 10"/>
            <p:cNvSpPr/>
            <p:nvPr/>
          </p:nvSpPr>
          <p:spPr>
            <a:xfrm>
              <a:off x="3223189" y="3105659"/>
              <a:ext cx="1489238" cy="17433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tx1"/>
                  </a:solidFill>
                </a:rPr>
                <a:t> </a:t>
              </a:r>
              <a:r>
                <a:rPr lang="en-US" sz="1200" dirty="0" smtClean="0">
                  <a:solidFill>
                    <a:schemeClr val="tx1"/>
                  </a:solidFill>
                </a:rPr>
                <a:t>    </a:t>
              </a:r>
              <a:r>
                <a:rPr lang="en-US" sz="1200" dirty="0" smtClean="0">
                  <a:solidFill>
                    <a:schemeClr val="tx1"/>
                  </a:solidFill>
                </a:rPr>
                <a:t>Ins[20 </a:t>
              </a:r>
              <a:r>
                <a:rPr lang="en-US" sz="1200" dirty="0" smtClean="0">
                  <a:solidFill>
                    <a:schemeClr val="tx1"/>
                  </a:solidFill>
                </a:rPr>
                <a:t>– </a:t>
              </a:r>
              <a:r>
                <a:rPr lang="en-US" sz="1200" dirty="0" smtClean="0">
                  <a:solidFill>
                    <a:schemeClr val="tx1"/>
                  </a:solidFill>
                </a:rPr>
                <a:t>16] </a:t>
              </a:r>
              <a:r>
                <a:rPr lang="en-US" sz="1200" dirty="0" err="1" smtClean="0">
                  <a:solidFill>
                    <a:srgbClr val="FF0000"/>
                  </a:solidFill>
                </a:rPr>
                <a:t>rt</a:t>
              </a:r>
              <a:endParaRPr lang="en-US" sz="1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7447589" y="2014405"/>
            <a:ext cx="892092" cy="1022468"/>
            <a:chOff x="8357933" y="2118461"/>
            <a:chExt cx="892091" cy="1022468"/>
          </a:xfrm>
        </p:grpSpPr>
        <p:cxnSp>
          <p:nvCxnSpPr>
            <p:cNvPr id="13" name="Straight Connector 12"/>
            <p:cNvCxnSpPr/>
            <p:nvPr/>
          </p:nvCxnSpPr>
          <p:spPr>
            <a:xfrm rot="60000" flipH="1" flipV="1">
              <a:off x="8787058" y="2391045"/>
              <a:ext cx="16170" cy="749884"/>
            </a:xfrm>
            <a:prstGeom prst="line">
              <a:avLst/>
            </a:prstGeom>
            <a:ln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4" name="Rectangle 13"/>
            <p:cNvSpPr/>
            <p:nvPr/>
          </p:nvSpPr>
          <p:spPr>
            <a:xfrm>
              <a:off x="8357933" y="2118461"/>
              <a:ext cx="892091" cy="14923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accent2">
                      <a:lumMod val="75000"/>
                    </a:schemeClr>
                  </a:solidFill>
                </a:rPr>
                <a:t>ALUCtr</a:t>
              </a:r>
              <a:endParaRPr lang="en-US" sz="12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685125" y="1935316"/>
            <a:ext cx="892092" cy="793651"/>
            <a:chOff x="5753528" y="1917965"/>
            <a:chExt cx="892091" cy="793651"/>
          </a:xfrm>
        </p:grpSpPr>
        <p:cxnSp>
          <p:nvCxnSpPr>
            <p:cNvPr id="16" name="Straight Connector 15"/>
            <p:cNvCxnSpPr/>
            <p:nvPr/>
          </p:nvCxnSpPr>
          <p:spPr>
            <a:xfrm rot="-120000" flipV="1">
              <a:off x="6096000" y="2092829"/>
              <a:ext cx="19050" cy="618787"/>
            </a:xfrm>
            <a:prstGeom prst="line">
              <a:avLst/>
            </a:prstGeom>
            <a:ln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5753528" y="1917965"/>
              <a:ext cx="892091" cy="14923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accent2">
                      <a:lumMod val="75000"/>
                    </a:schemeClr>
                  </a:solidFill>
                </a:rPr>
                <a:t>RegWr</a:t>
              </a:r>
              <a:endParaRPr lang="en-US" sz="12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394836" y="2831597"/>
            <a:ext cx="2201141" cy="527461"/>
            <a:chOff x="6572250" y="2970217"/>
            <a:chExt cx="1770068" cy="527461"/>
          </a:xfrm>
        </p:grpSpPr>
        <p:cxnSp>
          <p:nvCxnSpPr>
            <p:cNvPr id="19" name="Straight Arrow Connector 18"/>
            <p:cNvCxnSpPr/>
            <p:nvPr/>
          </p:nvCxnSpPr>
          <p:spPr>
            <a:xfrm>
              <a:off x="6572250" y="3264276"/>
              <a:ext cx="177006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659240" y="3043403"/>
              <a:ext cx="141024" cy="37634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Rectangle 20"/>
            <p:cNvSpPr/>
            <p:nvPr/>
          </p:nvSpPr>
          <p:spPr>
            <a:xfrm>
              <a:off x="6787118" y="2970217"/>
              <a:ext cx="752475" cy="25241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Bus A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7588245" y="3315009"/>
              <a:ext cx="478561" cy="1826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32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5337117" y="3763635"/>
            <a:ext cx="1179455" cy="552661"/>
            <a:chOff x="6523673" y="3848295"/>
            <a:chExt cx="1818645" cy="552661"/>
          </a:xfrm>
        </p:grpSpPr>
        <p:cxnSp>
          <p:nvCxnSpPr>
            <p:cNvPr id="24" name="Straight Arrow Connector 23"/>
            <p:cNvCxnSpPr/>
            <p:nvPr/>
          </p:nvCxnSpPr>
          <p:spPr>
            <a:xfrm flipV="1">
              <a:off x="6572250" y="4112002"/>
              <a:ext cx="1770068" cy="1905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H="1">
              <a:off x="7335357" y="3889943"/>
              <a:ext cx="257966" cy="37634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Rectangle 25"/>
            <p:cNvSpPr/>
            <p:nvPr/>
          </p:nvSpPr>
          <p:spPr>
            <a:xfrm>
              <a:off x="6523673" y="3848295"/>
              <a:ext cx="915018" cy="2210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Bus B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7335357" y="4183921"/>
              <a:ext cx="607544" cy="21703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32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8192280" y="3141522"/>
            <a:ext cx="723547" cy="700425"/>
            <a:chOff x="9242137" y="3198133"/>
            <a:chExt cx="921038" cy="700425"/>
          </a:xfrm>
        </p:grpSpPr>
        <p:cxnSp>
          <p:nvCxnSpPr>
            <p:cNvPr id="29" name="Straight Arrow Connector 28"/>
            <p:cNvCxnSpPr/>
            <p:nvPr/>
          </p:nvCxnSpPr>
          <p:spPr>
            <a:xfrm>
              <a:off x="9242137" y="3592216"/>
              <a:ext cx="921038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H="1">
              <a:off x="9631846" y="3393985"/>
              <a:ext cx="94094" cy="311844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Rectangle 30"/>
            <p:cNvSpPr/>
            <p:nvPr/>
          </p:nvSpPr>
          <p:spPr>
            <a:xfrm>
              <a:off x="9330361" y="3198133"/>
              <a:ext cx="832814" cy="2440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Result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9250024" y="3715889"/>
              <a:ext cx="478561" cy="1826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32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1876502" y="2553114"/>
            <a:ext cx="1737729" cy="784033"/>
            <a:chOff x="3076575" y="2559638"/>
            <a:chExt cx="1685925" cy="796905"/>
          </a:xfrm>
        </p:grpSpPr>
        <p:cxnSp>
          <p:nvCxnSpPr>
            <p:cNvPr id="34" name="Straight Arrow Connector 33"/>
            <p:cNvCxnSpPr/>
            <p:nvPr/>
          </p:nvCxnSpPr>
          <p:spPr>
            <a:xfrm>
              <a:off x="3200400" y="2816602"/>
              <a:ext cx="15621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35" name="Group 34"/>
            <p:cNvGrpSpPr/>
            <p:nvPr/>
          </p:nvGrpSpPr>
          <p:grpSpPr>
            <a:xfrm>
              <a:off x="3076575" y="2559638"/>
              <a:ext cx="1634962" cy="796905"/>
              <a:chOff x="3076575" y="2559638"/>
              <a:chExt cx="1634962" cy="796905"/>
            </a:xfrm>
          </p:grpSpPr>
          <p:sp>
            <p:nvSpPr>
              <p:cNvPr id="36" name="Rectangle 35"/>
              <p:cNvSpPr/>
              <p:nvPr/>
            </p:nvSpPr>
            <p:spPr>
              <a:xfrm>
                <a:off x="3076575" y="2559638"/>
                <a:ext cx="1634962" cy="18695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solidFill>
                      <a:schemeClr val="tx1"/>
                    </a:solidFill>
                  </a:rPr>
                  <a:t>Ins[25–21</a:t>
                </a:r>
                <a:r>
                  <a:rPr lang="en-US" sz="1200" dirty="0" smtClean="0">
                    <a:solidFill>
                      <a:schemeClr val="tx1"/>
                    </a:solidFill>
                  </a:rPr>
                  <a:t>]   </a:t>
                </a:r>
                <a:r>
                  <a:rPr lang="en-US" sz="1200" dirty="0" err="1" smtClean="0">
                    <a:solidFill>
                      <a:srgbClr val="FF0000"/>
                    </a:solidFill>
                  </a:rPr>
                  <a:t>rs</a:t>
                </a:r>
                <a:endParaRPr lang="en-US" sz="1200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37" name="Straight Connector 36"/>
              <p:cNvCxnSpPr/>
              <p:nvPr/>
            </p:nvCxnSpPr>
            <p:spPr>
              <a:xfrm>
                <a:off x="3200400" y="2816602"/>
                <a:ext cx="0" cy="539941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8" name="Group 37"/>
          <p:cNvGrpSpPr/>
          <p:nvPr/>
        </p:nvGrpSpPr>
        <p:grpSpPr>
          <a:xfrm>
            <a:off x="3604829" y="1969754"/>
            <a:ext cx="1809750" cy="2996143"/>
            <a:chOff x="4762500" y="1963373"/>
            <a:chExt cx="1809750" cy="2996143"/>
          </a:xfrm>
        </p:grpSpPr>
        <p:grpSp>
          <p:nvGrpSpPr>
            <p:cNvPr id="39" name="Group 38"/>
            <p:cNvGrpSpPr/>
            <p:nvPr/>
          </p:nvGrpSpPr>
          <p:grpSpPr>
            <a:xfrm>
              <a:off x="4762500" y="1963373"/>
              <a:ext cx="1809750" cy="2996143"/>
              <a:chOff x="4762500" y="1963373"/>
              <a:chExt cx="1809750" cy="2996143"/>
            </a:xfrm>
          </p:grpSpPr>
          <p:grpSp>
            <p:nvGrpSpPr>
              <p:cNvPr id="41" name="Group 40"/>
              <p:cNvGrpSpPr/>
              <p:nvPr/>
            </p:nvGrpSpPr>
            <p:grpSpPr>
              <a:xfrm>
                <a:off x="4762500" y="2711616"/>
                <a:ext cx="1809750" cy="2247900"/>
                <a:chOff x="4762500" y="2711616"/>
                <a:chExt cx="1809750" cy="2247900"/>
              </a:xfrm>
            </p:grpSpPr>
            <p:sp>
              <p:nvSpPr>
                <p:cNvPr id="45" name="Rectangle 44"/>
                <p:cNvSpPr/>
                <p:nvPr/>
              </p:nvSpPr>
              <p:spPr>
                <a:xfrm>
                  <a:off x="4762500" y="2711616"/>
                  <a:ext cx="1809750" cy="22479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46" name="Rectangle 45"/>
                <p:cNvSpPr/>
                <p:nvPr/>
              </p:nvSpPr>
              <p:spPr>
                <a:xfrm>
                  <a:off x="4813464" y="2754345"/>
                  <a:ext cx="682462" cy="35131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200" b="1" dirty="0" smtClean="0">
                      <a:solidFill>
                        <a:schemeClr val="tx1"/>
                      </a:solidFill>
                    </a:rPr>
                    <a:t>Read</a:t>
                  </a:r>
                </a:p>
                <a:p>
                  <a:r>
                    <a:rPr lang="en-US" sz="1200" b="1" dirty="0" smtClean="0">
                      <a:solidFill>
                        <a:schemeClr val="tx1"/>
                      </a:solidFill>
                    </a:rPr>
                    <a:t> Reg 1</a:t>
                  </a:r>
                  <a:endParaRPr lang="en-US" sz="16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7" name="Rectangle 46"/>
                <p:cNvSpPr/>
                <p:nvPr/>
              </p:nvSpPr>
              <p:spPr>
                <a:xfrm>
                  <a:off x="4828326" y="3291263"/>
                  <a:ext cx="667599" cy="25696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200" b="1" dirty="0" smtClean="0">
                      <a:solidFill>
                        <a:schemeClr val="tx1"/>
                      </a:solidFill>
                    </a:rPr>
                    <a:t>Read </a:t>
                  </a:r>
                </a:p>
                <a:p>
                  <a:r>
                    <a:rPr lang="en-US" sz="1200" b="1" dirty="0" smtClean="0">
                      <a:solidFill>
                        <a:schemeClr val="tx1"/>
                      </a:solidFill>
                    </a:rPr>
                    <a:t>Reg 2</a:t>
                  </a:r>
                  <a:endParaRPr lang="en-US" sz="12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8" name="Rectangle 47"/>
                <p:cNvSpPr/>
                <p:nvPr/>
              </p:nvSpPr>
              <p:spPr>
                <a:xfrm>
                  <a:off x="4803489" y="3786141"/>
                  <a:ext cx="667599" cy="25696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200" b="1" dirty="0" smtClean="0">
                      <a:solidFill>
                        <a:schemeClr val="tx1"/>
                      </a:solidFill>
                    </a:rPr>
                    <a:t>Write Reg</a:t>
                  </a:r>
                  <a:endParaRPr lang="en-US" sz="12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9" name="Rectangle 48"/>
                <p:cNvSpPr/>
                <p:nvPr/>
              </p:nvSpPr>
              <p:spPr>
                <a:xfrm>
                  <a:off x="4790651" y="4547929"/>
                  <a:ext cx="667599" cy="25696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200" b="1" dirty="0" smtClean="0">
                      <a:solidFill>
                        <a:schemeClr val="tx1"/>
                      </a:solidFill>
                    </a:rPr>
                    <a:t>Write data</a:t>
                  </a:r>
                </a:p>
              </p:txBody>
            </p:sp>
            <p:sp>
              <p:nvSpPr>
                <p:cNvPr id="50" name="Rectangle 49"/>
                <p:cNvSpPr/>
                <p:nvPr/>
              </p:nvSpPr>
              <p:spPr>
                <a:xfrm>
                  <a:off x="5854577" y="3043403"/>
                  <a:ext cx="667599" cy="30659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200" b="1" dirty="0" smtClean="0">
                      <a:solidFill>
                        <a:schemeClr val="tx1"/>
                      </a:solidFill>
                    </a:rPr>
                    <a:t>Read </a:t>
                  </a:r>
                </a:p>
                <a:p>
                  <a:r>
                    <a:rPr lang="en-US" sz="1200" b="1" dirty="0" smtClean="0">
                      <a:solidFill>
                        <a:schemeClr val="tx1"/>
                      </a:solidFill>
                    </a:rPr>
                    <a:t>Data 1 </a:t>
                  </a:r>
                  <a:endParaRPr lang="en-US" sz="12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1" name="Rectangle 50"/>
                <p:cNvSpPr/>
                <p:nvPr/>
              </p:nvSpPr>
              <p:spPr>
                <a:xfrm>
                  <a:off x="5854577" y="3983520"/>
                  <a:ext cx="667599" cy="25696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200" b="1" dirty="0" smtClean="0">
                      <a:solidFill>
                        <a:schemeClr val="tx1"/>
                      </a:solidFill>
                    </a:rPr>
                    <a:t>Read </a:t>
                  </a:r>
                </a:p>
                <a:p>
                  <a:r>
                    <a:rPr lang="en-US" sz="1200" b="1" dirty="0" smtClean="0">
                      <a:solidFill>
                        <a:schemeClr val="tx1"/>
                      </a:solidFill>
                    </a:rPr>
                    <a:t>Data 2</a:t>
                  </a:r>
                  <a:endParaRPr lang="en-US" sz="12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2" name="Isosceles Triangle 51"/>
                <p:cNvSpPr/>
                <p:nvPr/>
              </p:nvSpPr>
              <p:spPr>
                <a:xfrm rot="10800000">
                  <a:off x="5576476" y="2720664"/>
                  <a:ext cx="228175" cy="295275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</p:grpSp>
          <p:grpSp>
            <p:nvGrpSpPr>
              <p:cNvPr id="42" name="Group 41"/>
              <p:cNvGrpSpPr/>
              <p:nvPr/>
            </p:nvGrpSpPr>
            <p:grpSpPr>
              <a:xfrm>
                <a:off x="5598737" y="1963373"/>
                <a:ext cx="137276" cy="748243"/>
                <a:chOff x="5598737" y="1963373"/>
                <a:chExt cx="137276" cy="748243"/>
              </a:xfrm>
            </p:grpSpPr>
            <p:sp>
              <p:nvSpPr>
                <p:cNvPr id="43" name="Oval 42"/>
                <p:cNvSpPr/>
                <p:nvPr/>
              </p:nvSpPr>
              <p:spPr>
                <a:xfrm>
                  <a:off x="5598737" y="2559638"/>
                  <a:ext cx="137276" cy="151978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cxnSp>
              <p:nvCxnSpPr>
                <p:cNvPr id="44" name="Straight Connector 43"/>
                <p:cNvCxnSpPr/>
                <p:nvPr/>
              </p:nvCxnSpPr>
              <p:spPr>
                <a:xfrm flipV="1">
                  <a:off x="5667375" y="1963373"/>
                  <a:ext cx="0" cy="596265"/>
                </a:xfrm>
                <a:prstGeom prst="line">
                  <a:avLst/>
                </a:prstGeom>
                <a:ln/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40" name="Rectangle 39"/>
            <p:cNvSpPr/>
            <p:nvPr/>
          </p:nvSpPr>
          <p:spPr>
            <a:xfrm rot="-5400000">
              <a:off x="4865768" y="3692664"/>
              <a:ext cx="1634963" cy="18695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rgbClr val="0070C0"/>
                  </a:solidFill>
                </a:rPr>
                <a:t>Registers  </a:t>
              </a:r>
              <a:endParaRPr lang="en-US" sz="1600" dirty="0">
                <a:solidFill>
                  <a:srgbClr val="0070C0"/>
                </a:solidFill>
              </a:endParaRPr>
            </a:p>
          </p:txBody>
        </p:sp>
      </p:grpSp>
      <p:sp>
        <p:nvSpPr>
          <p:cNvPr id="53" name="Rounded Rectangle 52"/>
          <p:cNvSpPr/>
          <p:nvPr/>
        </p:nvSpPr>
        <p:spPr>
          <a:xfrm>
            <a:off x="2786106" y="3544528"/>
            <a:ext cx="338799" cy="93817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chemeClr val="tx1"/>
                </a:solidFill>
              </a:rPr>
              <a:t>0</a:t>
            </a:r>
            <a:r>
              <a:rPr lang="en-US" sz="1000" b="1" dirty="0" smtClean="0">
                <a:solidFill>
                  <a:schemeClr val="tx1"/>
                </a:solidFill>
              </a:rPr>
              <a:t>MUX</a:t>
            </a:r>
            <a:r>
              <a:rPr lang="en-US" sz="1050" b="1" dirty="0" smtClean="0">
                <a:solidFill>
                  <a:schemeClr val="tx1"/>
                </a:solidFill>
              </a:rPr>
              <a:t>1</a:t>
            </a:r>
            <a:endParaRPr lang="en-US" sz="1050" b="1" dirty="0">
              <a:solidFill>
                <a:schemeClr val="tx1"/>
              </a:solidFill>
            </a:endParaRPr>
          </a:p>
        </p:txBody>
      </p:sp>
      <p:grpSp>
        <p:nvGrpSpPr>
          <p:cNvPr id="54" name="Group 53"/>
          <p:cNvGrpSpPr/>
          <p:nvPr/>
        </p:nvGrpSpPr>
        <p:grpSpPr>
          <a:xfrm>
            <a:off x="2457026" y="3271695"/>
            <a:ext cx="309187" cy="382644"/>
            <a:chOff x="3007904" y="3281122"/>
            <a:chExt cx="933251" cy="382644"/>
          </a:xfrm>
        </p:grpSpPr>
        <p:cxnSp>
          <p:nvCxnSpPr>
            <p:cNvPr id="55" name="Straight Connector 54"/>
            <p:cNvCxnSpPr/>
            <p:nvPr/>
          </p:nvCxnSpPr>
          <p:spPr>
            <a:xfrm>
              <a:off x="3035829" y="3360931"/>
              <a:ext cx="0" cy="30283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 flipV="1">
              <a:off x="3035829" y="3654802"/>
              <a:ext cx="905326" cy="896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7" name="Oval 56"/>
            <p:cNvSpPr/>
            <p:nvPr/>
          </p:nvSpPr>
          <p:spPr>
            <a:xfrm>
              <a:off x="3007904" y="3281122"/>
              <a:ext cx="71641" cy="10808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cxnSp>
        <p:nvCxnSpPr>
          <p:cNvPr id="58" name="Straight Arrow Connector 57"/>
          <p:cNvCxnSpPr/>
          <p:nvPr/>
        </p:nvCxnSpPr>
        <p:spPr>
          <a:xfrm rot="-120000">
            <a:off x="3125122" y="3993497"/>
            <a:ext cx="488893" cy="209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9" name="Rounded Rectangle 58"/>
          <p:cNvSpPr/>
          <p:nvPr/>
        </p:nvSpPr>
        <p:spPr>
          <a:xfrm>
            <a:off x="6523505" y="3833850"/>
            <a:ext cx="338799" cy="93817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chemeClr val="tx1"/>
                </a:solidFill>
              </a:rPr>
              <a:t>0</a:t>
            </a:r>
            <a:r>
              <a:rPr lang="en-US" sz="1000" b="1" dirty="0" smtClean="0">
                <a:solidFill>
                  <a:schemeClr val="tx1"/>
                </a:solidFill>
              </a:rPr>
              <a:t>MUX</a:t>
            </a:r>
            <a:r>
              <a:rPr lang="en-US" sz="1050" b="1" dirty="0" smtClean="0">
                <a:solidFill>
                  <a:schemeClr val="tx1"/>
                </a:solidFill>
              </a:rPr>
              <a:t>1</a:t>
            </a:r>
            <a:endParaRPr lang="en-US" sz="1050" b="1" dirty="0">
              <a:solidFill>
                <a:schemeClr val="tx1"/>
              </a:solidFill>
            </a:endParaRPr>
          </a:p>
        </p:txBody>
      </p:sp>
      <p:grpSp>
        <p:nvGrpSpPr>
          <p:cNvPr id="60" name="Group 59"/>
          <p:cNvGrpSpPr/>
          <p:nvPr/>
        </p:nvGrpSpPr>
        <p:grpSpPr>
          <a:xfrm>
            <a:off x="1976510" y="4351244"/>
            <a:ext cx="1721918" cy="1545533"/>
            <a:chOff x="3184913" y="3864234"/>
            <a:chExt cx="1605738" cy="2174304"/>
          </a:xfrm>
        </p:grpSpPr>
        <p:grpSp>
          <p:nvGrpSpPr>
            <p:cNvPr id="61" name="Group 60"/>
            <p:cNvGrpSpPr/>
            <p:nvPr/>
          </p:nvGrpSpPr>
          <p:grpSpPr>
            <a:xfrm>
              <a:off x="3200400" y="3864234"/>
              <a:ext cx="1590251" cy="1860291"/>
              <a:chOff x="3200400" y="3864234"/>
              <a:chExt cx="1590251" cy="1860291"/>
            </a:xfrm>
          </p:grpSpPr>
          <p:cxnSp>
            <p:nvCxnSpPr>
              <p:cNvPr id="65" name="Straight Connector 64"/>
              <p:cNvCxnSpPr/>
              <p:nvPr/>
            </p:nvCxnSpPr>
            <p:spPr>
              <a:xfrm>
                <a:off x="3200400" y="3864234"/>
                <a:ext cx="0" cy="184744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" name="Straight Arrow Connector 65"/>
              <p:cNvCxnSpPr/>
              <p:nvPr/>
            </p:nvCxnSpPr>
            <p:spPr>
              <a:xfrm>
                <a:off x="3200400" y="5715000"/>
                <a:ext cx="1590251" cy="952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62" name="Straight Connector 61"/>
            <p:cNvCxnSpPr/>
            <p:nvPr/>
          </p:nvCxnSpPr>
          <p:spPr>
            <a:xfrm flipH="1">
              <a:off x="4459921" y="5573537"/>
              <a:ext cx="125993" cy="323539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3" name="Rectangle 62"/>
            <p:cNvSpPr/>
            <p:nvPr/>
          </p:nvSpPr>
          <p:spPr>
            <a:xfrm>
              <a:off x="3184913" y="5523459"/>
              <a:ext cx="1118103" cy="16583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Ins[15– 0]</a:t>
              </a:r>
              <a:endParaRPr 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4269845" y="5865989"/>
              <a:ext cx="509540" cy="17254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    16</a:t>
              </a:r>
              <a:endParaRPr lang="en-US" sz="1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3677018" y="5151501"/>
            <a:ext cx="904875" cy="957803"/>
            <a:chOff x="4762500" y="5287260"/>
            <a:chExt cx="904875" cy="981075"/>
          </a:xfrm>
        </p:grpSpPr>
        <p:sp>
          <p:nvSpPr>
            <p:cNvPr id="68" name="Oval 67"/>
            <p:cNvSpPr/>
            <p:nvPr/>
          </p:nvSpPr>
          <p:spPr>
            <a:xfrm>
              <a:off x="4803489" y="5287260"/>
              <a:ext cx="772988" cy="98107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4880538" y="5550276"/>
              <a:ext cx="590550" cy="18097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sign</a:t>
              </a:r>
              <a:endParaRPr lang="en-US" sz="1200" dirty="0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4762500" y="5879418"/>
              <a:ext cx="904875" cy="1319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extend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4502529" y="4487798"/>
            <a:ext cx="2013443" cy="1336666"/>
            <a:chOff x="3853529" y="3766868"/>
            <a:chExt cx="3002045" cy="2028675"/>
          </a:xfrm>
        </p:grpSpPr>
        <p:cxnSp>
          <p:nvCxnSpPr>
            <p:cNvPr id="72" name="Elbow Connector 71"/>
            <p:cNvCxnSpPr>
              <a:stCxn id="68" idx="6"/>
            </p:cNvCxnSpPr>
            <p:nvPr/>
          </p:nvCxnSpPr>
          <p:spPr>
            <a:xfrm flipV="1">
              <a:off x="3853529" y="3766868"/>
              <a:ext cx="3002045" cy="1775818"/>
            </a:xfrm>
            <a:prstGeom prst="bent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flipH="1">
              <a:off x="4545789" y="5390003"/>
              <a:ext cx="190501" cy="32914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4" name="Rectangle 73"/>
            <p:cNvSpPr/>
            <p:nvPr/>
          </p:nvSpPr>
          <p:spPr>
            <a:xfrm>
              <a:off x="4545789" y="5618918"/>
              <a:ext cx="558445" cy="1766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32</a:t>
              </a:r>
              <a:endParaRPr lang="en-US" sz="1200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75" name="Elbow Connector 74"/>
          <p:cNvCxnSpPr>
            <a:stCxn id="59" idx="3"/>
          </p:cNvCxnSpPr>
          <p:nvPr/>
        </p:nvCxnSpPr>
        <p:spPr>
          <a:xfrm flipV="1">
            <a:off x="6862304" y="3831747"/>
            <a:ext cx="733674" cy="471190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76" name="Group 75"/>
          <p:cNvGrpSpPr/>
          <p:nvPr/>
        </p:nvGrpSpPr>
        <p:grpSpPr>
          <a:xfrm>
            <a:off x="2404071" y="4482702"/>
            <a:ext cx="1099349" cy="1767154"/>
            <a:chOff x="2404071" y="4482702"/>
            <a:chExt cx="1099349" cy="1767154"/>
          </a:xfrm>
        </p:grpSpPr>
        <p:cxnSp>
          <p:nvCxnSpPr>
            <p:cNvPr id="77" name="Straight Connector 76"/>
            <p:cNvCxnSpPr>
              <a:stCxn id="53" idx="2"/>
            </p:cNvCxnSpPr>
            <p:nvPr/>
          </p:nvCxnSpPr>
          <p:spPr>
            <a:xfrm>
              <a:off x="2955506" y="4482702"/>
              <a:ext cx="8456" cy="1518098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78" name="Rectangle 77"/>
            <p:cNvSpPr/>
            <p:nvPr/>
          </p:nvSpPr>
          <p:spPr>
            <a:xfrm>
              <a:off x="2404071" y="5997444"/>
              <a:ext cx="1099349" cy="25241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accent1">
                      <a:lumMod val="50000"/>
                    </a:schemeClr>
                  </a:solidFill>
                </a:rPr>
                <a:t>RegDst</a:t>
              </a:r>
              <a:endParaRPr lang="en-US" sz="12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6122263" y="4763893"/>
            <a:ext cx="1099349" cy="1195273"/>
            <a:chOff x="7668887" y="4969101"/>
            <a:chExt cx="1099349" cy="1195273"/>
          </a:xfrm>
        </p:grpSpPr>
        <p:cxnSp>
          <p:nvCxnSpPr>
            <p:cNvPr id="80" name="Straight Connector 79"/>
            <p:cNvCxnSpPr/>
            <p:nvPr/>
          </p:nvCxnSpPr>
          <p:spPr>
            <a:xfrm rot="21540000" flipH="1">
              <a:off x="8242146" y="4969101"/>
              <a:ext cx="13059" cy="698749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81" name="Rectangle 80"/>
            <p:cNvSpPr/>
            <p:nvPr/>
          </p:nvSpPr>
          <p:spPr>
            <a:xfrm>
              <a:off x="7668887" y="5692895"/>
              <a:ext cx="1099349" cy="47147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accent1">
                      <a:lumMod val="50000"/>
                    </a:schemeClr>
                  </a:solidFill>
                </a:rPr>
                <a:t>ALUSrc</a:t>
              </a:r>
            </a:p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1111037" y="3018335"/>
            <a:ext cx="899689" cy="356733"/>
            <a:chOff x="1223272" y="3032477"/>
            <a:chExt cx="899689" cy="356733"/>
          </a:xfrm>
        </p:grpSpPr>
        <p:grpSp>
          <p:nvGrpSpPr>
            <p:cNvPr id="83" name="Group 82"/>
            <p:cNvGrpSpPr/>
            <p:nvPr/>
          </p:nvGrpSpPr>
          <p:grpSpPr>
            <a:xfrm>
              <a:off x="1223272" y="3032477"/>
              <a:ext cx="866776" cy="306599"/>
              <a:chOff x="2333625" y="3043403"/>
              <a:chExt cx="866775" cy="306599"/>
            </a:xfrm>
          </p:grpSpPr>
          <p:cxnSp>
            <p:nvCxnSpPr>
              <p:cNvPr id="85" name="Straight Connector 84"/>
              <p:cNvCxnSpPr/>
              <p:nvPr/>
            </p:nvCxnSpPr>
            <p:spPr>
              <a:xfrm>
                <a:off x="2333625" y="3350002"/>
                <a:ext cx="866775" cy="0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6" name="Rectangle 85"/>
              <p:cNvSpPr/>
              <p:nvPr/>
            </p:nvSpPr>
            <p:spPr>
              <a:xfrm>
                <a:off x="2390774" y="3043403"/>
                <a:ext cx="752475" cy="25241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solidFill>
                      <a:schemeClr val="tx1"/>
                    </a:solidFill>
                  </a:rPr>
                  <a:t>Ins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84" name="Oval 83"/>
            <p:cNvSpPr/>
            <p:nvPr/>
          </p:nvSpPr>
          <p:spPr>
            <a:xfrm>
              <a:off x="2077242" y="3291263"/>
              <a:ext cx="45719" cy="9794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1959855" y="3332389"/>
            <a:ext cx="888432" cy="1040024"/>
            <a:chOff x="2004043" y="3360932"/>
            <a:chExt cx="2116402" cy="1040024"/>
          </a:xfrm>
        </p:grpSpPr>
        <p:grpSp>
          <p:nvGrpSpPr>
            <p:cNvPr id="88" name="Group 87"/>
            <p:cNvGrpSpPr/>
            <p:nvPr/>
          </p:nvGrpSpPr>
          <p:grpSpPr>
            <a:xfrm>
              <a:off x="2004043" y="3360932"/>
              <a:ext cx="2116402" cy="1025893"/>
              <a:chOff x="3127752" y="3350002"/>
              <a:chExt cx="1762559" cy="550804"/>
            </a:xfrm>
          </p:grpSpPr>
          <p:cxnSp>
            <p:nvCxnSpPr>
              <p:cNvPr id="90" name="Straight Connector 89"/>
              <p:cNvCxnSpPr/>
              <p:nvPr/>
            </p:nvCxnSpPr>
            <p:spPr>
              <a:xfrm>
                <a:off x="3200400" y="3350002"/>
                <a:ext cx="0" cy="539941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91" name="Group 90"/>
              <p:cNvGrpSpPr/>
              <p:nvPr/>
            </p:nvGrpSpPr>
            <p:grpSpPr>
              <a:xfrm>
                <a:off x="3127752" y="3754571"/>
                <a:ext cx="1762559" cy="146235"/>
                <a:chOff x="3127752" y="3754571"/>
                <a:chExt cx="1762559" cy="146235"/>
              </a:xfrm>
            </p:grpSpPr>
            <p:cxnSp>
              <p:nvCxnSpPr>
                <p:cNvPr id="92" name="Straight Arrow Connector 91"/>
                <p:cNvCxnSpPr/>
                <p:nvPr/>
              </p:nvCxnSpPr>
              <p:spPr>
                <a:xfrm>
                  <a:off x="3200400" y="3889943"/>
                  <a:ext cx="1562100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93" name="Rectangle 92"/>
                <p:cNvSpPr/>
                <p:nvPr/>
              </p:nvSpPr>
              <p:spPr>
                <a:xfrm>
                  <a:off x="3127752" y="3754571"/>
                  <a:ext cx="1762559" cy="146235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 smtClean="0">
                      <a:solidFill>
                        <a:schemeClr val="tx1"/>
                      </a:solidFill>
                    </a:rPr>
                    <a:t>Ins[15-11</a:t>
                  </a:r>
                  <a:r>
                    <a:rPr lang="en-US" sz="1200" dirty="0" smtClean="0">
                      <a:solidFill>
                        <a:schemeClr val="tx1"/>
                      </a:solidFill>
                    </a:rPr>
                    <a:t>] </a:t>
                  </a:r>
                  <a:endParaRPr lang="en-US" sz="1200" dirty="0">
                    <a:solidFill>
                      <a:srgbClr val="FF0000"/>
                    </a:solidFill>
                  </a:endParaRPr>
                </a:p>
              </p:txBody>
            </p:sp>
          </p:grpSp>
        </p:grpSp>
        <p:sp>
          <p:nvSpPr>
            <p:cNvPr id="89" name="Oval 88"/>
            <p:cNvSpPr/>
            <p:nvPr/>
          </p:nvSpPr>
          <p:spPr>
            <a:xfrm>
              <a:off x="2077242" y="4338801"/>
              <a:ext cx="45719" cy="6215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8940232" y="2925656"/>
            <a:ext cx="1221842" cy="18637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ounded Rectangle 94"/>
          <p:cNvSpPr/>
          <p:nvPr/>
        </p:nvSpPr>
        <p:spPr>
          <a:xfrm>
            <a:off x="10889656" y="3052471"/>
            <a:ext cx="338799" cy="93817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chemeClr val="tx1"/>
                </a:solidFill>
              </a:rPr>
              <a:t>0</a:t>
            </a:r>
            <a:r>
              <a:rPr lang="en-US" sz="1000" b="1" dirty="0" smtClean="0">
                <a:solidFill>
                  <a:schemeClr val="tx1"/>
                </a:solidFill>
              </a:rPr>
              <a:t>MUX</a:t>
            </a:r>
            <a:r>
              <a:rPr lang="en-US" sz="1050" b="1" dirty="0" smtClean="0">
                <a:solidFill>
                  <a:schemeClr val="tx1"/>
                </a:solidFill>
              </a:rPr>
              <a:t>1</a:t>
            </a:r>
            <a:endParaRPr lang="en-US" sz="1050" b="1" dirty="0">
              <a:solidFill>
                <a:schemeClr val="tx1"/>
              </a:solidFill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8984504" y="3416046"/>
            <a:ext cx="677282" cy="2382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 smtClean="0">
                <a:solidFill>
                  <a:schemeClr val="tx1"/>
                </a:solidFill>
              </a:rPr>
              <a:t>Address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8971800" y="4293952"/>
            <a:ext cx="677282" cy="2382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 smtClean="0">
                <a:solidFill>
                  <a:schemeClr val="tx1"/>
                </a:solidFill>
              </a:rPr>
              <a:t>Write data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9649082" y="3176390"/>
            <a:ext cx="481742" cy="2092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 smtClean="0">
                <a:solidFill>
                  <a:schemeClr val="tx1"/>
                </a:solidFill>
              </a:rPr>
              <a:t>Read data</a:t>
            </a:r>
            <a:endParaRPr lang="en-US" sz="1100" b="1" dirty="0">
              <a:solidFill>
                <a:schemeClr val="tx1"/>
              </a:solidFill>
            </a:endParaRPr>
          </a:p>
        </p:txBody>
      </p:sp>
      <p:grpSp>
        <p:nvGrpSpPr>
          <p:cNvPr id="99" name="Group 98"/>
          <p:cNvGrpSpPr/>
          <p:nvPr/>
        </p:nvGrpSpPr>
        <p:grpSpPr>
          <a:xfrm>
            <a:off x="10166109" y="3070535"/>
            <a:ext cx="723547" cy="382654"/>
            <a:chOff x="9242137" y="3393985"/>
            <a:chExt cx="921038" cy="382654"/>
          </a:xfrm>
        </p:grpSpPr>
        <p:cxnSp>
          <p:nvCxnSpPr>
            <p:cNvPr id="100" name="Straight Arrow Connector 99"/>
            <p:cNvCxnSpPr/>
            <p:nvPr/>
          </p:nvCxnSpPr>
          <p:spPr>
            <a:xfrm>
              <a:off x="9242137" y="3592216"/>
              <a:ext cx="921038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 flipH="1">
              <a:off x="9631846" y="3393985"/>
              <a:ext cx="94094" cy="311844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02" name="Rectangle 101"/>
            <p:cNvSpPr/>
            <p:nvPr/>
          </p:nvSpPr>
          <p:spPr>
            <a:xfrm>
              <a:off x="9533360" y="3593970"/>
              <a:ext cx="478561" cy="1826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32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103" name="Rectangle 102"/>
          <p:cNvSpPr/>
          <p:nvPr/>
        </p:nvSpPr>
        <p:spPr>
          <a:xfrm>
            <a:off x="9179450" y="3777288"/>
            <a:ext cx="841628" cy="3410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 smtClean="0">
                <a:solidFill>
                  <a:srgbClr val="0070C0"/>
                </a:solidFill>
              </a:rPr>
              <a:t>Data Memory</a:t>
            </a:r>
            <a:endParaRPr lang="en-US" sz="1200" b="1" dirty="0">
              <a:solidFill>
                <a:srgbClr val="0070C0"/>
              </a:solidFill>
            </a:endParaRPr>
          </a:p>
        </p:txBody>
      </p:sp>
      <p:grpSp>
        <p:nvGrpSpPr>
          <p:cNvPr id="104" name="Group 103"/>
          <p:cNvGrpSpPr/>
          <p:nvPr/>
        </p:nvGrpSpPr>
        <p:grpSpPr>
          <a:xfrm>
            <a:off x="3103690" y="3471987"/>
            <a:ext cx="8644131" cy="1600636"/>
            <a:chOff x="3103690" y="3471987"/>
            <a:chExt cx="8644131" cy="1600636"/>
          </a:xfrm>
        </p:grpSpPr>
        <p:grpSp>
          <p:nvGrpSpPr>
            <p:cNvPr id="105" name="Group 104"/>
            <p:cNvGrpSpPr/>
            <p:nvPr/>
          </p:nvGrpSpPr>
          <p:grpSpPr>
            <a:xfrm>
              <a:off x="3103690" y="3471987"/>
              <a:ext cx="8644131" cy="1600636"/>
              <a:chOff x="4219575" y="3545839"/>
              <a:chExt cx="5429250" cy="1680589"/>
            </a:xfrm>
          </p:grpSpPr>
          <p:cxnSp>
            <p:nvCxnSpPr>
              <p:cNvPr id="107" name="Straight Connector 106"/>
              <p:cNvCxnSpPr/>
              <p:nvPr/>
            </p:nvCxnSpPr>
            <p:spPr>
              <a:xfrm>
                <a:off x="9648825" y="3545839"/>
                <a:ext cx="0" cy="167106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/>
            </p:nvCxnSpPr>
            <p:spPr>
              <a:xfrm flipH="1">
                <a:off x="4219575" y="5207377"/>
                <a:ext cx="5429250" cy="1905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/>
            </p:nvCxnSpPr>
            <p:spPr>
              <a:xfrm flipH="1" flipV="1">
                <a:off x="4219575" y="4702552"/>
                <a:ext cx="1" cy="52387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0" name="Straight Arrow Connector 109"/>
              <p:cNvCxnSpPr/>
              <p:nvPr/>
            </p:nvCxnSpPr>
            <p:spPr>
              <a:xfrm>
                <a:off x="4219575" y="4702551"/>
                <a:ext cx="304124" cy="1026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06" name="Straight Connector 105"/>
            <p:cNvCxnSpPr/>
            <p:nvPr/>
          </p:nvCxnSpPr>
          <p:spPr>
            <a:xfrm rot="360000" flipV="1">
              <a:off x="11228455" y="3471988"/>
              <a:ext cx="519366" cy="4957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1" name="Group 110"/>
          <p:cNvGrpSpPr/>
          <p:nvPr/>
        </p:nvGrpSpPr>
        <p:grpSpPr>
          <a:xfrm>
            <a:off x="10617695" y="2017098"/>
            <a:ext cx="892092" cy="1022468"/>
            <a:chOff x="8357933" y="2118461"/>
            <a:chExt cx="892091" cy="1022468"/>
          </a:xfrm>
        </p:grpSpPr>
        <p:cxnSp>
          <p:nvCxnSpPr>
            <p:cNvPr id="112" name="Straight Connector 111"/>
            <p:cNvCxnSpPr/>
            <p:nvPr/>
          </p:nvCxnSpPr>
          <p:spPr>
            <a:xfrm rot="60000" flipH="1" flipV="1">
              <a:off x="8787058" y="2391045"/>
              <a:ext cx="16170" cy="749884"/>
            </a:xfrm>
            <a:prstGeom prst="line">
              <a:avLst/>
            </a:prstGeom>
            <a:ln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13" name="Rectangle 112"/>
            <p:cNvSpPr/>
            <p:nvPr/>
          </p:nvSpPr>
          <p:spPr>
            <a:xfrm>
              <a:off x="8357933" y="2118461"/>
              <a:ext cx="892091" cy="14923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 smtClean="0">
                  <a:solidFill>
                    <a:schemeClr val="accent2">
                      <a:lumMod val="75000"/>
                    </a:schemeClr>
                  </a:solidFill>
                </a:rPr>
                <a:t>memToReg</a:t>
              </a:r>
              <a:endParaRPr lang="en-US" sz="12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grpSp>
        <p:nvGrpSpPr>
          <p:cNvPr id="114" name="Group 113"/>
          <p:cNvGrpSpPr/>
          <p:nvPr/>
        </p:nvGrpSpPr>
        <p:grpSpPr>
          <a:xfrm>
            <a:off x="9032885" y="4772781"/>
            <a:ext cx="1099349" cy="1195273"/>
            <a:chOff x="7668887" y="4969101"/>
            <a:chExt cx="1099349" cy="1195273"/>
          </a:xfrm>
        </p:grpSpPr>
        <p:cxnSp>
          <p:nvCxnSpPr>
            <p:cNvPr id="115" name="Straight Connector 114"/>
            <p:cNvCxnSpPr/>
            <p:nvPr/>
          </p:nvCxnSpPr>
          <p:spPr>
            <a:xfrm rot="21540000" flipH="1">
              <a:off x="8242146" y="4969101"/>
              <a:ext cx="13059" cy="698749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16" name="Rectangle 115"/>
            <p:cNvSpPr/>
            <p:nvPr/>
          </p:nvSpPr>
          <p:spPr>
            <a:xfrm>
              <a:off x="7668887" y="5692895"/>
              <a:ext cx="1099349" cy="47147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 smtClean="0">
                  <a:solidFill>
                    <a:schemeClr val="accent1">
                      <a:lumMod val="50000"/>
                    </a:schemeClr>
                  </a:solidFill>
                </a:rPr>
                <a:t>memRd</a:t>
              </a:r>
              <a:endParaRPr lang="en-US" sz="1200" dirty="0" smtClean="0">
                <a:solidFill>
                  <a:schemeClr val="accent1">
                    <a:lumMod val="50000"/>
                  </a:schemeClr>
                </a:solidFill>
              </a:endParaRPr>
            </a:p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7" name="Group 116"/>
          <p:cNvGrpSpPr/>
          <p:nvPr/>
        </p:nvGrpSpPr>
        <p:grpSpPr>
          <a:xfrm>
            <a:off x="8641022" y="3471987"/>
            <a:ext cx="2248634" cy="1419265"/>
            <a:chOff x="8641022" y="3471987"/>
            <a:chExt cx="2248634" cy="1419265"/>
          </a:xfrm>
        </p:grpSpPr>
        <p:grpSp>
          <p:nvGrpSpPr>
            <p:cNvPr id="118" name="Group 117"/>
            <p:cNvGrpSpPr/>
            <p:nvPr/>
          </p:nvGrpSpPr>
          <p:grpSpPr>
            <a:xfrm>
              <a:off x="8670410" y="3544418"/>
              <a:ext cx="2219246" cy="1346834"/>
              <a:chOff x="8670410" y="3544418"/>
              <a:chExt cx="2219246" cy="1346834"/>
            </a:xfrm>
          </p:grpSpPr>
          <p:cxnSp>
            <p:nvCxnSpPr>
              <p:cNvPr id="120" name="Straight Connector 119"/>
              <p:cNvCxnSpPr/>
              <p:nvPr/>
            </p:nvCxnSpPr>
            <p:spPr>
              <a:xfrm>
                <a:off x="8671372" y="3544418"/>
                <a:ext cx="9861" cy="134125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/>
              <p:cNvCxnSpPr/>
              <p:nvPr/>
            </p:nvCxnSpPr>
            <p:spPr>
              <a:xfrm>
                <a:off x="8670410" y="4889241"/>
                <a:ext cx="1801846" cy="201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>
              <a:xfrm flipV="1">
                <a:off x="10472841" y="3797854"/>
                <a:ext cx="0" cy="108039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3" name="Straight Arrow Connector 122"/>
              <p:cNvCxnSpPr/>
              <p:nvPr/>
            </p:nvCxnSpPr>
            <p:spPr>
              <a:xfrm>
                <a:off x="10472256" y="3792521"/>
                <a:ext cx="41740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19" name="Oval 118"/>
            <p:cNvSpPr/>
            <p:nvPr/>
          </p:nvSpPr>
          <p:spPr>
            <a:xfrm>
              <a:off x="8641022" y="3471987"/>
              <a:ext cx="74550" cy="82621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6" name="Group 135"/>
          <p:cNvGrpSpPr/>
          <p:nvPr/>
        </p:nvGrpSpPr>
        <p:grpSpPr>
          <a:xfrm>
            <a:off x="6257537" y="4022987"/>
            <a:ext cx="2682695" cy="862686"/>
            <a:chOff x="6257537" y="4022987"/>
            <a:chExt cx="2682695" cy="862686"/>
          </a:xfrm>
        </p:grpSpPr>
        <p:cxnSp>
          <p:nvCxnSpPr>
            <p:cNvPr id="129" name="Straight Connector 128"/>
            <p:cNvCxnSpPr/>
            <p:nvPr/>
          </p:nvCxnSpPr>
          <p:spPr>
            <a:xfrm flipV="1">
              <a:off x="8078069" y="4490131"/>
              <a:ext cx="0" cy="39554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132" name="Group 131"/>
            <p:cNvGrpSpPr/>
            <p:nvPr/>
          </p:nvGrpSpPr>
          <p:grpSpPr>
            <a:xfrm>
              <a:off x="6257537" y="4022987"/>
              <a:ext cx="2682695" cy="862686"/>
              <a:chOff x="6257537" y="4022987"/>
              <a:chExt cx="2682695" cy="862686"/>
            </a:xfrm>
          </p:grpSpPr>
          <p:cxnSp>
            <p:nvCxnSpPr>
              <p:cNvPr id="125" name="Straight Connector 124"/>
              <p:cNvCxnSpPr/>
              <p:nvPr/>
            </p:nvCxnSpPr>
            <p:spPr>
              <a:xfrm>
                <a:off x="6257537" y="4022987"/>
                <a:ext cx="0" cy="862686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/>
              <p:nvPr/>
            </p:nvCxnSpPr>
            <p:spPr>
              <a:xfrm>
                <a:off x="6257537" y="4885673"/>
                <a:ext cx="1820532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1" name="Straight Arrow Connector 130"/>
              <p:cNvCxnSpPr/>
              <p:nvPr/>
            </p:nvCxnSpPr>
            <p:spPr>
              <a:xfrm>
                <a:off x="8078069" y="4490131"/>
                <a:ext cx="862163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3" name="Group 132"/>
          <p:cNvGrpSpPr/>
          <p:nvPr/>
        </p:nvGrpSpPr>
        <p:grpSpPr>
          <a:xfrm>
            <a:off x="9110867" y="1906354"/>
            <a:ext cx="892092" cy="1022468"/>
            <a:chOff x="8357933" y="2118461"/>
            <a:chExt cx="892091" cy="1022468"/>
          </a:xfrm>
        </p:grpSpPr>
        <p:cxnSp>
          <p:nvCxnSpPr>
            <p:cNvPr id="134" name="Straight Connector 133"/>
            <p:cNvCxnSpPr/>
            <p:nvPr/>
          </p:nvCxnSpPr>
          <p:spPr>
            <a:xfrm rot="60000" flipH="1" flipV="1">
              <a:off x="8787058" y="2391045"/>
              <a:ext cx="16170" cy="749884"/>
            </a:xfrm>
            <a:prstGeom prst="line">
              <a:avLst/>
            </a:prstGeom>
            <a:ln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35" name="Rectangle 134"/>
            <p:cNvSpPr/>
            <p:nvPr/>
          </p:nvSpPr>
          <p:spPr>
            <a:xfrm>
              <a:off x="8357933" y="2118461"/>
              <a:ext cx="892091" cy="14923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 smtClean="0">
                  <a:solidFill>
                    <a:schemeClr val="accent2">
                      <a:lumMod val="75000"/>
                    </a:schemeClr>
                  </a:solidFill>
                </a:rPr>
                <a:t>memWrite</a:t>
              </a:r>
              <a:endParaRPr lang="en-US" sz="12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98378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9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10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Datapath for branch and jump instructions</a:t>
            </a:r>
            <a:endParaRPr lang="en-US" dirty="0"/>
          </a:p>
        </p:txBody>
      </p:sp>
      <p:pic>
        <p:nvPicPr>
          <p:cNvPr id="6" name="Content Placeholder 5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110" y="1847460"/>
            <a:ext cx="10282334" cy="4397783"/>
          </a:xfrm>
        </p:spPr>
      </p:pic>
    </p:spTree>
    <p:extLst>
      <p:ext uri="{BB962C8B-B14F-4D97-AF65-F5344CB8AC3E}">
        <p14:creationId xmlns:p14="http://schemas.microsoft.com/office/powerpoint/2010/main" val="3334525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Final Datapath</a:t>
            </a:r>
            <a:endParaRPr lang="en-US" dirty="0"/>
          </a:p>
        </p:txBody>
      </p:sp>
      <p:pic>
        <p:nvPicPr>
          <p:cNvPr id="5" name="Content Placeholder 4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846263"/>
            <a:ext cx="10058400" cy="4526545"/>
          </a:xfrm>
        </p:spPr>
      </p:pic>
    </p:spTree>
    <p:extLst>
      <p:ext uri="{BB962C8B-B14F-4D97-AF65-F5344CB8AC3E}">
        <p14:creationId xmlns:p14="http://schemas.microsoft.com/office/powerpoint/2010/main" val="2646053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The  steps in processor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 Step 1: Analyze </a:t>
            </a:r>
            <a:r>
              <a:rPr lang="en-US" sz="3200" dirty="0" smtClean="0"/>
              <a:t>instruction </a:t>
            </a:r>
            <a:r>
              <a:rPr lang="en-US" sz="3200" dirty="0"/>
              <a:t>set to determine </a:t>
            </a:r>
            <a:r>
              <a:rPr lang="en-US" sz="3200" dirty="0" err="1"/>
              <a:t>datapath</a:t>
            </a:r>
            <a:r>
              <a:rPr lang="en-US" sz="3200" dirty="0"/>
              <a:t> </a:t>
            </a:r>
            <a:r>
              <a:rPr lang="en-US" sz="3200" dirty="0" smtClean="0"/>
              <a:t>requirements.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 smtClean="0"/>
              <a:t>Step </a:t>
            </a:r>
            <a:r>
              <a:rPr lang="en-US" sz="3200" dirty="0"/>
              <a:t>2: Select set of </a:t>
            </a:r>
            <a:r>
              <a:rPr lang="en-US" sz="3200" dirty="0" err="1"/>
              <a:t>datapath</a:t>
            </a:r>
            <a:r>
              <a:rPr lang="en-US" sz="3200" dirty="0"/>
              <a:t> components &amp; establish clock </a:t>
            </a:r>
            <a:r>
              <a:rPr lang="en-US" sz="3200" dirty="0" smtClean="0"/>
              <a:t>methodology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 smtClean="0"/>
              <a:t> </a:t>
            </a:r>
            <a:r>
              <a:rPr lang="en-US" sz="3200" dirty="0"/>
              <a:t>Step 3: Assemble </a:t>
            </a:r>
            <a:r>
              <a:rPr lang="en-US" sz="3200" dirty="0" err="1"/>
              <a:t>datapath</a:t>
            </a:r>
            <a:r>
              <a:rPr lang="en-US" sz="3200" dirty="0"/>
              <a:t> components that meet the requirements </a:t>
            </a:r>
            <a:endParaRPr lang="en-US" sz="32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 smtClean="0"/>
              <a:t>Step </a:t>
            </a:r>
            <a:r>
              <a:rPr lang="en-US" sz="3200" dirty="0"/>
              <a:t>4: Analyze </a:t>
            </a:r>
            <a:r>
              <a:rPr lang="en-US" sz="3200" dirty="0" smtClean="0"/>
              <a:t>implementation </a:t>
            </a:r>
            <a:r>
              <a:rPr lang="en-US" sz="3200" dirty="0"/>
              <a:t>of each </a:t>
            </a:r>
            <a:r>
              <a:rPr lang="en-US" sz="3200" dirty="0" smtClean="0"/>
              <a:t>instruction </a:t>
            </a:r>
            <a:r>
              <a:rPr lang="en-US" sz="3200" dirty="0"/>
              <a:t>to determine </a:t>
            </a:r>
            <a:r>
              <a:rPr lang="en-US" sz="3200" dirty="0" smtClean="0"/>
              <a:t>setting </a:t>
            </a:r>
            <a:r>
              <a:rPr lang="en-US" sz="3200" dirty="0"/>
              <a:t>of control points that realizes the register </a:t>
            </a:r>
            <a:r>
              <a:rPr lang="en-US" sz="3200" dirty="0" smtClean="0"/>
              <a:t>transfer.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 smtClean="0"/>
              <a:t>Step </a:t>
            </a:r>
            <a:r>
              <a:rPr lang="en-US" sz="3200" dirty="0"/>
              <a:t>5: Assemble the control logic </a:t>
            </a:r>
          </a:p>
        </p:txBody>
      </p:sp>
    </p:spTree>
    <p:extLst>
      <p:ext uri="{BB962C8B-B14F-4D97-AF65-F5344CB8AC3E}">
        <p14:creationId xmlns:p14="http://schemas.microsoft.com/office/powerpoint/2010/main" val="4294578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THE MIPS ISA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200" dirty="0" smtClean="0"/>
              <a:t> Classical reduced instruction set architecture.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 </a:t>
            </a:r>
            <a:r>
              <a:rPr lang="en-US" sz="3200" dirty="0" smtClean="0"/>
              <a:t>MIPS </a:t>
            </a:r>
            <a:r>
              <a:rPr lang="en-US" sz="3200" dirty="0" smtClean="0">
                <a:solidFill>
                  <a:srgbClr val="FF0000"/>
                </a:solidFill>
              </a:rPr>
              <a:t>does not stand for Million instructions per second </a:t>
            </a:r>
            <a:r>
              <a:rPr lang="en-US" sz="3200" dirty="0" smtClean="0">
                <a:sym typeface="Wingdings" panose="05000000000000000000" pitchFamily="2" charset="2"/>
              </a:rPr>
              <a:t>.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>
                <a:sym typeface="Wingdings" panose="05000000000000000000" pitchFamily="2" charset="2"/>
              </a:rPr>
              <a:t> </a:t>
            </a:r>
            <a:r>
              <a:rPr lang="en-US" sz="3200" dirty="0" smtClean="0">
                <a:sym typeface="Wingdings" panose="05000000000000000000" pitchFamily="2" charset="2"/>
              </a:rPr>
              <a:t>We mean </a:t>
            </a:r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  <a:sym typeface="Wingdings" panose="05000000000000000000" pitchFamily="2" charset="2"/>
              </a:rPr>
              <a:t>Microprocessor without interlocked pipeline stages.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accent2">
                    <a:lumMod val="75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sz="3200" dirty="0" smtClean="0">
                <a:solidFill>
                  <a:schemeClr val="tx1"/>
                </a:solidFill>
                <a:sym typeface="Wingdings" panose="05000000000000000000" pitchFamily="2" charset="2"/>
              </a:rPr>
              <a:t>Classical load/store architecture.</a:t>
            </a:r>
            <a:endParaRPr lang="en-US" sz="3200" dirty="0" smtClean="0">
              <a:solidFill>
                <a:schemeClr val="accent2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 smtClean="0"/>
              <a:t> Very few instructions in total compared to IA-32</a:t>
            </a:r>
          </a:p>
        </p:txBody>
      </p:sp>
    </p:spTree>
    <p:extLst>
      <p:ext uri="{BB962C8B-B14F-4D97-AF65-F5344CB8AC3E}">
        <p14:creationId xmlns:p14="http://schemas.microsoft.com/office/powerpoint/2010/main" val="2408891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MIPS ISA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3 Instruction formats </a:t>
            </a:r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R (register),</a:t>
            </a:r>
            <a:r>
              <a:rPr lang="en-US" sz="3200" dirty="0" smtClean="0">
                <a:solidFill>
                  <a:schemeClr val="accent1">
                    <a:lumMod val="50000"/>
                  </a:schemeClr>
                </a:solidFill>
              </a:rPr>
              <a:t>I (</a:t>
            </a:r>
            <a:r>
              <a:rPr lang="en-US" sz="3200" dirty="0" smtClean="0">
                <a:solidFill>
                  <a:schemeClr val="accent1">
                    <a:lumMod val="50000"/>
                  </a:schemeClr>
                </a:solidFill>
              </a:rPr>
              <a:t>immediate</a:t>
            </a:r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), </a:t>
            </a:r>
            <a:r>
              <a:rPr lang="en-US" sz="3200" dirty="0" smtClean="0">
                <a:solidFill>
                  <a:schemeClr val="accent1">
                    <a:lumMod val="50000"/>
                  </a:schemeClr>
                </a:solidFill>
              </a:rPr>
              <a:t>J (</a:t>
            </a:r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jump</a:t>
            </a:r>
            <a:r>
              <a:rPr lang="en-US" sz="3200" dirty="0" smtClean="0">
                <a:solidFill>
                  <a:schemeClr val="accent1">
                    <a:lumMod val="50000"/>
                  </a:schemeClr>
                </a:solidFill>
              </a:rPr>
              <a:t>)</a:t>
            </a:r>
            <a:r>
              <a:rPr 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Every instruction can be represented in MIPS assembly language.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The assembly language representation has an equivalent machine level encoding.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MIPS-32 is a 32 bit ISA. </a:t>
            </a:r>
            <a:r>
              <a:rPr lang="en-US" sz="3200" dirty="0" smtClean="0">
                <a:solidFill>
                  <a:srgbClr val="FF0000"/>
                </a:solidFill>
              </a:rPr>
              <a:t>What does this mean?</a:t>
            </a:r>
            <a:endParaRPr lang="en-US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3857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R-Type Instructions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200" dirty="0" smtClean="0"/>
              <a:t> MIPS assembly language representation 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3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 </a:t>
            </a:r>
            <a:r>
              <a:rPr lang="en-US" sz="3200" dirty="0" smtClean="0"/>
              <a:t>Register transfer language notation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3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 smtClean="0"/>
              <a:t>Machine language encoding</a:t>
            </a:r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4" name="Rectangle 3"/>
          <p:cNvSpPr/>
          <p:nvPr/>
        </p:nvSpPr>
        <p:spPr>
          <a:xfrm>
            <a:off x="3302000" y="2367280"/>
            <a:ext cx="4165600" cy="701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op rd,rs,rt</a:t>
            </a:r>
            <a:endParaRPr lang="en-US" sz="4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2697480" y="3589866"/>
            <a:ext cx="5628640" cy="701040"/>
            <a:chOff x="2697480" y="3589866"/>
            <a:chExt cx="5628640" cy="701040"/>
          </a:xfrm>
        </p:grpSpPr>
        <p:sp>
          <p:nvSpPr>
            <p:cNvPr id="5" name="Rectangle 4"/>
            <p:cNvSpPr/>
            <p:nvPr/>
          </p:nvSpPr>
          <p:spPr>
            <a:xfrm>
              <a:off x="2697480" y="3589866"/>
              <a:ext cx="5628640" cy="701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R[rd]           R[rs] op R[rt]</a:t>
              </a:r>
              <a:endParaRPr lang="en-US" sz="40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H="1">
              <a:off x="4257040" y="3942080"/>
              <a:ext cx="924560" cy="846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6" name="Group 35"/>
          <p:cNvGrpSpPr/>
          <p:nvPr/>
        </p:nvGrpSpPr>
        <p:grpSpPr>
          <a:xfrm>
            <a:off x="2082800" y="4885270"/>
            <a:ext cx="1330960" cy="1149768"/>
            <a:chOff x="2082800" y="4885270"/>
            <a:chExt cx="1330960" cy="1149768"/>
          </a:xfrm>
        </p:grpSpPr>
        <p:sp>
          <p:nvSpPr>
            <p:cNvPr id="11" name="Rectangle 10"/>
            <p:cNvSpPr/>
            <p:nvPr/>
          </p:nvSpPr>
          <p:spPr>
            <a:xfrm>
              <a:off x="2082800" y="5170594"/>
              <a:ext cx="1320800" cy="5791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o</a:t>
              </a:r>
              <a:r>
                <a:rPr lang="en-US" sz="40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</a:t>
              </a:r>
              <a:endParaRPr 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082800" y="5749714"/>
              <a:ext cx="1320800" cy="2853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6 bits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2082800" y="4885270"/>
              <a:ext cx="1330960" cy="2853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31       26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3403600" y="4885270"/>
            <a:ext cx="1320800" cy="1149768"/>
            <a:chOff x="3403600" y="4885270"/>
            <a:chExt cx="1320800" cy="1149768"/>
          </a:xfrm>
        </p:grpSpPr>
        <p:sp>
          <p:nvSpPr>
            <p:cNvPr id="12" name="Rectangle 11"/>
            <p:cNvSpPr/>
            <p:nvPr/>
          </p:nvSpPr>
          <p:spPr>
            <a:xfrm>
              <a:off x="3403600" y="5170594"/>
              <a:ext cx="1320800" cy="5791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rs</a:t>
              </a:r>
              <a:endParaRPr lang="en-US" sz="4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3403600" y="5749714"/>
              <a:ext cx="1320800" cy="2853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5 bits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413760" y="4885270"/>
              <a:ext cx="1310640" cy="2853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25       21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4724400" y="4885270"/>
            <a:ext cx="1320800" cy="1149768"/>
            <a:chOff x="4724400" y="4885270"/>
            <a:chExt cx="1320800" cy="1149768"/>
          </a:xfrm>
        </p:grpSpPr>
        <p:sp>
          <p:nvSpPr>
            <p:cNvPr id="13" name="Rectangle 12"/>
            <p:cNvSpPr/>
            <p:nvPr/>
          </p:nvSpPr>
          <p:spPr>
            <a:xfrm>
              <a:off x="4724400" y="5170594"/>
              <a:ext cx="1320800" cy="5791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rt</a:t>
              </a:r>
              <a:endParaRPr lang="en-US" sz="4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724400" y="5749714"/>
              <a:ext cx="1320800" cy="2853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5 bits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4724400" y="4885270"/>
              <a:ext cx="1320800" cy="2853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20       16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6035040" y="4885270"/>
            <a:ext cx="1330960" cy="1149768"/>
            <a:chOff x="6035040" y="4885270"/>
            <a:chExt cx="1330960" cy="1149768"/>
          </a:xfrm>
        </p:grpSpPr>
        <p:sp>
          <p:nvSpPr>
            <p:cNvPr id="14" name="Rectangle 13"/>
            <p:cNvSpPr/>
            <p:nvPr/>
          </p:nvSpPr>
          <p:spPr>
            <a:xfrm>
              <a:off x="6045200" y="5170594"/>
              <a:ext cx="1320800" cy="5791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rd</a:t>
              </a:r>
              <a:endParaRPr lang="en-US" sz="4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6045200" y="5749714"/>
              <a:ext cx="1320800" cy="2853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5 bits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6035040" y="4885270"/>
              <a:ext cx="1320800" cy="2853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15       11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7355840" y="4885270"/>
            <a:ext cx="1330960" cy="1149768"/>
            <a:chOff x="7355840" y="4885270"/>
            <a:chExt cx="1330960" cy="1149768"/>
          </a:xfrm>
        </p:grpSpPr>
        <p:sp>
          <p:nvSpPr>
            <p:cNvPr id="15" name="Rectangle 14"/>
            <p:cNvSpPr/>
            <p:nvPr/>
          </p:nvSpPr>
          <p:spPr>
            <a:xfrm>
              <a:off x="7366000" y="5170594"/>
              <a:ext cx="1320800" cy="5791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shamt</a:t>
              </a:r>
              <a:endParaRPr 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7366000" y="5749714"/>
              <a:ext cx="1320800" cy="2853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5 bits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7355840" y="4885270"/>
              <a:ext cx="1330960" cy="2853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10         6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8686800" y="4885270"/>
            <a:ext cx="1320800" cy="1149768"/>
            <a:chOff x="8686800" y="4885270"/>
            <a:chExt cx="1320800" cy="1149768"/>
          </a:xfrm>
        </p:grpSpPr>
        <p:sp>
          <p:nvSpPr>
            <p:cNvPr id="16" name="Rectangle 15"/>
            <p:cNvSpPr/>
            <p:nvPr/>
          </p:nvSpPr>
          <p:spPr>
            <a:xfrm>
              <a:off x="8686800" y="5170594"/>
              <a:ext cx="1320800" cy="5791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funct</a:t>
              </a:r>
              <a:endParaRPr lang="en-US" sz="3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8686800" y="5749714"/>
              <a:ext cx="1320800" cy="2853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6 bits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8696960" y="4885270"/>
              <a:ext cx="1310640" cy="2853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5        0  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67322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R-Type Instructions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200" dirty="0" smtClean="0"/>
              <a:t> All R-Type instructions have </a:t>
            </a:r>
            <a:r>
              <a:rPr lang="en-US" sz="3200" dirty="0" smtClean="0">
                <a:solidFill>
                  <a:srgbClr val="FF0000"/>
                </a:solidFill>
              </a:rPr>
              <a:t>000000</a:t>
            </a:r>
            <a:r>
              <a:rPr lang="en-US" sz="3200" dirty="0" smtClean="0"/>
              <a:t> as opcode.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 </a:t>
            </a:r>
            <a:r>
              <a:rPr lang="en-US" sz="3200" dirty="0" smtClean="0"/>
              <a:t>Which operation is performed depends on the value of the </a:t>
            </a:r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funct field</a:t>
            </a:r>
            <a:r>
              <a:rPr lang="en-US" sz="3200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 </a:t>
            </a:r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shamt</a:t>
            </a:r>
            <a:r>
              <a:rPr lang="en-US" sz="3200" dirty="0" smtClean="0"/>
              <a:t> is the number of shifts and is used by shift operations.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 </a:t>
            </a:r>
            <a:r>
              <a:rPr lang="en-US" sz="3200" dirty="0" smtClean="0"/>
              <a:t>A simple R-Type instruction is: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accent6">
                    <a:lumMod val="50000"/>
                  </a:schemeClr>
                </a:solidFill>
              </a:rPr>
              <a:t>	</a:t>
            </a:r>
            <a:r>
              <a:rPr lang="en-US" sz="3200" dirty="0" smtClean="0">
                <a:solidFill>
                  <a:schemeClr val="accent6">
                    <a:lumMod val="50000"/>
                  </a:schemeClr>
                </a:solidFill>
              </a:rPr>
              <a:t>		    add $s1, $s2, $s3</a:t>
            </a:r>
            <a:endParaRPr lang="en-US" sz="3200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5946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pPr algn="ctr"/>
            <a:r>
              <a:rPr lang="en-US" dirty="0"/>
              <a:t>I</a:t>
            </a:r>
            <a:r>
              <a:rPr lang="en-US" dirty="0" smtClean="0"/>
              <a:t>-Type Instructions</a:t>
            </a:r>
            <a:endParaRPr lang="en-US" dirty="0"/>
          </a:p>
        </p:txBody>
      </p:sp>
      <p:sp>
        <p:nvSpPr>
          <p:cNvPr id="36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200" dirty="0" smtClean="0"/>
              <a:t> MIPS assembly language representation 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3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 </a:t>
            </a:r>
            <a:r>
              <a:rPr lang="en-US" sz="3200" dirty="0" smtClean="0"/>
              <a:t>Register transfer language notation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3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 smtClean="0"/>
              <a:t>Machine language encoding</a:t>
            </a:r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37" name="Rectangle 36"/>
          <p:cNvSpPr/>
          <p:nvPr/>
        </p:nvSpPr>
        <p:spPr>
          <a:xfrm>
            <a:off x="3302000" y="2367280"/>
            <a:ext cx="4165600" cy="701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op </a:t>
            </a:r>
            <a:r>
              <a:rPr lang="en-US" sz="40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rt</a:t>
            </a:r>
            <a:r>
              <a:rPr lang="en-US" sz="4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en-US" sz="4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rs, imm</a:t>
            </a:r>
            <a:endParaRPr lang="en-US" sz="4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2697480" y="3589866"/>
            <a:ext cx="5628640" cy="701040"/>
            <a:chOff x="2697480" y="3589866"/>
            <a:chExt cx="5628640" cy="701040"/>
          </a:xfrm>
        </p:grpSpPr>
        <p:sp>
          <p:nvSpPr>
            <p:cNvPr id="39" name="Rectangle 38"/>
            <p:cNvSpPr/>
            <p:nvPr/>
          </p:nvSpPr>
          <p:spPr>
            <a:xfrm>
              <a:off x="2697480" y="3589866"/>
              <a:ext cx="5628640" cy="701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R[</a:t>
              </a:r>
              <a:r>
                <a:rPr lang="en-US" sz="4000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rt</a:t>
              </a:r>
              <a:r>
                <a:rPr lang="en-US" sz="4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]           </a:t>
              </a:r>
              <a:r>
                <a:rPr lang="en-US" sz="4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R[rs] op imm</a:t>
              </a:r>
              <a:endParaRPr lang="en-US" sz="40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40" name="Straight Arrow Connector 39"/>
            <p:cNvCxnSpPr/>
            <p:nvPr/>
          </p:nvCxnSpPr>
          <p:spPr>
            <a:xfrm flipH="1">
              <a:off x="4257040" y="3942080"/>
              <a:ext cx="924560" cy="846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2082800" y="4885270"/>
            <a:ext cx="1330960" cy="1149768"/>
            <a:chOff x="2082800" y="4885270"/>
            <a:chExt cx="1330960" cy="1149768"/>
          </a:xfrm>
        </p:grpSpPr>
        <p:sp>
          <p:nvSpPr>
            <p:cNvPr id="42" name="Rectangle 41"/>
            <p:cNvSpPr/>
            <p:nvPr/>
          </p:nvSpPr>
          <p:spPr>
            <a:xfrm>
              <a:off x="2082800" y="5170594"/>
              <a:ext cx="1320800" cy="5791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o</a:t>
              </a:r>
              <a:r>
                <a:rPr lang="en-US" sz="40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</a:t>
              </a:r>
              <a:endParaRPr 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082800" y="5749714"/>
              <a:ext cx="1320800" cy="2853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6 bits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2082800" y="4885270"/>
              <a:ext cx="1330960" cy="2853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31       26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3403600" y="4885270"/>
            <a:ext cx="1320800" cy="1149768"/>
            <a:chOff x="3403600" y="4885270"/>
            <a:chExt cx="1320800" cy="1149768"/>
          </a:xfrm>
        </p:grpSpPr>
        <p:sp>
          <p:nvSpPr>
            <p:cNvPr id="46" name="Rectangle 45"/>
            <p:cNvSpPr/>
            <p:nvPr/>
          </p:nvSpPr>
          <p:spPr>
            <a:xfrm>
              <a:off x="3403600" y="5170594"/>
              <a:ext cx="1320800" cy="5791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rs</a:t>
              </a:r>
              <a:endParaRPr lang="en-US" sz="4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3403600" y="5749714"/>
              <a:ext cx="1320800" cy="2853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5 bits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3413760" y="4885270"/>
              <a:ext cx="1310640" cy="2853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25       21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4724400" y="4885270"/>
            <a:ext cx="1320800" cy="1149768"/>
            <a:chOff x="4724400" y="4885270"/>
            <a:chExt cx="1320800" cy="1149768"/>
          </a:xfrm>
        </p:grpSpPr>
        <p:sp>
          <p:nvSpPr>
            <p:cNvPr id="50" name="Rectangle 49"/>
            <p:cNvSpPr/>
            <p:nvPr/>
          </p:nvSpPr>
          <p:spPr>
            <a:xfrm>
              <a:off x="4724400" y="5170594"/>
              <a:ext cx="1320800" cy="5791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rt</a:t>
              </a:r>
              <a:endParaRPr lang="en-US" sz="4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4724400" y="5749714"/>
              <a:ext cx="1320800" cy="2853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5 bits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4724400" y="4885270"/>
              <a:ext cx="1320800" cy="2853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20       16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5948680" y="4885270"/>
            <a:ext cx="5303520" cy="1149768"/>
            <a:chOff x="6035040" y="4885270"/>
            <a:chExt cx="1330960" cy="1149768"/>
          </a:xfrm>
        </p:grpSpPr>
        <p:sp>
          <p:nvSpPr>
            <p:cNvPr id="54" name="Rectangle 53"/>
            <p:cNvSpPr/>
            <p:nvPr/>
          </p:nvSpPr>
          <p:spPr>
            <a:xfrm>
              <a:off x="6045200" y="5170594"/>
              <a:ext cx="1320800" cy="5791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imm</a:t>
              </a:r>
              <a:endParaRPr lang="en-US" sz="4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6045200" y="5749714"/>
              <a:ext cx="1320800" cy="2853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16 bits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6035040" y="4885270"/>
              <a:ext cx="1320800" cy="2853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15                                                                  0                             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28542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I-Type Instructions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200" dirty="0" smtClean="0"/>
              <a:t> There are several ‘groups’ of immediate instructions.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 </a:t>
            </a:r>
            <a:r>
              <a:rPr lang="en-US" sz="3200" dirty="0" smtClean="0"/>
              <a:t>The arithmetic and logical immediate:</a:t>
            </a:r>
          </a:p>
          <a:p>
            <a:pPr marL="0" indent="0">
              <a:buNone/>
            </a:pPr>
            <a:r>
              <a:rPr lang="en-US" sz="3200" dirty="0" smtClean="0">
                <a:solidFill>
                  <a:schemeClr val="accent6">
                    <a:lumMod val="50000"/>
                  </a:schemeClr>
                </a:solidFill>
              </a:rPr>
              <a:t>				</a:t>
            </a:r>
            <a:r>
              <a:rPr lang="en-US" sz="3200" dirty="0" err="1" smtClean="0">
                <a:solidFill>
                  <a:schemeClr val="accent6">
                    <a:lumMod val="50000"/>
                  </a:schemeClr>
                </a:solidFill>
              </a:rPr>
              <a:t>addi</a:t>
            </a:r>
            <a:r>
              <a:rPr lang="en-US" sz="3200" dirty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en-US" sz="3200" dirty="0" err="1">
                <a:solidFill>
                  <a:schemeClr val="accent6">
                    <a:lumMod val="50000"/>
                  </a:schemeClr>
                </a:solidFill>
              </a:rPr>
              <a:t>ori</a:t>
            </a:r>
            <a:r>
              <a:rPr lang="en-US" sz="3200" dirty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en-US" sz="3200" dirty="0" err="1" smtClean="0">
                <a:solidFill>
                  <a:schemeClr val="accent6">
                    <a:lumMod val="50000"/>
                  </a:schemeClr>
                </a:solidFill>
              </a:rPr>
              <a:t>xori</a:t>
            </a:r>
            <a:endParaRPr lang="en-US" sz="32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Memory operations: </a:t>
            </a:r>
            <a:r>
              <a:rPr lang="en-US" sz="3200" dirty="0" err="1" smtClean="0">
                <a:solidFill>
                  <a:srgbClr val="0070C0"/>
                </a:solidFill>
              </a:rPr>
              <a:t>lw</a:t>
            </a:r>
            <a:r>
              <a:rPr lang="en-US" sz="3200" dirty="0" smtClean="0">
                <a:solidFill>
                  <a:srgbClr val="0070C0"/>
                </a:solidFill>
              </a:rPr>
              <a:t> , </a:t>
            </a:r>
            <a:r>
              <a:rPr lang="en-US" sz="3200" dirty="0" err="1" smtClean="0">
                <a:solidFill>
                  <a:srgbClr val="0070C0"/>
                </a:solidFill>
              </a:rPr>
              <a:t>sw</a:t>
            </a:r>
            <a:endParaRPr lang="en-US" sz="3200" dirty="0" smtClean="0">
              <a:solidFill>
                <a:srgbClr val="0070C0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70C0"/>
                </a:solidFill>
              </a:rPr>
              <a:t> </a:t>
            </a:r>
            <a:r>
              <a:rPr 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Conditional branch instructions: </a:t>
            </a:r>
            <a:r>
              <a:rPr lang="en-US" sz="3200" dirty="0" err="1" smtClean="0">
                <a:solidFill>
                  <a:srgbClr val="0070C0"/>
                </a:solidFill>
              </a:rPr>
              <a:t>bne</a:t>
            </a:r>
            <a:r>
              <a:rPr lang="en-US" sz="3200" dirty="0" smtClean="0">
                <a:solidFill>
                  <a:srgbClr val="0070C0"/>
                </a:solidFill>
              </a:rPr>
              <a:t>, </a:t>
            </a:r>
            <a:r>
              <a:rPr lang="en-US" sz="3200" dirty="0" err="1" smtClean="0">
                <a:solidFill>
                  <a:srgbClr val="0070C0"/>
                </a:solidFill>
              </a:rPr>
              <a:t>beq</a:t>
            </a:r>
            <a:endParaRPr lang="en-US" sz="3200" dirty="0" smtClean="0">
              <a:solidFill>
                <a:srgbClr val="0070C0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rgbClr val="0070C0"/>
                </a:solidFill>
              </a:rPr>
              <a:t> </a:t>
            </a:r>
            <a:r>
              <a:rPr 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More on these instructions during their </a:t>
            </a:r>
            <a:r>
              <a:rPr lang="en-US" sz="32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datapath</a:t>
            </a:r>
            <a:r>
              <a:rPr 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design.</a:t>
            </a:r>
            <a:endParaRPr lang="en-US" sz="3200" dirty="0">
              <a:solidFill>
                <a:srgbClr val="0070C0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accent6">
                  <a:lumMod val="50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30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201168" lvl="1" indent="0">
              <a:buNone/>
            </a:pPr>
            <a:endParaRPr lang="en-US" sz="3000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8590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1303</TotalTime>
  <Words>883</Words>
  <Application>Microsoft Office PowerPoint</Application>
  <PresentationFormat>Widescreen</PresentationFormat>
  <Paragraphs>305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Wingdings</vt:lpstr>
      <vt:lpstr>Retrospect</vt:lpstr>
      <vt:lpstr>Design of a 32 bit MIPS CPU</vt:lpstr>
      <vt:lpstr>Presentation Outline</vt:lpstr>
      <vt:lpstr>The  steps in processor design</vt:lpstr>
      <vt:lpstr>THE MIPS ISA</vt:lpstr>
      <vt:lpstr>THE MIPS ISA</vt:lpstr>
      <vt:lpstr>R-Type Instructions</vt:lpstr>
      <vt:lpstr>R-Type Instructions</vt:lpstr>
      <vt:lpstr>I-Type Instructions</vt:lpstr>
      <vt:lpstr>I-Type Instructions</vt:lpstr>
      <vt:lpstr>J – Type instructions</vt:lpstr>
      <vt:lpstr> Our ISA (A ‘tiny’  MIPS Subset )</vt:lpstr>
      <vt:lpstr>Register File Design</vt:lpstr>
      <vt:lpstr>Register File Design</vt:lpstr>
      <vt:lpstr>ALU Design</vt:lpstr>
      <vt:lpstr>Datapath Design</vt:lpstr>
      <vt:lpstr>Instruction Fetch Unit</vt:lpstr>
      <vt:lpstr>Datapath for R-Type Instructions</vt:lpstr>
      <vt:lpstr>Datapath for simple I-Type Instructions</vt:lpstr>
      <vt:lpstr>Combined Datapath for R and I-Type Instructions</vt:lpstr>
      <vt:lpstr>Datapath for the load instruction</vt:lpstr>
      <vt:lpstr>Datapath for the store instruction</vt:lpstr>
      <vt:lpstr>Datapath for branch and jump instructions</vt:lpstr>
      <vt:lpstr>Final Datapath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41</cp:revision>
  <dcterms:created xsi:type="dcterms:W3CDTF">2018-12-06T15:07:41Z</dcterms:created>
  <dcterms:modified xsi:type="dcterms:W3CDTF">2018-12-10T01:49:53Z</dcterms:modified>
</cp:coreProperties>
</file>