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3"/>
    <p:sldId id="262" r:id="rId4"/>
    <p:sldId id="257" r:id="rId5"/>
    <p:sldId id="256" r:id="rId6"/>
    <p:sldId id="264" r:id="rId7"/>
    <p:sldId id="265" r:id="rId8"/>
    <p:sldId id="266" r:id="rId9"/>
    <p:sldId id="259" r:id="rId10"/>
    <p:sldId id="260"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WSIoT-Introduction"/>
          <p:cNvPicPr>
            <a:picLocks noChangeAspect="1"/>
          </p:cNvPicPr>
          <p:nvPr/>
        </p:nvPicPr>
        <p:blipFill>
          <a:blip r:embed="rId1"/>
          <a:stretch>
            <a:fillRect/>
          </a:stretch>
        </p:blipFill>
        <p:spPr>
          <a:xfrm>
            <a:off x="920115" y="490855"/>
            <a:ext cx="10174605" cy="5725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9090"/>
            <a:ext cx="10515600" cy="5838825"/>
          </a:xfrm>
        </p:spPr>
        <p:txBody>
          <a:bodyPr>
            <a:normAutofit/>
          </a:bodyPr>
          <a:p>
            <a:pPr marL="0" indent="0" algn="ctr">
              <a:buNone/>
            </a:pPr>
            <a:r>
              <a:rPr lang="en-US" sz="2400" b="1">
                <a:solidFill>
                  <a:srgbClr val="92D050"/>
                </a:solidFill>
                <a:latin typeface="Arimo" charset="0"/>
              </a:rPr>
              <a:t>AWS Greengrass </a:t>
            </a:r>
            <a:r>
              <a:rPr lang="x-none" altLang="en-US" sz="2400" b="1">
                <a:solidFill>
                  <a:srgbClr val="92D050"/>
                </a:solidFill>
                <a:latin typeface="Arimo" charset="0"/>
              </a:rPr>
              <a:t>Availability</a:t>
            </a:r>
            <a:r>
              <a:rPr lang="x-none" altLang="en-US" sz="1800" b="1">
                <a:solidFill>
                  <a:srgbClr val="92D050"/>
                </a:solidFill>
                <a:latin typeface="Arimo" charset="0"/>
              </a:rPr>
              <a:t> </a:t>
            </a:r>
            <a:endParaRPr lang="x-none" altLang="en-US" sz="1800" b="1">
              <a:solidFill>
                <a:srgbClr val="92D050"/>
              </a:solidFill>
              <a:latin typeface="Arimo" charset="0"/>
            </a:endParaRPr>
          </a:p>
          <a:p>
            <a:pPr marL="0" indent="0" algn="ctr">
              <a:buNone/>
            </a:pPr>
            <a:endParaRPr lang="x-none" altLang="en-US" sz="1800" b="1">
              <a:solidFill>
                <a:srgbClr val="92D050"/>
              </a:solidFill>
              <a:latin typeface="Arimo" charset="0"/>
            </a:endParaRPr>
          </a:p>
          <a:p>
            <a:pPr marL="0" indent="0" algn="l">
              <a:buNone/>
            </a:pPr>
            <a:r>
              <a:rPr lang="x-none" altLang="en-US" sz="1800">
                <a:latin typeface="Arimo" charset="0"/>
              </a:rPr>
              <a:t>It is</a:t>
            </a:r>
            <a:r>
              <a:rPr lang="en-US" sz="1800">
                <a:latin typeface="Arimo" charset="0"/>
              </a:rPr>
              <a:t> </a:t>
            </a:r>
            <a:r>
              <a:rPr lang="x-none" altLang="en-US" sz="1800">
                <a:latin typeface="Arimo" charset="0"/>
              </a:rPr>
              <a:t>available </a:t>
            </a:r>
            <a:r>
              <a:rPr lang="en-US" sz="1800">
                <a:latin typeface="Arimo" charset="0"/>
              </a:rPr>
              <a:t>in the following AWS regions:</a:t>
            </a:r>
            <a:endParaRPr lang="en-US" sz="1800">
              <a:latin typeface="Arimo" charset="0"/>
            </a:endParaRPr>
          </a:p>
          <a:p>
            <a:pPr marL="0" indent="0">
              <a:buNone/>
            </a:pPr>
            <a:endParaRPr lang="en-US" sz="1800">
              <a:latin typeface="Arimo" charset="0"/>
            </a:endParaRPr>
          </a:p>
          <a:p>
            <a:pPr marL="0" indent="0">
              <a:buNone/>
            </a:pPr>
            <a:r>
              <a:rPr lang="en-US" sz="1800">
                <a:latin typeface="Arimo" charset="0"/>
              </a:rPr>
              <a:t>• US East (N. Virginia)</a:t>
            </a:r>
            <a:endParaRPr lang="en-US" sz="1800">
              <a:latin typeface="Arimo" charset="0"/>
            </a:endParaRPr>
          </a:p>
          <a:p>
            <a:pPr marL="0" indent="0">
              <a:buNone/>
            </a:pPr>
            <a:r>
              <a:rPr lang="en-US" sz="1800">
                <a:latin typeface="Arimo" charset="0"/>
              </a:rPr>
              <a:t>• US West (Oregon)</a:t>
            </a:r>
            <a:endParaRPr lang="en-US" sz="1800">
              <a:latin typeface="Arimo" charset="0"/>
            </a:endParaRPr>
          </a:p>
          <a:p>
            <a:pPr marL="0" indent="0">
              <a:buNone/>
            </a:pPr>
            <a:r>
              <a:rPr lang="en-US" sz="1800">
                <a:latin typeface="Arimo" charset="0"/>
              </a:rPr>
              <a:t>• EU (Frankfurt)</a:t>
            </a:r>
            <a:endParaRPr lang="en-US" sz="1800">
              <a:latin typeface="Arimo" charset="0"/>
            </a:endParaRPr>
          </a:p>
          <a:p>
            <a:pPr marL="0" indent="0">
              <a:buNone/>
            </a:pPr>
            <a:r>
              <a:rPr lang="en-US" sz="1800">
                <a:latin typeface="Arimo" charset="0"/>
              </a:rPr>
              <a:t>• Asia Pacific (Sydney)</a:t>
            </a:r>
            <a:endParaRPr lang="en-US" sz="1800">
              <a:latin typeface="Arimo" charset="0"/>
            </a:endParaRPr>
          </a:p>
          <a:p>
            <a:pPr marL="0" indent="0">
              <a:buNone/>
            </a:pPr>
            <a:endParaRPr lang="en-US" sz="1800">
              <a:latin typeface="Arimo" charset="0"/>
            </a:endParaRPr>
          </a:p>
          <a:p>
            <a:pPr marL="0" indent="0">
              <a:buNone/>
            </a:pPr>
            <a:r>
              <a:rPr lang="en-US" sz="1800">
                <a:latin typeface="Arimo" charset="0"/>
              </a:rPr>
              <a:t>You can use AWS Greengrass regardless of your geographic location, as long as you have access to one of the above AWS regions.</a:t>
            </a:r>
            <a:endParaRPr lang="en-US" sz="1800">
              <a:latin typeface="Arimo"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ws-greengrass-technical-deep-dive-with-demo-3-1024"/>
          <p:cNvPicPr>
            <a:picLocks noChangeAspect="1"/>
          </p:cNvPicPr>
          <p:nvPr/>
        </p:nvPicPr>
        <p:blipFill>
          <a:blip r:embed="rId1"/>
          <a:stretch>
            <a:fillRect/>
          </a:stretch>
        </p:blipFill>
        <p:spPr>
          <a:xfrm>
            <a:off x="589280" y="551180"/>
            <a:ext cx="11152505" cy="57162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ws-greengrass-working"/>
          <p:cNvPicPr>
            <a:picLocks noChangeAspect="1"/>
          </p:cNvPicPr>
          <p:nvPr/>
        </p:nvPicPr>
        <p:blipFill>
          <a:blip r:embed="rId1"/>
          <a:stretch>
            <a:fillRect/>
          </a:stretch>
        </p:blipFill>
        <p:spPr>
          <a:xfrm>
            <a:off x="370205" y="1964690"/>
            <a:ext cx="11538585" cy="3852545"/>
          </a:xfrm>
          <a:prstGeom prst="rect">
            <a:avLst/>
          </a:prstGeom>
        </p:spPr>
      </p:pic>
      <p:sp>
        <p:nvSpPr>
          <p:cNvPr id="4" name="Text Box 3"/>
          <p:cNvSpPr txBox="1"/>
          <p:nvPr/>
        </p:nvSpPr>
        <p:spPr>
          <a:xfrm>
            <a:off x="1205865" y="439420"/>
            <a:ext cx="9453245" cy="457200"/>
          </a:xfrm>
          <a:prstGeom prst="rect">
            <a:avLst/>
          </a:prstGeom>
          <a:noFill/>
        </p:spPr>
        <p:txBody>
          <a:bodyPr wrap="square" rtlCol="0">
            <a:spAutoFit/>
          </a:bodyPr>
          <a:p>
            <a:pPr algn="ctr"/>
            <a:r>
              <a:rPr lang="x-none" altLang="en-US" sz="2400" b="1">
                <a:solidFill>
                  <a:srgbClr val="92D050"/>
                </a:solidFill>
                <a:latin typeface="Arimo" charset="0"/>
              </a:rPr>
              <a:t>  AWS Greengrass</a:t>
            </a:r>
            <a:endParaRPr lang="x-none" altLang="en-US" sz="2400" b="1">
              <a:solidFill>
                <a:srgbClr val="92D050"/>
              </a:solidFill>
              <a:latin typeface="Arimo" charset="0"/>
            </a:endParaRPr>
          </a:p>
        </p:txBody>
      </p:sp>
      <p:pic>
        <p:nvPicPr>
          <p:cNvPr id="5" name="Picture 4" descr="greengrass-title"/>
          <p:cNvPicPr>
            <a:picLocks noChangeAspect="1"/>
          </p:cNvPicPr>
          <p:nvPr/>
        </p:nvPicPr>
        <p:blipFill>
          <a:blip r:embed="rId2"/>
          <a:stretch>
            <a:fillRect/>
          </a:stretch>
        </p:blipFill>
        <p:spPr>
          <a:xfrm>
            <a:off x="7400290" y="377825"/>
            <a:ext cx="528320" cy="528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832485" y="370205"/>
            <a:ext cx="10304145" cy="4888865"/>
          </a:xfrm>
        </p:spPr>
        <p:txBody>
          <a:bodyPr/>
          <a:p>
            <a:pPr algn="ctr">
              <a:buFont typeface="Arial" panose="02080604020202020204" charset="0"/>
            </a:pPr>
            <a:r>
              <a:rPr lang="x-none" altLang="en-US" sz="2800" b="1">
                <a:solidFill>
                  <a:srgbClr val="92D050"/>
                </a:solidFill>
                <a:latin typeface="Arimo" charset="0"/>
              </a:rPr>
              <a:t>Introduction to AWS Greengrass</a:t>
            </a:r>
            <a:endParaRPr lang="x-none" altLang="en-US" sz="2800" b="1">
              <a:solidFill>
                <a:srgbClr val="92D050"/>
              </a:solidFill>
              <a:latin typeface="Arimo" charset="0"/>
            </a:endParaRPr>
          </a:p>
          <a:p>
            <a:pPr algn="ctr">
              <a:buFont typeface="Arial" panose="02080604020202020204" charset="0"/>
            </a:pPr>
            <a:endParaRPr lang="x-none" altLang="en-US" sz="2800" b="1">
              <a:solidFill>
                <a:srgbClr val="92D050"/>
              </a:solidFill>
              <a:latin typeface="Arimo" charset="0"/>
            </a:endParaRPr>
          </a:p>
          <a:p>
            <a:pPr marL="342900" indent="-342900" algn="just">
              <a:buFont typeface="Arial" panose="02080604020202020204" charset="0"/>
              <a:buChar char="•"/>
            </a:pPr>
            <a:r>
              <a:rPr lang="en-US" sz="1800" b="1">
                <a:solidFill>
                  <a:srgbClr val="92D050"/>
                </a:solidFill>
                <a:latin typeface="Arimo" charset="0"/>
              </a:rPr>
              <a:t>Greengrass</a:t>
            </a:r>
            <a:r>
              <a:rPr lang="en-US" sz="1800">
                <a:latin typeface="Arimo" charset="0"/>
              </a:rPr>
              <a:t> is a new addition to t</a:t>
            </a:r>
            <a:r>
              <a:rPr lang="en-US" sz="1800">
                <a:latin typeface="Arimo" charset="0"/>
                <a:sym typeface="+mn-ea"/>
              </a:rPr>
              <a:t>h</a:t>
            </a:r>
            <a:r>
              <a:rPr lang="en-US" sz="1800">
                <a:latin typeface="Arimo" charset="0"/>
              </a:rPr>
              <a:t>e AWS Iot platform that enables the execution of Lambda functions, data cachin</a:t>
            </a:r>
            <a:r>
              <a:rPr lang="x-none" altLang="en-US" sz="1800">
                <a:latin typeface="Arimo" charset="0"/>
              </a:rPr>
              <a:t>g</a:t>
            </a:r>
            <a:r>
              <a:rPr lang="en-US" sz="1800">
                <a:latin typeface="Arimo" charset="0"/>
              </a:rPr>
              <a:t>, messaging and computation capabilities on IOT devices.</a:t>
            </a:r>
            <a:endParaRPr lang="en-US" sz="1800">
              <a:latin typeface="Arimo" charset="0"/>
            </a:endParaRPr>
          </a:p>
          <a:p>
            <a:pPr marL="342900" indent="-342900" algn="just">
              <a:buFont typeface="Arial" panose="02080604020202020204" charset="0"/>
              <a:buChar char="•"/>
            </a:pPr>
            <a:r>
              <a:rPr lang="x-none" altLang="en-US" sz="1800" b="1">
                <a:solidFill>
                  <a:srgbClr val="92D050"/>
                </a:solidFill>
                <a:latin typeface="Arimo" charset="0"/>
              </a:rPr>
              <a:t>AWS Greengrass</a:t>
            </a:r>
            <a:r>
              <a:rPr lang="x-none" altLang="en-US" sz="1800">
                <a:latin typeface="Arimo" charset="0"/>
              </a:rPr>
              <a:t> makes AWS IOT a more suitable platform for field services scenarios on which devices need to execute logic and perform computations </a:t>
            </a:r>
            <a:r>
              <a:rPr lang="x-none" altLang="en-US" sz="1800" u="sng">
                <a:latin typeface="Arimo" charset="0"/>
              </a:rPr>
              <a:t>locally without relying on internet connectivity.</a:t>
            </a:r>
            <a:endParaRPr lang="x-none" altLang="en-US" sz="1800" u="sng">
              <a:latin typeface="Arimo" charset="0"/>
            </a:endParaRPr>
          </a:p>
          <a:p>
            <a:pPr marL="342900" indent="-342900" algn="just">
              <a:buFont typeface="Arial" panose="02080604020202020204" charset="0"/>
              <a:buChar char="•"/>
            </a:pPr>
            <a:endParaRPr lang="x-none" altLang="en-US" sz="1800" u="sng">
              <a:latin typeface="+mn-ea"/>
            </a:endParaRPr>
          </a:p>
          <a:p>
            <a:pPr marL="342900" indent="-342900" algn="just">
              <a:buFont typeface="Arial" panose="02080604020202020204" charset="0"/>
              <a:buChar char="•"/>
            </a:pPr>
            <a:endParaRPr lang="x-none" altLang="en-US" sz="1800" u="sng">
              <a:latin typeface="+mn-ea"/>
            </a:endParaRPr>
          </a:p>
        </p:txBody>
      </p:sp>
      <p:pic>
        <p:nvPicPr>
          <p:cNvPr id="13" name="Picture 13" descr="AWS-greengrass-core-Working"/>
          <p:cNvPicPr>
            <a:picLocks noChangeAspect="1"/>
          </p:cNvPicPr>
          <p:nvPr/>
        </p:nvPicPr>
        <p:blipFill>
          <a:blip r:embed="rId1"/>
          <a:stretch>
            <a:fillRect/>
          </a:stretch>
        </p:blipFill>
        <p:spPr>
          <a:xfrm>
            <a:off x="1717040" y="2915920"/>
            <a:ext cx="8639810" cy="3768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hifting to AWS Greengrass"/>
          <p:cNvPicPr>
            <a:picLocks noChangeAspect="1"/>
          </p:cNvPicPr>
          <p:nvPr/>
        </p:nvPicPr>
        <p:blipFill>
          <a:blip r:embed="rId1"/>
          <a:stretch>
            <a:fillRect/>
          </a:stretch>
        </p:blipFill>
        <p:spPr>
          <a:xfrm>
            <a:off x="1762760" y="672465"/>
            <a:ext cx="9528175" cy="5361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ws-greengrass-features"/>
          <p:cNvPicPr>
            <a:picLocks noChangeAspect="1"/>
          </p:cNvPicPr>
          <p:nvPr/>
        </p:nvPicPr>
        <p:blipFill>
          <a:blip r:embed="rId1"/>
          <a:stretch>
            <a:fillRect/>
          </a:stretch>
        </p:blipFill>
        <p:spPr>
          <a:xfrm>
            <a:off x="1085215" y="595630"/>
            <a:ext cx="9557385" cy="5377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ws-greengrass-is-fpr-10-638"/>
          <p:cNvPicPr>
            <a:picLocks noChangeAspect="1"/>
          </p:cNvPicPr>
          <p:nvPr/>
        </p:nvPicPr>
        <p:blipFill>
          <a:blip r:embed="rId1"/>
          <a:stretch>
            <a:fillRect/>
          </a:stretch>
        </p:blipFill>
        <p:spPr>
          <a:xfrm>
            <a:off x="1054735" y="640715"/>
            <a:ext cx="10012680" cy="5633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752475"/>
          </a:xfrm>
        </p:spPr>
        <p:txBody>
          <a:bodyPr/>
          <a:p>
            <a:pPr algn="ctr"/>
            <a:r>
              <a:rPr lang="x-none" altLang="en-US" sz="2800" b="1">
                <a:solidFill>
                  <a:srgbClr val="92D050"/>
                </a:solidFill>
                <a:latin typeface="Arimo" charset="0"/>
              </a:rPr>
              <a:t>How useful is AWS Greengrass for us?</a:t>
            </a:r>
            <a:endParaRPr lang="x-none" altLang="en-US" sz="2800" b="1">
              <a:solidFill>
                <a:srgbClr val="92D050"/>
              </a:solidFill>
              <a:latin typeface="Arimo" charset="0"/>
            </a:endParaRPr>
          </a:p>
        </p:txBody>
      </p:sp>
      <p:sp>
        <p:nvSpPr>
          <p:cNvPr id="3" name="Content Placeholder 2"/>
          <p:cNvSpPr>
            <a:spLocks noGrp="1"/>
          </p:cNvSpPr>
          <p:nvPr>
            <p:ph idx="1"/>
          </p:nvPr>
        </p:nvSpPr>
        <p:spPr>
          <a:xfrm>
            <a:off x="838200" y="1344295"/>
            <a:ext cx="10515600" cy="5305425"/>
          </a:xfrm>
        </p:spPr>
        <p:txBody>
          <a:bodyPr>
            <a:normAutofit fontScale="90000" lnSpcReduction="10000"/>
          </a:bodyPr>
          <a:p>
            <a:pPr marL="285750" indent="-285750" algn="just"/>
            <a:r>
              <a:rPr lang="en-US" sz="2000" b="1">
                <a:solidFill>
                  <a:srgbClr val="92D050"/>
                </a:solidFill>
                <a:latin typeface="Arimo" charset="0"/>
              </a:rPr>
              <a:t>Greengrass</a:t>
            </a:r>
            <a:r>
              <a:rPr lang="en-US" sz="2000">
                <a:latin typeface="Arimo" charset="0"/>
              </a:rPr>
              <a:t> allows customers to </a:t>
            </a:r>
            <a:r>
              <a:rPr lang="en-US" sz="2000" u="sng">
                <a:latin typeface="Arimo" charset="0"/>
              </a:rPr>
              <a:t>locally execute Lambda functions</a:t>
            </a:r>
            <a:r>
              <a:rPr lang="en-US" sz="2000">
                <a:latin typeface="Arimo" charset="0"/>
              </a:rPr>
              <a:t> that are triggered by local events, messages from the cloud, or other desired sources.</a:t>
            </a:r>
            <a:endParaRPr lang="en-US" sz="2000">
              <a:latin typeface="Arimo" charset="0"/>
            </a:endParaRPr>
          </a:p>
          <a:p>
            <a:pPr algn="just"/>
            <a:endParaRPr lang="en-US" sz="2000">
              <a:latin typeface="Arimo" charset="0"/>
            </a:endParaRPr>
          </a:p>
          <a:p>
            <a:pPr algn="just"/>
            <a:r>
              <a:rPr lang="en-US" sz="2000" b="1">
                <a:solidFill>
                  <a:srgbClr val="92D050"/>
                </a:solidFill>
                <a:latin typeface="Arimo" charset="0"/>
              </a:rPr>
              <a:t>AWS Greengrass</a:t>
            </a:r>
            <a:r>
              <a:rPr lang="en-US" sz="2000">
                <a:latin typeface="Arimo" charset="0"/>
              </a:rPr>
              <a:t> enables devices to </a:t>
            </a:r>
            <a:r>
              <a:rPr lang="en-US" sz="2000" u="sng">
                <a:latin typeface="Arimo" charset="0"/>
              </a:rPr>
              <a:t>securely communicate on a local network</a:t>
            </a:r>
            <a:r>
              <a:rPr lang="en-US" sz="2000">
                <a:latin typeface="Arimo" charset="0"/>
              </a:rPr>
              <a:t> and exchange messages with each other without having to connect to the cloud. </a:t>
            </a:r>
            <a:endParaRPr lang="en-US" sz="2000">
              <a:latin typeface="Arimo" charset="0"/>
            </a:endParaRPr>
          </a:p>
          <a:p>
            <a:pPr algn="just"/>
            <a:endParaRPr lang="en-US" sz="2000">
              <a:latin typeface="Arimo" charset="0"/>
            </a:endParaRPr>
          </a:p>
          <a:p>
            <a:pPr algn="just"/>
            <a:r>
              <a:rPr lang="en-US" sz="2000">
                <a:latin typeface="Arimo" charset="0"/>
              </a:rPr>
              <a:t>Moreover, </a:t>
            </a:r>
            <a:r>
              <a:rPr lang="en-US" sz="2000" b="1">
                <a:solidFill>
                  <a:srgbClr val="92D050"/>
                </a:solidFill>
                <a:latin typeface="Arimo" charset="0"/>
              </a:rPr>
              <a:t>Greengrass</a:t>
            </a:r>
            <a:r>
              <a:rPr lang="en-US" sz="2000">
                <a:latin typeface="Arimo" charset="0"/>
              </a:rPr>
              <a:t> provides a local pub/sub message broker that can </a:t>
            </a:r>
            <a:r>
              <a:rPr lang="en-US" sz="2000" u="sng">
                <a:latin typeface="Arimo" charset="0"/>
              </a:rPr>
              <a:t>intelligently buffer messages in the event of lost connectivity</a:t>
            </a:r>
            <a:r>
              <a:rPr lang="en-US" sz="2000">
                <a:latin typeface="Arimo" charset="0"/>
              </a:rPr>
              <a:t>, so that inbound and outbound messages to the cloud can be buffered.</a:t>
            </a:r>
            <a:endParaRPr lang="en-US" sz="2000">
              <a:latin typeface="Arimo" charset="0"/>
            </a:endParaRPr>
          </a:p>
          <a:p>
            <a:pPr algn="just"/>
            <a:endParaRPr lang="en-US" sz="2000">
              <a:latin typeface="Arimo" charset="0"/>
            </a:endParaRPr>
          </a:p>
          <a:p>
            <a:pPr algn="just"/>
            <a:r>
              <a:rPr sz="2000" b="1">
                <a:solidFill>
                  <a:srgbClr val="92D050"/>
                </a:solidFill>
                <a:latin typeface="Arimo" charset="0"/>
                <a:sym typeface="+mn-ea"/>
              </a:rPr>
              <a:t>AWS Greengrass</a:t>
            </a:r>
            <a:r>
              <a:rPr sz="2000">
                <a:latin typeface="Arimo" charset="0"/>
                <a:sym typeface="+mn-ea"/>
              </a:rPr>
              <a:t> provides convenient fleet management of devices through </a:t>
            </a:r>
            <a:r>
              <a:rPr sz="2000" u="sng">
                <a:latin typeface="Arimo" charset="0"/>
                <a:sym typeface="+mn-ea"/>
              </a:rPr>
              <a:t>secure over-the-air updates of software versions and Lambda functions</a:t>
            </a:r>
            <a:r>
              <a:rPr sz="2000">
                <a:latin typeface="Arimo" charset="0"/>
                <a:sym typeface="+mn-ea"/>
              </a:rPr>
              <a:t>. In this way, customers can scale their IoT solutions by centrally administering devices, permissions, applications from the cloud.</a:t>
            </a:r>
            <a:endParaRPr sz="2000">
              <a:latin typeface="Arimo" charset="0"/>
              <a:sym typeface="+mn-ea"/>
            </a:endParaRPr>
          </a:p>
          <a:p>
            <a:pPr algn="just"/>
            <a:endParaRPr lang="en-US" sz="2000">
              <a:latin typeface="Arimo" charset="0"/>
            </a:endParaRPr>
          </a:p>
          <a:p>
            <a:pPr algn="just"/>
            <a:r>
              <a:rPr lang="en-US" sz="2000">
                <a:latin typeface="Arimo" charset="0"/>
              </a:rPr>
              <a:t> </a:t>
            </a:r>
            <a:r>
              <a:rPr lang="en-US" sz="2000" b="1">
                <a:solidFill>
                  <a:srgbClr val="92D050"/>
                </a:solidFill>
                <a:latin typeface="Arimo" charset="0"/>
              </a:rPr>
              <a:t>By using Greengrass</a:t>
            </a:r>
            <a:r>
              <a:rPr lang="en-US" sz="2000">
                <a:latin typeface="Arimo" charset="0"/>
              </a:rPr>
              <a:t> for local execution, </a:t>
            </a:r>
            <a:r>
              <a:rPr lang="en-US" sz="2000" u="sng">
                <a:latin typeface="Arimo" charset="0"/>
              </a:rPr>
              <a:t>customers can be selective about the data that should be processed and stored locally versus the most valuable data</a:t>
            </a:r>
            <a:r>
              <a:rPr lang="en-US" sz="2000">
                <a:latin typeface="Arimo" charset="0"/>
              </a:rPr>
              <a:t> that should be processed and stored in the cloud.  </a:t>
            </a:r>
            <a:endParaRPr lang="en-US" sz="2000">
              <a:latin typeface="Arimo"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556895"/>
          </a:xfrm>
        </p:spPr>
        <p:txBody>
          <a:bodyPr>
            <a:normAutofit/>
          </a:bodyPr>
          <a:p>
            <a:pPr algn="ctr"/>
            <a:r>
              <a:rPr lang="x-none" altLang="en-US" sz="2800" b="1">
                <a:solidFill>
                  <a:srgbClr val="92D050"/>
                </a:solidFill>
                <a:latin typeface="Arimo" charset="0"/>
              </a:rPr>
              <a:t>Hardware specification for greengrass devices</a:t>
            </a:r>
            <a:endParaRPr lang="x-none" altLang="en-US" sz="2800" b="1">
              <a:solidFill>
                <a:srgbClr val="92D050"/>
              </a:solidFill>
              <a:latin typeface="Arimo" charset="0"/>
            </a:endParaRPr>
          </a:p>
        </p:txBody>
      </p:sp>
      <p:sp>
        <p:nvSpPr>
          <p:cNvPr id="3" name="Content Placeholder 2"/>
          <p:cNvSpPr>
            <a:spLocks noGrp="1"/>
          </p:cNvSpPr>
          <p:nvPr>
            <p:ph idx="1"/>
          </p:nvPr>
        </p:nvSpPr>
        <p:spPr>
          <a:xfrm>
            <a:off x="838200" y="887730"/>
            <a:ext cx="10515600" cy="5746115"/>
          </a:xfrm>
        </p:spPr>
        <p:txBody>
          <a:bodyPr>
            <a:normAutofit fontScale="80000"/>
          </a:bodyPr>
          <a:p>
            <a:pPr marL="742950" lvl="1" indent="-285750" algn="just"/>
            <a:endParaRPr lang="x-none" altLang="en-US" sz="1800">
              <a:latin typeface="Arimo" charset="0"/>
            </a:endParaRPr>
          </a:p>
          <a:p>
            <a:pPr marL="742950" lvl="1" indent="-285750" algn="just"/>
            <a:r>
              <a:rPr lang="x-none" altLang="en-US" sz="1800">
                <a:latin typeface="Arimo" charset="0"/>
              </a:rPr>
              <a:t>A</a:t>
            </a:r>
            <a:r>
              <a:rPr lang="en-US" sz="1800">
                <a:latin typeface="Arimo" charset="0"/>
              </a:rPr>
              <a:t>t least 1GHz of compute (either ARM or X86)</a:t>
            </a:r>
            <a:endParaRPr lang="en-US" sz="1800">
              <a:latin typeface="Arimo" charset="0"/>
            </a:endParaRPr>
          </a:p>
          <a:p>
            <a:pPr lvl="1" algn="just"/>
            <a:endParaRPr lang="en-US" sz="1800">
              <a:latin typeface="Arimo" charset="0"/>
            </a:endParaRPr>
          </a:p>
          <a:p>
            <a:pPr lvl="1" algn="just"/>
            <a:r>
              <a:rPr lang="en-US" sz="1800">
                <a:latin typeface="Arimo" charset="0"/>
              </a:rPr>
              <a:t>128MB of RAM</a:t>
            </a:r>
            <a:endParaRPr lang="en-US" sz="1800">
              <a:latin typeface="Arimo" charset="0"/>
            </a:endParaRPr>
          </a:p>
          <a:p>
            <a:pPr lvl="1" algn="just"/>
            <a:endParaRPr lang="en-US" sz="1800">
              <a:latin typeface="Arimo" charset="0"/>
            </a:endParaRPr>
          </a:p>
          <a:p>
            <a:pPr lvl="1" algn="just"/>
            <a:r>
              <a:rPr lang="en-US" sz="1800">
                <a:latin typeface="Arimo" charset="0"/>
              </a:rPr>
              <a:t>Operating Systems: Ubuntu 14.04 LTS, Jessie Kernel 4.1/4.4, and other Linux distributions with Kernel 4.4 or greater</a:t>
            </a:r>
            <a:endParaRPr lang="en-US" sz="1800">
              <a:latin typeface="Arimo" charset="0"/>
            </a:endParaRPr>
          </a:p>
          <a:p>
            <a:pPr lvl="1" algn="just"/>
            <a:endParaRPr lang="en-US" sz="1800">
              <a:latin typeface="Arimo" charset="0"/>
            </a:endParaRPr>
          </a:p>
          <a:p>
            <a:pPr lvl="1" algn="just"/>
            <a:r>
              <a:rPr lang="en-US" sz="1800">
                <a:latin typeface="Arimo" charset="0"/>
              </a:rPr>
              <a:t>CPU Architectures: x86_64, Armv7, Aarch64 (ArmV8)</a:t>
            </a:r>
            <a:endParaRPr lang="en-US" sz="1800">
              <a:latin typeface="Arimo" charset="0"/>
            </a:endParaRPr>
          </a:p>
          <a:p>
            <a:pPr lvl="1" algn="just"/>
            <a:endParaRPr lang="en-US" sz="1800">
              <a:latin typeface="Arimo" charset="0"/>
            </a:endParaRPr>
          </a:p>
          <a:p>
            <a:pPr lvl="1" algn="just"/>
            <a:r>
              <a:rPr lang="x-none" altLang="en-US" sz="1800">
                <a:latin typeface="Arimo" charset="0"/>
              </a:rPr>
              <a:t>A</a:t>
            </a:r>
            <a:r>
              <a:rPr lang="en-US" sz="1800">
                <a:latin typeface="Arimo" charset="0"/>
              </a:rPr>
              <a:t>dditional resources to accommodate the desired OS</a:t>
            </a:r>
            <a:endParaRPr lang="en-US" sz="1800">
              <a:latin typeface="Arimo" charset="0"/>
            </a:endParaRPr>
          </a:p>
          <a:p>
            <a:pPr lvl="1" algn="just"/>
            <a:endParaRPr lang="en-US" sz="1800">
              <a:latin typeface="Arimo" charset="0"/>
            </a:endParaRPr>
          </a:p>
          <a:p>
            <a:pPr lvl="1" algn="just"/>
            <a:r>
              <a:rPr lang="x-none" altLang="en-US" sz="1800">
                <a:latin typeface="Arimo" charset="0"/>
              </a:rPr>
              <a:t>M</a:t>
            </a:r>
            <a:r>
              <a:rPr lang="en-US" sz="1800">
                <a:latin typeface="Arimo" charset="0"/>
              </a:rPr>
              <a:t>essage throughput</a:t>
            </a:r>
            <a:endParaRPr lang="en-US" sz="1800">
              <a:latin typeface="Arimo" charset="0"/>
            </a:endParaRPr>
          </a:p>
          <a:p>
            <a:pPr lvl="1" algn="just"/>
            <a:endParaRPr lang="en-US" sz="1800">
              <a:latin typeface="Arimo" charset="0"/>
            </a:endParaRPr>
          </a:p>
          <a:p>
            <a:pPr lvl="1" algn="just"/>
            <a:r>
              <a:rPr lang="en-US" sz="1800">
                <a:latin typeface="Arimo" charset="0"/>
              </a:rPr>
              <a:t>AWS Lambda execution depending on the use case</a:t>
            </a:r>
            <a:endParaRPr lang="en-US" sz="1800">
              <a:latin typeface="Arimo" charset="0"/>
            </a:endParaRPr>
          </a:p>
          <a:p>
            <a:pPr lvl="1" algn="just"/>
            <a:endParaRPr lang="en-US" sz="1800">
              <a:latin typeface="Arimo" charset="0"/>
            </a:endParaRPr>
          </a:p>
          <a:p>
            <a:pPr marL="0" lvl="0" indent="0" algn="l">
              <a:buNone/>
            </a:pPr>
            <a:r>
              <a:rPr lang="en-US" sz="1800">
                <a:latin typeface="Arimo" charset="0"/>
              </a:rPr>
              <a:t>Highly versatile, Greengrass Core can run on devices that range from a Raspberry Pi to a server-level appliance.</a:t>
            </a:r>
            <a:endParaRPr lang="en-US" sz="1800">
              <a:latin typeface="Arimo" charset="0"/>
            </a:endParaRPr>
          </a:p>
          <a:p>
            <a:pPr marL="0" lvl="0" indent="0" algn="l">
              <a:buNone/>
            </a:pPr>
            <a:r>
              <a:rPr lang="en-US" sz="1800">
                <a:latin typeface="Arimo" charset="0"/>
              </a:rPr>
              <a:t>Any Lambda that uses the Python 2.7 Runtime can be deployed to Greengrass Core.</a:t>
            </a:r>
            <a:endParaRPr lang="en-US" sz="1800">
              <a:latin typeface="Arimo" charset="0"/>
            </a:endParaRPr>
          </a:p>
          <a:p>
            <a:pPr marL="742950" lvl="1" indent="-285750" algn="l"/>
            <a:endParaRPr lang="en-US" sz="1800">
              <a:latin typeface="Arimo" charset="0"/>
            </a:endParaRPr>
          </a:p>
          <a:p>
            <a:pPr marL="0" lvl="0" indent="0" algn="just">
              <a:buNone/>
            </a:pPr>
            <a:r>
              <a:rPr lang="en-US" sz="2100" b="1" u="sng">
                <a:latin typeface="Arimo" charset="0"/>
              </a:rPr>
              <a:t>Please note</a:t>
            </a:r>
            <a:r>
              <a:rPr lang="en-US" sz="2100">
                <a:latin typeface="Arimo" charset="0"/>
              </a:rPr>
              <a:t>: </a:t>
            </a:r>
            <a:r>
              <a:rPr lang="x-none" altLang="en-US" sz="2100">
                <a:latin typeface="Arimo" charset="0"/>
              </a:rPr>
              <a:t>S</a:t>
            </a:r>
            <a:r>
              <a:rPr lang="en-US" sz="2100">
                <a:latin typeface="Arimo" charset="0"/>
              </a:rPr>
              <a:t>ome cloud services that your Lambda relies upon (e.g. DynamoDB) will not be available to your Lambda functions when Greengrass Core is in offline mode, and API calls to those services will fail in offline mode.</a:t>
            </a:r>
            <a:endParaRPr lang="en-US" sz="2100">
              <a:latin typeface="Arimo"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2507</Words>
  <Application>Kingsoft Office WPP</Application>
  <PresentationFormat>Widescreen</PresentationFormat>
  <Paragraphs>53</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useful is AWS Greengrass?</vt:lpstr>
      <vt:lpstr>Hardware specification for greengrass devices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abhay</dc:creator>
  <cp:lastModifiedBy>abhay</cp:lastModifiedBy>
  <cp:revision>89</cp:revision>
  <dcterms:created xsi:type="dcterms:W3CDTF">2017-08-20T11:18:27Z</dcterms:created>
  <dcterms:modified xsi:type="dcterms:W3CDTF">2017-08-20T11:18:27Z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