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7"/>
  </p:notesMasterIdLst>
  <p:sldIdLst>
    <p:sldId id="265" r:id="rId2"/>
    <p:sldId id="382" r:id="rId3"/>
    <p:sldId id="393" r:id="rId4"/>
    <p:sldId id="394" r:id="rId5"/>
    <p:sldId id="395" r:id="rId6"/>
    <p:sldId id="397" r:id="rId7"/>
    <p:sldId id="398" r:id="rId8"/>
    <p:sldId id="399" r:id="rId9"/>
    <p:sldId id="406" r:id="rId10"/>
    <p:sldId id="403" r:id="rId11"/>
    <p:sldId id="407" r:id="rId12"/>
    <p:sldId id="404" r:id="rId13"/>
    <p:sldId id="408" r:id="rId14"/>
    <p:sldId id="405" r:id="rId15"/>
    <p:sldId id="409" r:id="rId16"/>
    <p:sldId id="388" r:id="rId17"/>
    <p:sldId id="389" r:id="rId18"/>
    <p:sldId id="412" r:id="rId19"/>
    <p:sldId id="413" r:id="rId20"/>
    <p:sldId id="390" r:id="rId21"/>
    <p:sldId id="392" r:id="rId22"/>
    <p:sldId id="410" r:id="rId23"/>
    <p:sldId id="411" r:id="rId24"/>
    <p:sldId id="391" r:id="rId25"/>
    <p:sldId id="298" r:id="rId26"/>
  </p:sldIdLst>
  <p:sldSz cx="20104100" cy="11309350"/>
  <p:notesSz cx="20104100" cy="1130935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Formular" panose="020B0604020202020204" charset="-52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Tahoma" panose="020B0604030504040204" pitchFamily="34" charset="0"/>
      <p:regular r:id="rId40"/>
      <p:bold r:id="rId4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9" autoAdjust="0"/>
    <p:restoredTop sz="94063" autoAdjust="0"/>
  </p:normalViewPr>
  <p:slideViewPr>
    <p:cSldViewPr>
      <p:cViewPr varScale="1">
        <p:scale>
          <a:sx n="41" d="100"/>
          <a:sy n="41" d="100"/>
        </p:scale>
        <p:origin x="1086" y="78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28.10.2022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2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833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953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534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92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7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4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98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86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16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8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2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13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150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59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34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025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7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214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333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5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31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917" y="9159875"/>
            <a:ext cx="3568342" cy="1607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348649" y="9620365"/>
            <a:ext cx="45581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академия аналитики данных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при Томском государственном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университете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50237" y="8584860"/>
            <a:ext cx="4304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spc="-300" dirty="0">
                <a:solidFill>
                  <a:srgbClr val="005970"/>
                </a:solidFill>
                <a:latin typeface="Formular" panose="02000000000000000000" pitchFamily="2" charset="-52"/>
              </a:rPr>
              <a:t>data-diving</a:t>
            </a:r>
            <a:endParaRPr lang="ru-RU" sz="1100" dirty="0">
              <a:solidFill>
                <a:srgbClr val="005970"/>
              </a:solidFill>
            </a:endParaRPr>
          </a:p>
        </p:txBody>
      </p:sp>
      <p:grpSp>
        <p:nvGrpSpPr>
          <p:cNvPr id="82" name="Группа 81"/>
          <p:cNvGrpSpPr/>
          <p:nvPr/>
        </p:nvGrpSpPr>
        <p:grpSpPr>
          <a:xfrm>
            <a:off x="13457613" y="6020246"/>
            <a:ext cx="3397894" cy="2536597"/>
            <a:chOff x="13799695" y="6020246"/>
            <a:chExt cx="3397894" cy="2536597"/>
          </a:xfrm>
        </p:grpSpPr>
        <p:sp>
          <p:nvSpPr>
            <p:cNvPr id="83" name="object 41"/>
            <p:cNvSpPr/>
            <p:nvPr/>
          </p:nvSpPr>
          <p:spPr>
            <a:xfrm>
              <a:off x="13799695" y="8258397"/>
              <a:ext cx="2748280" cy="149225"/>
            </a:xfrm>
            <a:custGeom>
              <a:avLst/>
              <a:gdLst/>
              <a:ahLst/>
              <a:cxnLst/>
              <a:rect l="l" t="t" r="r" b="b"/>
              <a:pathLst>
                <a:path w="2748280" h="149225">
                  <a:moveTo>
                    <a:pt x="2747665" y="0"/>
                  </a:moveTo>
                  <a:lnTo>
                    <a:pt x="0" y="0"/>
                  </a:lnTo>
                  <a:lnTo>
                    <a:pt x="0" y="149210"/>
                  </a:lnTo>
                  <a:lnTo>
                    <a:pt x="2747665" y="149210"/>
                  </a:lnTo>
                  <a:lnTo>
                    <a:pt x="2747665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13799695" y="6020246"/>
              <a:ext cx="3397894" cy="2536597"/>
              <a:chOff x="13799695" y="6020246"/>
              <a:chExt cx="3397894" cy="2536597"/>
            </a:xfrm>
          </p:grpSpPr>
          <p:sp>
            <p:nvSpPr>
              <p:cNvPr id="85" name="object 39"/>
              <p:cNvSpPr/>
              <p:nvPr/>
            </p:nvSpPr>
            <p:spPr>
              <a:xfrm>
                <a:off x="13799704" y="7213927"/>
                <a:ext cx="339788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97884" h="149225">
                    <a:moveTo>
                      <a:pt x="3397613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97613" y="149210"/>
                    </a:lnTo>
                    <a:lnTo>
                      <a:pt x="3397613" y="0"/>
                    </a:lnTo>
                    <a:close/>
                  </a:path>
                </a:pathLst>
              </a:custGeom>
              <a:solidFill>
                <a:srgbClr val="59BF9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44"/>
              <p:cNvSpPr/>
              <p:nvPr/>
            </p:nvSpPr>
            <p:spPr>
              <a:xfrm>
                <a:off x="13799695" y="7661557"/>
                <a:ext cx="331089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10890" h="149225">
                    <a:moveTo>
                      <a:pt x="3310328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10328" y="149210"/>
                    </a:lnTo>
                    <a:lnTo>
                      <a:pt x="3310328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87" name="Группа 86"/>
              <p:cNvGrpSpPr/>
              <p:nvPr/>
            </p:nvGrpSpPr>
            <p:grpSpPr>
              <a:xfrm>
                <a:off x="13799695" y="6020246"/>
                <a:ext cx="3397894" cy="2536597"/>
                <a:chOff x="13799695" y="6020246"/>
                <a:chExt cx="3397894" cy="2536597"/>
              </a:xfrm>
            </p:grpSpPr>
            <p:sp>
              <p:nvSpPr>
                <p:cNvPr id="88" name="object 42"/>
                <p:cNvSpPr/>
                <p:nvPr/>
              </p:nvSpPr>
              <p:spPr>
                <a:xfrm>
                  <a:off x="13799704" y="6318666"/>
                  <a:ext cx="2974340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340" h="149225">
                      <a:moveTo>
                        <a:pt x="2973794" y="0"/>
                      </a:moveTo>
                      <a:lnTo>
                        <a:pt x="0" y="0"/>
                      </a:lnTo>
                      <a:lnTo>
                        <a:pt x="0" y="149210"/>
                      </a:lnTo>
                      <a:lnTo>
                        <a:pt x="2973794" y="149210"/>
                      </a:lnTo>
                      <a:lnTo>
                        <a:pt x="2973794" y="0"/>
                      </a:lnTo>
                      <a:close/>
                    </a:path>
                  </a:pathLst>
                </a:custGeom>
                <a:solidFill>
                  <a:srgbClr val="0D596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grpSp>
              <p:nvGrpSpPr>
                <p:cNvPr id="89" name="Группа 88"/>
                <p:cNvGrpSpPr/>
                <p:nvPr/>
              </p:nvGrpSpPr>
              <p:grpSpPr>
                <a:xfrm>
                  <a:off x="13799695" y="6020246"/>
                  <a:ext cx="3397894" cy="2536597"/>
                  <a:chOff x="13799695" y="6020246"/>
                  <a:chExt cx="3397894" cy="2536597"/>
                </a:xfrm>
              </p:grpSpPr>
              <p:grpSp>
                <p:nvGrpSpPr>
                  <p:cNvPr id="90" name="Группа 89"/>
                  <p:cNvGrpSpPr/>
                  <p:nvPr/>
                </p:nvGrpSpPr>
                <p:grpSpPr>
                  <a:xfrm>
                    <a:off x="13799695" y="6020246"/>
                    <a:ext cx="3397894" cy="2536597"/>
                    <a:chOff x="13799695" y="6020246"/>
                    <a:chExt cx="3397894" cy="2536597"/>
                  </a:xfrm>
                </p:grpSpPr>
                <p:grpSp>
                  <p:nvGrpSpPr>
                    <p:cNvPr id="92" name="object 25"/>
                    <p:cNvGrpSpPr/>
                    <p:nvPr/>
                  </p:nvGrpSpPr>
                  <p:grpSpPr>
                    <a:xfrm>
                      <a:off x="13799695" y="6020246"/>
                      <a:ext cx="2748280" cy="298450"/>
                      <a:chOff x="13799695" y="6020246"/>
                      <a:chExt cx="2748280" cy="298450"/>
                    </a:xfrm>
                  </p:grpSpPr>
                  <p:sp>
                    <p:nvSpPr>
                      <p:cNvPr id="107" name="object 26"/>
                      <p:cNvSpPr/>
                      <p:nvPr/>
                    </p:nvSpPr>
                    <p:spPr>
                      <a:xfrm>
                        <a:off x="13799706" y="6020246"/>
                        <a:ext cx="245872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8719" h="149225">
                            <a:moveTo>
                              <a:pt x="2458364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2458364" y="149210"/>
                            </a:lnTo>
                            <a:lnTo>
                              <a:pt x="2458364" y="0"/>
                            </a:lnTo>
                            <a:close/>
                          </a:path>
                        </a:pathLst>
                      </a:custGeom>
                      <a:solidFill>
                        <a:srgbClr val="008AC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8" name="object 27"/>
                      <p:cNvSpPr/>
                      <p:nvPr/>
                    </p:nvSpPr>
                    <p:spPr>
                      <a:xfrm>
                        <a:off x="13799695" y="6169456"/>
                        <a:ext cx="274828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48280" h="149225">
                            <a:moveTo>
                              <a:pt x="2747665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747665" y="149199"/>
                            </a:lnTo>
                            <a:lnTo>
                              <a:pt x="2747665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3" name="object 28"/>
                    <p:cNvSpPr/>
                    <p:nvPr/>
                  </p:nvSpPr>
                  <p:spPr>
                    <a:xfrm>
                      <a:off x="13799695" y="661708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94E3F5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grpSp>
                  <p:nvGrpSpPr>
                    <p:cNvPr id="94" name="object 29"/>
                    <p:cNvGrpSpPr/>
                    <p:nvPr/>
                  </p:nvGrpSpPr>
                  <p:grpSpPr>
                    <a:xfrm>
                      <a:off x="13799704" y="6915517"/>
                      <a:ext cx="3397885" cy="298450"/>
                      <a:chOff x="13799704" y="6915517"/>
                      <a:chExt cx="3397885" cy="298450"/>
                    </a:xfrm>
                  </p:grpSpPr>
                  <p:sp>
                    <p:nvSpPr>
                      <p:cNvPr id="105" name="object 30"/>
                      <p:cNvSpPr/>
                      <p:nvPr/>
                    </p:nvSpPr>
                    <p:spPr>
                      <a:xfrm>
                        <a:off x="13799704" y="69155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6" name="object 31"/>
                      <p:cNvSpPr/>
                      <p:nvPr/>
                    </p:nvSpPr>
                    <p:spPr>
                      <a:xfrm>
                        <a:off x="13799704" y="70647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5" name="object 32"/>
                    <p:cNvGrpSpPr/>
                    <p:nvPr/>
                  </p:nvGrpSpPr>
                  <p:grpSpPr>
                    <a:xfrm>
                      <a:off x="13799704" y="7363137"/>
                      <a:ext cx="3397885" cy="298450"/>
                      <a:chOff x="13799704" y="7363137"/>
                      <a:chExt cx="3397885" cy="298450"/>
                    </a:xfrm>
                  </p:grpSpPr>
                  <p:sp>
                    <p:nvSpPr>
                      <p:cNvPr id="103" name="object 33"/>
                      <p:cNvSpPr/>
                      <p:nvPr/>
                    </p:nvSpPr>
                    <p:spPr>
                      <a:xfrm>
                        <a:off x="13799704" y="736313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4" name="object 34"/>
                      <p:cNvSpPr/>
                      <p:nvPr/>
                    </p:nvSpPr>
                    <p:spPr>
                      <a:xfrm>
                        <a:off x="13799704" y="751235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6" name="object 35"/>
                    <p:cNvGrpSpPr/>
                    <p:nvPr/>
                  </p:nvGrpSpPr>
                  <p:grpSpPr>
                    <a:xfrm>
                      <a:off x="13799695" y="7810767"/>
                      <a:ext cx="3310890" cy="447675"/>
                      <a:chOff x="13799695" y="7810767"/>
                      <a:chExt cx="3310890" cy="447675"/>
                    </a:xfrm>
                  </p:grpSpPr>
                  <p:sp>
                    <p:nvSpPr>
                      <p:cNvPr id="100" name="object 36"/>
                      <p:cNvSpPr/>
                      <p:nvPr/>
                    </p:nvSpPr>
                    <p:spPr>
                      <a:xfrm>
                        <a:off x="13799695" y="7810767"/>
                        <a:ext cx="331089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10890" h="149225">
                            <a:moveTo>
                              <a:pt x="3310328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10328" y="149210"/>
                            </a:lnTo>
                            <a:lnTo>
                              <a:pt x="3310328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1" name="object 37"/>
                      <p:cNvSpPr/>
                      <p:nvPr/>
                    </p:nvSpPr>
                    <p:spPr>
                      <a:xfrm>
                        <a:off x="13799695" y="7959988"/>
                        <a:ext cx="313690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36900" h="149225">
                            <a:moveTo>
                              <a:pt x="3136532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136532" y="149210"/>
                            </a:lnTo>
                            <a:lnTo>
                              <a:pt x="3136532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2" name="object 38"/>
                      <p:cNvSpPr/>
                      <p:nvPr/>
                    </p:nvSpPr>
                    <p:spPr>
                      <a:xfrm>
                        <a:off x="13799706" y="8109198"/>
                        <a:ext cx="297434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74340" h="149225">
                            <a:moveTo>
                              <a:pt x="2973794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973794" y="149199"/>
                            </a:lnTo>
                            <a:lnTo>
                              <a:pt x="2973794" y="0"/>
                            </a:lnTo>
                            <a:close/>
                          </a:path>
                        </a:pathLst>
                      </a:custGeom>
                      <a:solidFill>
                        <a:srgbClr val="94DED9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7" name="object 40"/>
                    <p:cNvSpPr/>
                    <p:nvPr/>
                  </p:nvSpPr>
                  <p:spPr>
                    <a:xfrm>
                      <a:off x="13799695" y="6467876"/>
                      <a:ext cx="313690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900" h="149225">
                          <a:moveTo>
                            <a:pt x="313653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136532" y="149210"/>
                          </a:lnTo>
                          <a:lnTo>
                            <a:pt x="3136532" y="0"/>
                          </a:lnTo>
                          <a:close/>
                        </a:path>
                      </a:pathLst>
                    </a:custGeom>
                    <a:solidFill>
                      <a:srgbClr val="F7692B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8" name="object 43"/>
                    <p:cNvSpPr/>
                    <p:nvPr/>
                  </p:nvSpPr>
                  <p:spPr>
                    <a:xfrm>
                      <a:off x="13799695" y="676629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9" name="object 45"/>
                    <p:cNvSpPr/>
                    <p:nvPr/>
                  </p:nvSpPr>
                  <p:spPr>
                    <a:xfrm>
                      <a:off x="13799704" y="8407618"/>
                      <a:ext cx="245872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719" h="149225">
                          <a:moveTo>
                            <a:pt x="2458364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2458364" y="149210"/>
                          </a:lnTo>
                          <a:lnTo>
                            <a:pt x="2458364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91" name="object 46"/>
                  <p:cNvSpPr/>
                  <p:nvPr/>
                </p:nvSpPr>
                <p:spPr>
                  <a:xfrm>
                    <a:off x="14839323" y="6720907"/>
                    <a:ext cx="1196975" cy="1135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975" h="1135379">
                        <a:moveTo>
                          <a:pt x="405851" y="0"/>
                        </a:moveTo>
                        <a:lnTo>
                          <a:pt x="0" y="0"/>
                        </a:lnTo>
                        <a:lnTo>
                          <a:pt x="0" y="1135253"/>
                        </a:lnTo>
                        <a:lnTo>
                          <a:pt x="405851" y="1135253"/>
                        </a:lnTo>
                        <a:lnTo>
                          <a:pt x="487955" y="1133740"/>
                        </a:lnTo>
                        <a:lnTo>
                          <a:pt x="564248" y="1129304"/>
                        </a:lnTo>
                        <a:lnTo>
                          <a:pt x="634940" y="1122097"/>
                        </a:lnTo>
                        <a:lnTo>
                          <a:pt x="700240" y="1112273"/>
                        </a:lnTo>
                        <a:lnTo>
                          <a:pt x="760357" y="1099985"/>
                        </a:lnTo>
                        <a:lnTo>
                          <a:pt x="815501" y="1085386"/>
                        </a:lnTo>
                        <a:lnTo>
                          <a:pt x="865880" y="1068630"/>
                        </a:lnTo>
                        <a:lnTo>
                          <a:pt x="911705" y="1049869"/>
                        </a:lnTo>
                        <a:lnTo>
                          <a:pt x="953185" y="1029257"/>
                        </a:lnTo>
                        <a:lnTo>
                          <a:pt x="990529" y="1006947"/>
                        </a:lnTo>
                        <a:lnTo>
                          <a:pt x="1023946" y="983091"/>
                        </a:lnTo>
                        <a:lnTo>
                          <a:pt x="1053646" y="957844"/>
                        </a:lnTo>
                        <a:lnTo>
                          <a:pt x="1102732" y="903788"/>
                        </a:lnTo>
                        <a:lnTo>
                          <a:pt x="1139461" y="846003"/>
                        </a:lnTo>
                        <a:lnTo>
                          <a:pt x="1165508" y="785715"/>
                        </a:lnTo>
                        <a:lnTo>
                          <a:pt x="1182549" y="724148"/>
                        </a:lnTo>
                        <a:lnTo>
                          <a:pt x="1192258" y="662529"/>
                        </a:lnTo>
                        <a:lnTo>
                          <a:pt x="1196310" y="602084"/>
                        </a:lnTo>
                        <a:lnTo>
                          <a:pt x="1196738" y="572684"/>
                        </a:lnTo>
                        <a:lnTo>
                          <a:pt x="1196738" y="552286"/>
                        </a:lnTo>
                        <a:lnTo>
                          <a:pt x="1194886" y="495837"/>
                        </a:lnTo>
                        <a:lnTo>
                          <a:pt x="1188215" y="437013"/>
                        </a:lnTo>
                        <a:lnTo>
                          <a:pt x="1175050" y="377105"/>
                        </a:lnTo>
                        <a:lnTo>
                          <a:pt x="1153715" y="317398"/>
                        </a:lnTo>
                        <a:lnTo>
                          <a:pt x="1122536" y="259180"/>
                        </a:lnTo>
                        <a:lnTo>
                          <a:pt x="1079838" y="203740"/>
                        </a:lnTo>
                        <a:lnTo>
                          <a:pt x="1023946" y="152365"/>
                        </a:lnTo>
                        <a:lnTo>
                          <a:pt x="990529" y="128604"/>
                        </a:lnTo>
                        <a:lnTo>
                          <a:pt x="953185" y="106342"/>
                        </a:lnTo>
                        <a:lnTo>
                          <a:pt x="911705" y="85740"/>
                        </a:lnTo>
                        <a:lnTo>
                          <a:pt x="865880" y="66959"/>
                        </a:lnTo>
                        <a:lnTo>
                          <a:pt x="815501" y="50160"/>
                        </a:lnTo>
                        <a:lnTo>
                          <a:pt x="760357" y="35504"/>
                        </a:lnTo>
                        <a:lnTo>
                          <a:pt x="700240" y="23151"/>
                        </a:lnTo>
                        <a:lnTo>
                          <a:pt x="634940" y="13264"/>
                        </a:lnTo>
                        <a:lnTo>
                          <a:pt x="564248" y="6002"/>
                        </a:lnTo>
                        <a:lnTo>
                          <a:pt x="487955" y="1527"/>
                        </a:lnTo>
                        <a:lnTo>
                          <a:pt x="40585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</p:grpSp>
      <p:grpSp>
        <p:nvGrpSpPr>
          <p:cNvPr id="109" name="object 124"/>
          <p:cNvGrpSpPr/>
          <p:nvPr/>
        </p:nvGrpSpPr>
        <p:grpSpPr>
          <a:xfrm>
            <a:off x="0" y="6020246"/>
            <a:ext cx="13348649" cy="2536825"/>
            <a:chOff x="0" y="6020246"/>
            <a:chExt cx="13675360" cy="2536825"/>
          </a:xfrm>
        </p:grpSpPr>
        <p:sp>
          <p:nvSpPr>
            <p:cNvPr id="110" name="object 125"/>
            <p:cNvSpPr/>
            <p:nvPr/>
          </p:nvSpPr>
          <p:spPr>
            <a:xfrm>
              <a:off x="0" y="6020246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26"/>
            <p:cNvSpPr/>
            <p:nvPr/>
          </p:nvSpPr>
          <p:spPr>
            <a:xfrm>
              <a:off x="0" y="6167990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27"/>
            <p:cNvSpPr/>
            <p:nvPr/>
          </p:nvSpPr>
          <p:spPr>
            <a:xfrm>
              <a:off x="0" y="6467635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28"/>
            <p:cNvSpPr/>
            <p:nvPr/>
          </p:nvSpPr>
          <p:spPr>
            <a:xfrm>
              <a:off x="0" y="6319860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29"/>
            <p:cNvSpPr/>
            <p:nvPr/>
          </p:nvSpPr>
          <p:spPr>
            <a:xfrm>
              <a:off x="0" y="69150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30"/>
            <p:cNvSpPr/>
            <p:nvPr/>
          </p:nvSpPr>
          <p:spPr>
            <a:xfrm>
              <a:off x="0" y="676725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31"/>
            <p:cNvSpPr/>
            <p:nvPr/>
          </p:nvSpPr>
          <p:spPr>
            <a:xfrm>
              <a:off x="0" y="66194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32"/>
            <p:cNvSpPr/>
            <p:nvPr/>
          </p:nvSpPr>
          <p:spPr>
            <a:xfrm>
              <a:off x="0" y="70668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33"/>
            <p:cNvSpPr/>
            <p:nvPr/>
          </p:nvSpPr>
          <p:spPr>
            <a:xfrm>
              <a:off x="0" y="721464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34"/>
            <p:cNvSpPr/>
            <p:nvPr/>
          </p:nvSpPr>
          <p:spPr>
            <a:xfrm>
              <a:off x="0" y="73624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35"/>
            <p:cNvSpPr/>
            <p:nvPr/>
          </p:nvSpPr>
          <p:spPr>
            <a:xfrm>
              <a:off x="0" y="75142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36"/>
            <p:cNvSpPr/>
            <p:nvPr/>
          </p:nvSpPr>
          <p:spPr>
            <a:xfrm>
              <a:off x="0" y="76620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37"/>
            <p:cNvSpPr/>
            <p:nvPr/>
          </p:nvSpPr>
          <p:spPr>
            <a:xfrm>
              <a:off x="0" y="7961673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38"/>
            <p:cNvSpPr/>
            <p:nvPr/>
          </p:nvSpPr>
          <p:spPr>
            <a:xfrm>
              <a:off x="0" y="81094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39"/>
            <p:cNvSpPr/>
            <p:nvPr/>
          </p:nvSpPr>
          <p:spPr>
            <a:xfrm>
              <a:off x="0" y="82612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86"/>
                  </a:lnTo>
                  <a:lnTo>
                    <a:pt x="13674976" y="147786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40"/>
            <p:cNvSpPr/>
            <p:nvPr/>
          </p:nvSpPr>
          <p:spPr>
            <a:xfrm>
              <a:off x="0" y="84090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41"/>
            <p:cNvSpPr/>
            <p:nvPr/>
          </p:nvSpPr>
          <p:spPr>
            <a:xfrm>
              <a:off x="0" y="78138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124">
            <a:extLst>
              <a:ext uri="{FF2B5EF4-FFF2-40B4-BE49-F238E27FC236}">
                <a16:creationId xmlns:a16="http://schemas.microsoft.com/office/drawing/2014/main" id="{C061D660-2701-47EF-A286-33B2B5C4475B}"/>
              </a:ext>
            </a:extLst>
          </p:cNvPr>
          <p:cNvSpPr txBox="1"/>
          <p:nvPr/>
        </p:nvSpPr>
        <p:spPr>
          <a:xfrm>
            <a:off x="11288453" y="5434088"/>
            <a:ext cx="7086600" cy="3729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Кудрявцев Алексей Игоревич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70050" y="1311275"/>
            <a:ext cx="124206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Итоговый проект по программе «</a:t>
            </a:r>
            <a:r>
              <a:rPr lang="en-US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Data</a:t>
            </a:r>
            <a:r>
              <a:rPr lang="ru-RU" sz="6000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-аналитик: старт карьеры»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B9DF69-EFFD-4811-936B-3630CBBF02A6}"/>
              </a:ext>
            </a:extLst>
          </p:cNvPr>
          <p:cNvSpPr txBox="1"/>
          <p:nvPr/>
        </p:nvSpPr>
        <p:spPr>
          <a:xfrm>
            <a:off x="1674586" y="5417314"/>
            <a:ext cx="7310664" cy="465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</a:rPr>
              <a:t>Поток № ДА-109  — ноябрь 2022  г.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F29A1-7831-59DC-39F6-971D883E5F51}"/>
              </a:ext>
            </a:extLst>
          </p:cNvPr>
          <p:cNvSpPr txBox="1"/>
          <p:nvPr/>
        </p:nvSpPr>
        <p:spPr>
          <a:xfrm>
            <a:off x="836735" y="1763163"/>
            <a:ext cx="19278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u="sng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 №</a:t>
            </a:r>
            <a:r>
              <a:rPr lang="en-US" sz="4400" b="1" u="sng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2</a:t>
            </a:r>
            <a:r>
              <a:rPr lang="ru-RU" sz="4400" b="1" u="sng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Владение навыками из требуемых ТОП 10 значимо повышает заработную плату?</a:t>
            </a:r>
          </a:p>
          <a:p>
            <a:pPr algn="l"/>
            <a:endParaRPr lang="ru-RU" sz="4400" b="1" u="sng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AF513-0DDB-02F7-921C-761201B8D33B}"/>
              </a:ext>
            </a:extLst>
          </p:cNvPr>
          <p:cNvSpPr txBox="1"/>
          <p:nvPr/>
        </p:nvSpPr>
        <p:spPr>
          <a:xfrm>
            <a:off x="825500" y="4189311"/>
            <a:ext cx="19278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Метод(ы) проверки гипотезы:</a:t>
            </a: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r>
              <a:rPr lang="ru-RU" sz="4400" dirty="0">
                <a:solidFill>
                  <a:srgbClr val="212121"/>
                </a:solidFill>
                <a:latin typeface="Roboto" panose="02000000000000000000" pitchFamily="2" charset="0"/>
              </a:rPr>
              <a:t>Заработная плата является </a:t>
            </a:r>
            <a:r>
              <a:rPr lang="ru-RU" sz="4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количественными, а требуемые навыки – порядковыми типами данных,  и они не имеют нормального распределения, в связи с этим используется метод </a:t>
            </a:r>
            <a:r>
              <a:rPr lang="ru-RU" sz="4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Краскала</a:t>
            </a:r>
            <a:r>
              <a:rPr lang="ru-RU" sz="4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-Уоллиса</a:t>
            </a:r>
            <a:endParaRPr lang="ru-RU" sz="4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609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772258" y="93088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AF6B9-5CA1-6EB8-D68A-930E8B402389}"/>
              </a:ext>
            </a:extLst>
          </p:cNvPr>
          <p:cNvSpPr txBox="1"/>
          <p:nvPr/>
        </p:nvSpPr>
        <p:spPr>
          <a:xfrm>
            <a:off x="679450" y="832308"/>
            <a:ext cx="19126200" cy="10541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Метод </a:t>
            </a:r>
            <a:r>
              <a:rPr lang="ru-RU" sz="3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Краскала</a:t>
            </a:r>
            <a:r>
              <a:rPr lang="ru-RU" sz="3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-Уоллиса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подтвердил гипотезу, о том что  обладание данными навыками сильно влияет на заработную плату.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343BFC-8E5C-4DF1-3FF8-B8FE97353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50" y="1669927"/>
            <a:ext cx="9053187" cy="72532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1E151A-CF32-C4D9-E343-672B4E8C1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8" y="1641457"/>
            <a:ext cx="8649229" cy="52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F29A1-7831-59DC-39F6-971D883E5F51}"/>
              </a:ext>
            </a:extLst>
          </p:cNvPr>
          <p:cNvSpPr txBox="1"/>
          <p:nvPr/>
        </p:nvSpPr>
        <p:spPr>
          <a:xfrm>
            <a:off x="836735" y="1763163"/>
            <a:ext cx="19278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u="sng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 №3: Зарплата напрямую зависит от федерального округа?</a:t>
            </a:r>
          </a:p>
          <a:p>
            <a:pPr algn="l"/>
            <a:endParaRPr lang="ru-RU" sz="4400" b="1" u="sng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AF513-0DDB-02F7-921C-761201B8D33B}"/>
              </a:ext>
            </a:extLst>
          </p:cNvPr>
          <p:cNvSpPr txBox="1"/>
          <p:nvPr/>
        </p:nvSpPr>
        <p:spPr>
          <a:xfrm>
            <a:off x="825500" y="4189311"/>
            <a:ext cx="19278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Метод(ы) проверки гипотезы:</a:t>
            </a: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r>
              <a:rPr lang="ru-RU" sz="4400" dirty="0">
                <a:solidFill>
                  <a:srgbClr val="212121"/>
                </a:solidFill>
                <a:latin typeface="Roboto" panose="02000000000000000000" pitchFamily="2" charset="0"/>
              </a:rPr>
              <a:t>Заработная плата является </a:t>
            </a:r>
            <a:r>
              <a:rPr lang="ru-RU" sz="4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количественными, а федеральные округа – порядковыми типами данных,  и они не имеют нормального распределения, в связи с этим используется метод </a:t>
            </a:r>
            <a:r>
              <a:rPr lang="ru-RU" sz="4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Краскала</a:t>
            </a:r>
            <a:r>
              <a:rPr lang="ru-RU" sz="4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-Уоллиса</a:t>
            </a:r>
            <a:endParaRPr lang="ru-RU" sz="4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0630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AF6B9-5CA1-6EB8-D68A-930E8B402389}"/>
              </a:ext>
            </a:extLst>
          </p:cNvPr>
          <p:cNvSpPr txBox="1"/>
          <p:nvPr/>
        </p:nvSpPr>
        <p:spPr>
          <a:xfrm>
            <a:off x="679450" y="832308"/>
            <a:ext cx="19126200" cy="98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Метод </a:t>
            </a:r>
            <a:r>
              <a:rPr lang="ru-RU" sz="3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Краскала</a:t>
            </a:r>
            <a:r>
              <a:rPr lang="ru-RU" sz="3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-Уоллиса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подтвердил гипотезу, о том что присутствует зависимость зарплаты от федерального округа.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4D92DA-0F44-6BA6-A78E-FA5D34773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4" y="1647684"/>
            <a:ext cx="6444054" cy="44713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87F4AA-2404-874E-88D0-B06D28C0A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21" y="2247880"/>
            <a:ext cx="5297107" cy="609738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889BA9-F98E-AF87-D90E-C018E5F8A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303" y="1594220"/>
            <a:ext cx="7505346" cy="64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5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F29A1-7831-59DC-39F6-971D883E5F51}"/>
              </a:ext>
            </a:extLst>
          </p:cNvPr>
          <p:cNvSpPr txBox="1"/>
          <p:nvPr/>
        </p:nvSpPr>
        <p:spPr>
          <a:xfrm>
            <a:off x="836735" y="1763163"/>
            <a:ext cx="19278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u="sng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 №4 Цена за курс напрямую зависит от получаемых навыков?</a:t>
            </a:r>
          </a:p>
          <a:p>
            <a:pPr algn="l"/>
            <a:endParaRPr lang="ru-RU" sz="4400" b="1" u="sng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AF513-0DDB-02F7-921C-761201B8D33B}"/>
              </a:ext>
            </a:extLst>
          </p:cNvPr>
          <p:cNvSpPr txBox="1"/>
          <p:nvPr/>
        </p:nvSpPr>
        <p:spPr>
          <a:xfrm>
            <a:off x="825500" y="4189311"/>
            <a:ext cx="192786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Метод(ы) проверки гипотезы:</a:t>
            </a: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r>
              <a:rPr lang="ru-RU" sz="4400" dirty="0">
                <a:solidFill>
                  <a:srgbClr val="212121"/>
                </a:solidFill>
                <a:latin typeface="Roboto" panose="02000000000000000000" pitchFamily="2" charset="0"/>
              </a:rPr>
              <a:t>Цена является </a:t>
            </a:r>
            <a:r>
              <a:rPr lang="ru-RU" sz="4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количественными, а навыки – порядковыми типами данных,  и они не имеют нормального распределения, в связи с этим используется метод </a:t>
            </a:r>
            <a:r>
              <a:rPr lang="ru-RU" sz="4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Краскала</a:t>
            </a:r>
            <a:r>
              <a:rPr lang="ru-RU" sz="4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-Уоллиса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6663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AF6B9-5CA1-6EB8-D68A-930E8B402389}"/>
              </a:ext>
            </a:extLst>
          </p:cNvPr>
          <p:cNvSpPr txBox="1"/>
          <p:nvPr/>
        </p:nvSpPr>
        <p:spPr>
          <a:xfrm>
            <a:off x="679450" y="832308"/>
            <a:ext cx="19126200" cy="98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Метод </a:t>
            </a:r>
            <a:r>
              <a:rPr lang="ru-RU" sz="3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Краскала</a:t>
            </a:r>
            <a:r>
              <a:rPr lang="ru-RU" sz="3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-Уоллиса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подтвердил гипотезу, о том что цена курса напрямую зависит от навыков которым он обучает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D8A5CA-0D81-A812-AC7D-0ED548C63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50" y="1720719"/>
            <a:ext cx="8853709" cy="68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136650" y="1183407"/>
            <a:ext cx="17068800" cy="904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b="1" kern="0" spc="-200" dirty="0">
                <a:solidFill>
                  <a:srgbClr val="212121"/>
                </a:solidFill>
                <a:latin typeface="Formular" panose="02000000000000000000" pitchFamily="2" charset="-52"/>
                <a:ea typeface="+mj-ea"/>
                <a:cs typeface="Tahoma"/>
              </a:rPr>
              <a:t>Цена курса зависит от продолжительности и приобретаемых навыков в процессе обучения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b="1" i="0" kern="0" spc="-200" dirty="0">
              <a:solidFill>
                <a:srgbClr val="212121"/>
              </a:solidFill>
              <a:effectLst/>
              <a:latin typeface="Formular" panose="02000000000000000000" pitchFamily="2" charset="-52"/>
              <a:ea typeface="+mj-ea"/>
              <a:cs typeface="Tahom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b="1" i="0" kern="0" spc="-200" dirty="0">
                <a:solidFill>
                  <a:srgbClr val="212121"/>
                </a:solidFill>
                <a:effectLst/>
                <a:latin typeface="Formular" panose="02000000000000000000" pitchFamily="2" charset="-52"/>
                <a:ea typeface="+mj-ea"/>
                <a:cs typeface="Tahoma"/>
              </a:rPr>
              <a:t>Заработная плата зависит от требуемых навыков и феде</a:t>
            </a:r>
            <a:r>
              <a:rPr lang="ru-RU" sz="4400" b="1" kern="0" spc="-200" dirty="0">
                <a:solidFill>
                  <a:srgbClr val="212121"/>
                </a:solidFill>
                <a:latin typeface="Formular" panose="02000000000000000000" pitchFamily="2" charset="-52"/>
                <a:ea typeface="+mj-ea"/>
                <a:cs typeface="Tahoma"/>
              </a:rPr>
              <a:t>рального округа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b="1" i="0" kern="0" spc="-200" dirty="0">
              <a:solidFill>
                <a:srgbClr val="212121"/>
              </a:solidFill>
              <a:effectLst/>
              <a:latin typeface="Formular" panose="02000000000000000000" pitchFamily="2" charset="-52"/>
              <a:ea typeface="+mj-ea"/>
              <a:cs typeface="Tahom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b="1" kern="0" spc="-200" dirty="0">
                <a:solidFill>
                  <a:srgbClr val="212121"/>
                </a:solidFill>
                <a:latin typeface="Formular" panose="02000000000000000000" pitchFamily="2" charset="-52"/>
                <a:ea typeface="+mj-ea"/>
                <a:cs typeface="Tahoma"/>
              </a:rPr>
              <a:t>Наиболее популярные вакансии Системный администратор, Программист 1С, Инженер-Программист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b="1" i="0" kern="0" spc="-200" dirty="0">
              <a:solidFill>
                <a:srgbClr val="212121"/>
              </a:solidFill>
              <a:effectLst/>
              <a:latin typeface="Formular" panose="02000000000000000000" pitchFamily="2" charset="-52"/>
              <a:ea typeface="+mj-ea"/>
              <a:cs typeface="Tahom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b="1" kern="0" spc="-200" dirty="0">
                <a:solidFill>
                  <a:srgbClr val="212121"/>
                </a:solidFill>
                <a:latin typeface="Formular" panose="02000000000000000000" pitchFamily="2" charset="-52"/>
                <a:ea typeface="+mj-ea"/>
                <a:cs typeface="Tahoma"/>
              </a:rPr>
              <a:t>Наиболее популярные навыки </a:t>
            </a:r>
            <a:r>
              <a:rPr lang="en-US" sz="4400" b="1" kern="0" spc="-200" dirty="0">
                <a:solidFill>
                  <a:srgbClr val="212121"/>
                </a:solidFill>
                <a:latin typeface="Formular" panose="02000000000000000000" pitchFamily="2" charset="-52"/>
                <a:ea typeface="+mj-ea"/>
                <a:cs typeface="Tahoma"/>
              </a:rPr>
              <a:t>SQL, JavaScript, PHP, Linux, Git</a:t>
            </a:r>
            <a:endParaRPr lang="en-US" sz="44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908050" y="17480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2557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212850" y="1429549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Рекомендации для Заказчика: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908050" y="373547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8A68A-5885-2AE0-9610-AF160428EAD0}"/>
              </a:ext>
            </a:extLst>
          </p:cNvPr>
          <p:cNvSpPr txBox="1"/>
          <p:nvPr/>
        </p:nvSpPr>
        <p:spPr>
          <a:xfrm>
            <a:off x="908050" y="2341633"/>
            <a:ext cx="19278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Направление на российский рынок</a:t>
            </a:r>
            <a:r>
              <a:rPr lang="en-US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:</a:t>
            </a:r>
          </a:p>
          <a:p>
            <a:r>
              <a:rPr lang="ru-RU" sz="4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представленных данных большое количество вакансий на программиста 1C - 2286 вакансий, и в связи с геополитическими рисками данное направление будет развиваться и требовать новых специалистов.</a:t>
            </a:r>
            <a:endParaRPr lang="en-US" sz="44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8870FE57-9341-26B5-F6E3-C321346D1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16" y="5654674"/>
            <a:ext cx="12931434" cy="56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2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212850" y="1236179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Рекомендации для Заказчика: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908050" y="373547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8A68A-5885-2AE0-9610-AF160428EAD0}"/>
              </a:ext>
            </a:extLst>
          </p:cNvPr>
          <p:cNvSpPr txBox="1"/>
          <p:nvPr/>
        </p:nvSpPr>
        <p:spPr>
          <a:xfrm>
            <a:off x="825500" y="1867273"/>
            <a:ext cx="19278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Направление на </a:t>
            </a:r>
            <a:r>
              <a:rPr lang="en-US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DevOps:</a:t>
            </a:r>
          </a:p>
          <a:p>
            <a:r>
              <a:rPr lang="ru-RU" sz="4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представленных данных большое количество вакансий на системного администратора - 2478 вакансий, и в связи с геополитическими рисками и переезд\создание новых дата центров в России данное направление будет нуждаться в системных администраторах особо остро.</a:t>
            </a:r>
            <a:endParaRPr lang="en-US" sz="44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D6217D-3AD7-A85F-F041-A3AA49C4E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839" y="5393719"/>
            <a:ext cx="13433797" cy="57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2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212850" y="1236179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Рекомендации для Заказчика: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908050" y="373547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8A68A-5885-2AE0-9610-AF160428EAD0}"/>
              </a:ext>
            </a:extLst>
          </p:cNvPr>
          <p:cNvSpPr txBox="1"/>
          <p:nvPr/>
        </p:nvSpPr>
        <p:spPr>
          <a:xfrm>
            <a:off x="825500" y="1867273"/>
            <a:ext cx="192786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Направление на Инженер-Программист</a:t>
            </a:r>
            <a:r>
              <a:rPr lang="en-US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:</a:t>
            </a:r>
          </a:p>
          <a:p>
            <a:r>
              <a:rPr lang="ru-RU" sz="4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представленных данных присутствует много вакансий на инженера-программиста </a:t>
            </a:r>
            <a:r>
              <a:rPr lang="ru-RU" sz="4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490 </a:t>
            </a:r>
            <a:r>
              <a:rPr lang="ru-RU" sz="4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вакансий, данное направление актуально в связи с переходом на отечественное программное обеспечение</a:t>
            </a:r>
            <a:endParaRPr lang="en-US" sz="44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0467D-EAF4-52A5-118B-90EB4528B3BF}"/>
              </a:ext>
            </a:extLst>
          </p:cNvPr>
          <p:cNvSpPr txBox="1"/>
          <p:nvPr/>
        </p:nvSpPr>
        <p:spPr>
          <a:xfrm>
            <a:off x="13252450" y="5059380"/>
            <a:ext cx="72052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Рекомендации цен</a:t>
            </a:r>
            <a:r>
              <a:rPr lang="en-US" sz="4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Длительность </a:t>
            </a:r>
          </a:p>
          <a:p>
            <a:pPr algn="l"/>
            <a:r>
              <a:rPr lang="ru-RU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1 - 3 месяца (5-10 навыков): </a:t>
            </a:r>
          </a:p>
          <a:p>
            <a:pPr algn="l"/>
            <a:r>
              <a:rPr lang="ru-RU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от 28762₽ - до 50945₽</a:t>
            </a:r>
          </a:p>
          <a:p>
            <a:pPr algn="l"/>
            <a:endParaRPr lang="ru-RU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Длительность </a:t>
            </a:r>
          </a:p>
          <a:p>
            <a:pPr algn="l"/>
            <a:r>
              <a:rPr lang="ru-RU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3 - 9 месяцев(10-20 навыков):</a:t>
            </a:r>
          </a:p>
          <a:p>
            <a:pPr algn="l"/>
            <a:r>
              <a:rPr lang="ru-RU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от 50945₽ до 113771₽</a:t>
            </a:r>
          </a:p>
          <a:p>
            <a:pPr algn="l"/>
            <a:endParaRPr lang="ru-RU" sz="32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Длительность</a:t>
            </a:r>
          </a:p>
          <a:p>
            <a:pPr algn="l"/>
            <a:r>
              <a:rPr lang="ru-RU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9 - 16 месяцев(20 - 50 навыков):</a:t>
            </a:r>
          </a:p>
          <a:p>
            <a:pPr algn="l"/>
            <a:r>
              <a:rPr lang="ru-RU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от 113771₽ до 189998₽</a:t>
            </a:r>
          </a:p>
          <a:p>
            <a:endParaRPr lang="ru-RU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81B979-4B02-0893-012E-59180CBD1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5079749"/>
            <a:ext cx="12649200" cy="583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6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679450" y="920962"/>
            <a:ext cx="19278600" cy="1017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Название проекта:  </a:t>
            </a:r>
            <a:r>
              <a:rPr lang="ru-RU" sz="4400" b="1" i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Исследование данных о рынке труда и онлайн курсов в сфере </a:t>
            </a:r>
            <a:r>
              <a:rPr lang="en-US" sz="4400" b="1" i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IT</a:t>
            </a:r>
            <a:endParaRPr lang="ru-RU" sz="4400" b="1" i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l"/>
            <a:r>
              <a:rPr lang="ru-RU" sz="4400" u="sng" kern="0" spc="-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Бизнес-цель заказчика: </a:t>
            </a:r>
            <a:endParaRPr lang="ru-RU" sz="4400" b="0" i="0" u="sng" kern="0" spc="-200" dirty="0">
              <a:solidFill>
                <a:srgbClr val="000000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Занять нишу в онлайн-образовании, благодаря качественным онлайн-курсам для подготовки IT специалистов востребованных на рынке труда.</a:t>
            </a:r>
          </a:p>
          <a:p>
            <a:r>
              <a:rPr lang="ru-RU" sz="4400" u="sng" kern="0" spc="-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Объект исследования: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Тенденции рынка труда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Онлайн курсы 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конкурентов</a:t>
            </a:r>
          </a:p>
          <a:p>
            <a:pPr algn="l"/>
            <a:r>
              <a:rPr lang="ru-RU" sz="4400" u="sng" kern="0" spc="-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Предмет исследования: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Тенденции рынка труда: 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Специальности, заработная плата, округ</a:t>
            </a:r>
            <a:endParaRPr lang="ru-RU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Онлайн курсы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IT: 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Цена, продолжительность, рейтинг и приобретаемые навыки</a:t>
            </a:r>
            <a:endParaRPr lang="ru-RU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Цель исследования:  </a:t>
            </a:r>
            <a:r>
              <a:rPr lang="ru-RU" sz="4400" b="1" i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Изучить тенденции на рынке труда, онлайн курсов</a:t>
            </a: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Перспективные направления для дальнейшего анализа: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5C0F9D-6B04-1E80-7DF8-76F44B58556C}"/>
              </a:ext>
            </a:extLst>
          </p:cNvPr>
          <p:cNvSpPr txBox="1"/>
          <p:nvPr/>
        </p:nvSpPr>
        <p:spPr>
          <a:xfrm>
            <a:off x="825500" y="3583021"/>
            <a:ext cx="19278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Направление на аналитику больших данных</a:t>
            </a:r>
            <a:r>
              <a:rPr lang="en-US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:</a:t>
            </a:r>
          </a:p>
          <a:p>
            <a:r>
              <a:rPr lang="ru-RU" sz="4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представленных данных, общее количество вакансий на разных видов аналитиков более 500 вакансий, работа с большими данными сейчас набирает обороты, поэтому запуск обучающего курса с элементами обработки, сборе, хранении и интерпретации данных с помощью языков программирования и других систем, выглядит интересно.</a:t>
            </a:r>
            <a:endParaRPr lang="en-US" sz="44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4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1277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(Прикрепите скриншот итогового варианта </a:t>
            </a:r>
            <a:r>
              <a:rPr lang="ru-RU" sz="3600" kern="0" spc="-200" dirty="0" err="1">
                <a:latin typeface="Formular" panose="02000000000000000000" pitchFamily="2" charset="-52"/>
                <a:ea typeface="+mj-ea"/>
                <a:cs typeface="Tahoma"/>
              </a:rPr>
              <a:t>дашборда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 для демонстрации Заказчику. Кратко опишите возможности </a:t>
            </a:r>
            <a:r>
              <a:rPr lang="ru-RU" sz="3600" kern="0" spc="-200" dirty="0" err="1">
                <a:latin typeface="Formular" panose="02000000000000000000" pitchFamily="2" charset="-52"/>
                <a:ea typeface="+mj-ea"/>
                <a:cs typeface="Tahoma"/>
              </a:rPr>
              <a:t>дашборда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 — фильтры, кнопки)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908050" y="113613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E01DE-9561-42E7-2BE8-2E6896D2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3" t="1866" r="3147" b="2083"/>
          <a:stretch/>
        </p:blipFill>
        <p:spPr>
          <a:xfrm>
            <a:off x="1096962" y="857978"/>
            <a:ext cx="17910175" cy="102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3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908050" y="113613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94B5C2-687E-99EA-479B-EA08443D3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3" t="1254" r="2563" b="848"/>
          <a:stretch/>
        </p:blipFill>
        <p:spPr>
          <a:xfrm>
            <a:off x="1365250" y="927724"/>
            <a:ext cx="17373600" cy="1007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2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908050" y="113613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</a:t>
            </a:r>
            <a:endParaRPr lang="ru-RU" sz="5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2AABB-AB3B-2FA1-0E76-D0D4072CA873}"/>
              </a:ext>
            </a:extLst>
          </p:cNvPr>
          <p:cNvSpPr txBox="1"/>
          <p:nvPr/>
        </p:nvSpPr>
        <p:spPr>
          <a:xfrm>
            <a:off x="825500" y="1046428"/>
            <a:ext cx="19278600" cy="9489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Возможности </a:t>
            </a:r>
            <a:r>
              <a:rPr lang="ru-RU" sz="4400" b="1" kern="0" spc="-200" dirty="0" err="1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дашборда</a:t>
            </a: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</a:t>
            </a: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lvl="0"/>
            <a:r>
              <a:rPr lang="ru-RU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</a:t>
            </a:r>
            <a:r>
              <a:rPr lang="ru-RU" sz="36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дашборде</a:t>
            </a:r>
            <a:r>
              <a:rPr lang="ru-RU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присутствует 3 кнопки</a:t>
            </a: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ru-RU" sz="3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Рынок труда – для выбора данных по рынку труда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Онлайн-курсы – для выбора данных по онлайн курсам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Кнопка возврата, для сброса всех фильтров</a:t>
            </a:r>
          </a:p>
          <a:p>
            <a:pPr marL="342900" lvl="0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Страница Рынок труда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 срезам отфильтровать федеральный округ, специализацию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Название и кол-во вакансий, по которым мы можем определить в каком направлении существует потребность рынка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Страница Онлайн-курсы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по срезам отфильтровать компанию, часы обучения, цену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Построение диаграмм Название курса и его цена, по которым мы можем оценить конкурентов и в таблице по каждому курсу, увидеть каким навыкам он обучает и сколько стоит</a:t>
            </a:r>
            <a:endParaRPr lang="ru-RU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47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Дополнительно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E9BD2-57DB-CBE6-6024-25490B6E28DE}"/>
              </a:ext>
            </a:extLst>
          </p:cNvPr>
          <p:cNvSpPr txBox="1"/>
          <p:nvPr/>
        </p:nvSpPr>
        <p:spPr>
          <a:xfrm>
            <a:off x="813288" y="2160712"/>
            <a:ext cx="192786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обучающий курс добавить больше работы с удаленными системами, так как сейчас удаленная работа достаточно популярна.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связи с увел</a:t>
            </a:r>
            <a:r>
              <a:rPr lang="ru-RU" sz="4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ичением требований работодателя, даже в курс по разработке на каком-либо языке программирования рекомендуется добавлять элементы системного администрирования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Добавлять в онлайн курс как можно больше практики на использование системы </a:t>
            </a:r>
            <a:r>
              <a:rPr lang="en-US" sz="4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Linux, </a:t>
            </a:r>
            <a:r>
              <a:rPr lang="ru-RU" sz="44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сервера работают именно на ней.</a:t>
            </a:r>
            <a:endParaRPr lang="en-US" sz="4400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43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6485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</a:b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за внимание!</a:t>
            </a:r>
            <a:endParaRPr sz="8000" dirty="0">
              <a:latin typeface="Formular" panose="02000000000000000000" pitchFamily="2" charset="-52"/>
            </a:endParaRPr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ECC60396-4DA0-4E2C-BDC6-03F82576687B}"/>
              </a:ext>
            </a:extLst>
          </p:cNvPr>
          <p:cNvSpPr txBox="1"/>
          <p:nvPr/>
        </p:nvSpPr>
        <p:spPr>
          <a:xfrm>
            <a:off x="10966450" y="8638161"/>
            <a:ext cx="7010400" cy="180927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Кудрявцев Алексей Игоревич</a:t>
            </a:r>
          </a:p>
          <a:p>
            <a:pPr marL="12700">
              <a:lnSpc>
                <a:spcPts val="2650"/>
              </a:lnSpc>
              <a:spcBef>
                <a:spcPts val="130"/>
              </a:spcBef>
            </a:pPr>
            <a:endParaRPr lang="ru-RU" sz="3200" b="1" dirty="0">
              <a:latin typeface="Formular" panose="02000000000000000000" pitchFamily="2" charset="-52"/>
              <a:cs typeface="Tahoma"/>
            </a:endParaRPr>
          </a:p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Тел.</a:t>
            </a:r>
            <a:r>
              <a:rPr lang="en-US" sz="3200" b="1" dirty="0">
                <a:latin typeface="Formular" panose="02000000000000000000" pitchFamily="2" charset="-52"/>
                <a:cs typeface="Tahoma"/>
              </a:rPr>
              <a:t>:</a:t>
            </a:r>
            <a:r>
              <a:rPr lang="ru-RU" sz="3200" b="1" dirty="0">
                <a:latin typeface="Formular" panose="02000000000000000000" pitchFamily="2" charset="-52"/>
                <a:cs typeface="Tahoma"/>
              </a:rPr>
              <a:t> +7 952 381 01 24</a:t>
            </a:r>
            <a:endParaRPr lang="en-US" sz="3200" b="1" dirty="0">
              <a:latin typeface="Formular" panose="02000000000000000000" pitchFamily="2" charset="-52"/>
              <a:cs typeface="Tahoma"/>
            </a:endParaRPr>
          </a:p>
          <a:p>
            <a:pPr marL="12700">
              <a:lnSpc>
                <a:spcPts val="2650"/>
              </a:lnSpc>
              <a:spcBef>
                <a:spcPts val="130"/>
              </a:spcBef>
            </a:pPr>
            <a:endParaRPr lang="ru-RU" sz="3200" b="1" dirty="0">
              <a:latin typeface="Formular" panose="02000000000000000000" pitchFamily="2" charset="-52"/>
              <a:cs typeface="Tahoma"/>
            </a:endParaRPr>
          </a:p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en-US" sz="3200" b="1" dirty="0">
                <a:latin typeface="Formular" panose="02000000000000000000" pitchFamily="2" charset="-52"/>
                <a:cs typeface="Tahoma"/>
              </a:rPr>
              <a:t>Email: alekskudryavtc@gmail.com</a:t>
            </a:r>
            <a:endParaRPr lang="ru-RU" sz="3200" b="1" dirty="0">
              <a:latin typeface="Formular" panose="02000000000000000000" pitchFamily="2" charset="-52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679450" y="920962"/>
            <a:ext cx="192786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Требования к результату анализа: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DF2E4-FB42-2842-2FF3-773D819085D6}"/>
              </a:ext>
            </a:extLst>
          </p:cNvPr>
          <p:cNvSpPr txBox="1"/>
          <p:nvPr/>
        </p:nvSpPr>
        <p:spPr>
          <a:xfrm>
            <a:off x="679450" y="2155984"/>
            <a:ext cx="19278600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Наглядное описание ситуации на рынке труда и ситуации в дополнительном профессиональном образовании (онлайн-курсы)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Дашборд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Презентация</a:t>
            </a:r>
          </a:p>
          <a:p>
            <a:pPr algn="l"/>
            <a:endParaRPr lang="en-US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езультат бенчмаркинга продуктов конкурентов –</a:t>
            </a:r>
          </a:p>
          <a:p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Дашборд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Презентация</a:t>
            </a:r>
          </a:p>
          <a:p>
            <a:endParaRPr lang="ru-RU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Представление выводов и рекомендаций: Какие образовательные продукты нужны рынку, какой оптимальный диапазон цен можно поставить – </a:t>
            </a:r>
          </a:p>
          <a:p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4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Дашборд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7533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679450" y="920962"/>
            <a:ext cx="192786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Требования к результату анализа: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DF2E4-FB42-2842-2FF3-773D819085D6}"/>
              </a:ext>
            </a:extLst>
          </p:cNvPr>
          <p:cNvSpPr txBox="1"/>
          <p:nvPr/>
        </p:nvSpPr>
        <p:spPr>
          <a:xfrm>
            <a:off x="679450" y="2155984"/>
            <a:ext cx="19278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Риски и условия реализации проекта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ru-RU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Политическая ситуации в стране, многие компании в 	неопределенности</a:t>
            </a:r>
          </a:p>
          <a:p>
            <a:pPr algn="l"/>
            <a:endParaRPr lang="ru-RU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Сильная волатильность рынка труда, многие специалисты уезжают, 	происходит импортозамещение программного обеспечения</a:t>
            </a:r>
          </a:p>
          <a:p>
            <a:pPr algn="l"/>
            <a:endParaRPr lang="ru-RU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Полученные данные, могут потерять достоверность</a:t>
            </a:r>
            <a:endParaRPr lang="ru-RU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0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679450" y="920962"/>
            <a:ext cx="192786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Источники данных, типы данных: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30407-FAFB-717C-8152-0A5AA8C29286}"/>
              </a:ext>
            </a:extLst>
          </p:cNvPr>
          <p:cNvSpPr txBox="1"/>
          <p:nvPr/>
        </p:nvSpPr>
        <p:spPr>
          <a:xfrm>
            <a:off x="679450" y="8573624"/>
            <a:ext cx="192786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Способ(ы) получения данных: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F29A1-7831-59DC-39F6-971D883E5F51}"/>
              </a:ext>
            </a:extLst>
          </p:cNvPr>
          <p:cNvSpPr txBox="1"/>
          <p:nvPr/>
        </p:nvSpPr>
        <p:spPr>
          <a:xfrm>
            <a:off x="825500" y="1758016"/>
            <a:ext cx="19278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Рынок труда</a:t>
            </a:r>
          </a:p>
          <a:p>
            <a:pPr algn="l"/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Источник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Hunter 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 выбран, так как содержит в себе 		наиболее актуальную картину рынка труда</a:t>
            </a:r>
          </a:p>
          <a:p>
            <a:pPr algn="l"/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Качество данных – содержалось много профессий не 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сферы</a:t>
            </a:r>
          </a:p>
          <a:p>
            <a:pPr algn="l"/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Количество данных – 20862 вакансии</a:t>
            </a:r>
            <a:endParaRPr lang="ru-RU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10951-DDBD-CD5C-0F37-039F9289D02E}"/>
              </a:ext>
            </a:extLst>
          </p:cNvPr>
          <p:cNvSpPr txBox="1"/>
          <p:nvPr/>
        </p:nvSpPr>
        <p:spPr>
          <a:xfrm>
            <a:off x="825500" y="5220375"/>
            <a:ext cx="192786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Онлайн курсы </a:t>
            </a:r>
            <a:r>
              <a:rPr lang="en-US" sz="4400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ru-RU" sz="4400" b="0" i="0" u="sng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Источник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Obrazoval.ru 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 выбран, так как содержит наиболее   	полную базу по онлайн курсам.</a:t>
            </a:r>
          </a:p>
          <a:p>
            <a:pPr algn="l"/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Качество данных – на некоторых курсах отсутствует срок обучения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Количество данных – 536 курсов</a:t>
            </a:r>
            <a:endParaRPr lang="ru-RU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2A4EB-CEB7-6C90-6CFD-3B29ADCB6DF6}"/>
              </a:ext>
            </a:extLst>
          </p:cNvPr>
          <p:cNvSpPr txBox="1"/>
          <p:nvPr/>
        </p:nvSpPr>
        <p:spPr>
          <a:xfrm>
            <a:off x="679450" y="9300401"/>
            <a:ext cx="19278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Рынок труда – 2 </a:t>
            </a:r>
            <a:r>
              <a:rPr lang="ru-RU" sz="4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датасета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предоставленные заказчиком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Онлайн курсы – с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бор данных с открытого источника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obrazoval.ru</a:t>
            </a:r>
            <a:endParaRPr lang="ru-RU" sz="4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857983" y="777588"/>
            <a:ext cx="192786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Этапы исследования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F29A1-7831-59DC-39F6-971D883E5F51}"/>
              </a:ext>
            </a:extLst>
          </p:cNvPr>
          <p:cNvSpPr txBox="1"/>
          <p:nvPr/>
        </p:nvSpPr>
        <p:spPr>
          <a:xfrm>
            <a:off x="825012" y="2188844"/>
            <a:ext cx="19278600" cy="836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Планирование дизайна исследования:</a:t>
            </a:r>
          </a:p>
          <a:p>
            <a:pPr algn="just"/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Составление плана исследования по методу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CRISP-DM</a:t>
            </a:r>
            <a:endParaRPr lang="ru-RU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Сбор данных:</a:t>
            </a:r>
          </a:p>
          <a:p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помощью языка программирования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 произведен сбор данных об онлайн курсах с портала </a:t>
            </a:r>
            <a:r>
              <a:rPr lang="en-US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obrazoval.ru</a:t>
            </a:r>
            <a:endParaRPr lang="ru-RU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Обработка данных:</a:t>
            </a:r>
            <a:endParaRPr lang="en-US" sz="4400" b="1" u="sng" kern="0" spc="-200" dirty="0">
              <a:solidFill>
                <a:srgbClr val="1A0DAB"/>
              </a:solidFill>
              <a:latin typeface="arial" panose="020B0604020202020204" pitchFamily="34" charset="0"/>
              <a:ea typeface="+mj-ea"/>
              <a:cs typeface="Tahoma"/>
            </a:endParaRPr>
          </a:p>
          <a:p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Была произведена очистка полученных данных от некорректных и нерелевантных данных</a:t>
            </a:r>
          </a:p>
          <a:p>
            <a:endParaRPr lang="ru-RU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6184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проекта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857983" y="777588"/>
            <a:ext cx="19278600" cy="76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Formular" panose="02000000000000000000" pitchFamily="2" charset="-52"/>
                <a:ea typeface="+mj-ea"/>
                <a:cs typeface="Tahoma"/>
              </a:rPr>
              <a:t>Этапы исследования</a:t>
            </a: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F29A1-7831-59DC-39F6-971D883E5F51}"/>
              </a:ext>
            </a:extLst>
          </p:cNvPr>
          <p:cNvSpPr txBox="1"/>
          <p:nvPr/>
        </p:nvSpPr>
        <p:spPr>
          <a:xfrm>
            <a:off x="825012" y="2188844"/>
            <a:ext cx="1927860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Статистическое исследование данных:</a:t>
            </a:r>
          </a:p>
          <a:p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методов математической статистики были произведены подтверждения гипотез</a:t>
            </a:r>
          </a:p>
          <a:p>
            <a:endParaRPr lang="ru-RU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Интерпретация данных:</a:t>
            </a:r>
          </a:p>
          <a:p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полученных данных были интерпретированы предположения</a:t>
            </a:r>
          </a:p>
          <a:p>
            <a:endParaRPr lang="ru-RU" sz="4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Оформление результатов анализа:</a:t>
            </a:r>
          </a:p>
          <a:p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 полученных очищенных данных был сформирован интерактивный </a:t>
            </a:r>
            <a:r>
              <a:rPr lang="ru-RU" sz="4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дашборд</a:t>
            </a:r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а полученные в этапах исследования графики послужили созданию презентации</a:t>
            </a:r>
          </a:p>
          <a:p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5226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F29A1-7831-59DC-39F6-971D883E5F51}"/>
              </a:ext>
            </a:extLst>
          </p:cNvPr>
          <p:cNvSpPr txBox="1"/>
          <p:nvPr/>
        </p:nvSpPr>
        <p:spPr>
          <a:xfrm>
            <a:off x="836735" y="1763163"/>
            <a:ext cx="19278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4400" b="1" u="sng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 №1: Цена за курс напрямую зависит от его</a:t>
            </a:r>
            <a:r>
              <a:rPr lang="en-US" sz="4400" b="1" u="sng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</a:t>
            </a:r>
            <a:r>
              <a:rPr lang="ru-RU" sz="4400" b="1" u="sng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продолжительности?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AF513-0DDB-02F7-921C-761201B8D33B}"/>
              </a:ext>
            </a:extLst>
          </p:cNvPr>
          <p:cNvSpPr txBox="1"/>
          <p:nvPr/>
        </p:nvSpPr>
        <p:spPr>
          <a:xfrm>
            <a:off x="825500" y="4189311"/>
            <a:ext cx="19278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Метод(ы) проверки гипотезы:</a:t>
            </a: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r>
              <a:rPr lang="ru-RU" sz="44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Часы обучения  и цена курса являются количественными типами данных и имеют ненормальное распределение, наиболее подходящий метод проверки гипотезы - </a:t>
            </a:r>
            <a:r>
              <a:rPr lang="ru-RU" sz="44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Краскала</a:t>
            </a:r>
            <a:r>
              <a:rPr lang="ru-RU" sz="4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-Уоллиса</a:t>
            </a:r>
            <a:endParaRPr lang="ru-RU" sz="44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35155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679450" y="-21045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9AF6B9-5CA1-6EB8-D68A-930E8B402389}"/>
              </a:ext>
            </a:extLst>
          </p:cNvPr>
          <p:cNvSpPr txBox="1"/>
          <p:nvPr/>
        </p:nvSpPr>
        <p:spPr>
          <a:xfrm>
            <a:off x="679450" y="832308"/>
            <a:ext cx="19126200" cy="10541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Описание результатов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Метод </a:t>
            </a:r>
            <a:r>
              <a:rPr lang="ru-RU" sz="36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Краскала</a:t>
            </a:r>
            <a:r>
              <a:rPr lang="ru-RU" sz="3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-Уоллиса </a:t>
            </a:r>
            <a:r>
              <a:rPr lang="ru-RU" sz="3600" kern="0" spc="-200" dirty="0">
                <a:latin typeface="Formular" panose="02000000000000000000" pitchFamily="2" charset="-52"/>
                <a:ea typeface="+mj-ea"/>
                <a:cs typeface="Tahoma"/>
              </a:rPr>
              <a:t>подтвердил гипотезу, о том что продолжительность сильно влияет на цену онлайн курса.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CAC1F1-E1CC-FBFF-0733-7616B5AFC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652195"/>
            <a:ext cx="7013575" cy="70135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B5D116F-8A30-A60F-ED55-7A7469287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26" y="3219587"/>
            <a:ext cx="6174506" cy="418418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67C546-C962-93C4-7EFE-8EF80D051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978" y="3192722"/>
            <a:ext cx="6391537" cy="42192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71951E-F77F-2838-8EC4-F2F5D0BF49B6}"/>
              </a:ext>
            </a:extLst>
          </p:cNvPr>
          <p:cNvSpPr txBox="1"/>
          <p:nvPr/>
        </p:nvSpPr>
        <p:spPr>
          <a:xfrm>
            <a:off x="1732942" y="1892268"/>
            <a:ext cx="50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  <a:cs typeface="Arial" panose="020B0604020202020204" pitchFamily="34" charset="0"/>
              </a:rPr>
              <a:t>Парная регрессия Цена - Продолжительность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12375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6496</TotalTime>
  <Words>1237</Words>
  <Application>Microsoft Office PowerPoint</Application>
  <PresentationFormat>Произвольный</PresentationFormat>
  <Paragraphs>233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Formular</vt:lpstr>
      <vt:lpstr>arial</vt:lpstr>
      <vt:lpstr>Calibri</vt:lpstr>
      <vt:lpstr>Symbol</vt:lpstr>
      <vt:lpstr>Roboto</vt:lpstr>
      <vt:lpstr>arial</vt:lpstr>
      <vt:lpstr>Tahoma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Alexey Kudryavtsev</cp:lastModifiedBy>
  <cp:revision>141</cp:revision>
  <dcterms:created xsi:type="dcterms:W3CDTF">2022-03-29T11:34:13Z</dcterms:created>
  <dcterms:modified xsi:type="dcterms:W3CDTF">2022-10-28T13:00:21Z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