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937B4-075A-4D76-9E2B-40012B68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B99395-0AB4-435C-A73F-C2D9C078D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0311C0-EF0D-48F1-B888-F3151491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260-DBB5-4475-B527-700F50542141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9CB66B-783C-4435-B553-A1941245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39C22D-4F3B-40E1-AA74-C15C900E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A4C7-97D0-4C51-9730-EA4244DD8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37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70904-ACBC-4444-B21D-A47AD9E4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04E438-5D49-49D9-9462-8EF1AB249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F3361D-FF5F-4EA4-99D1-108A5808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260-DBB5-4475-B527-700F50542141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915960-BEC3-45CF-84E7-6D8AFEFA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A94B36-1EC1-45CE-8C7C-3570EFAE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A4C7-97D0-4C51-9730-EA4244DD8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53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B9FFE27-BA8D-4990-9391-0FBF36612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BFEE48-2F94-4EFC-9668-07BB329E8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92C69F-603B-4AB4-9796-89FB187C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260-DBB5-4475-B527-700F50542141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4B5406-4B77-4F4B-8085-D6EE35AB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3DB7C6-B355-4842-8B79-FDFF5423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A4C7-97D0-4C51-9730-EA4244DD8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72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A9AA5-B68C-4AFE-92F1-C749EB03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6DC3C7-8EFD-4CD2-A106-096501D90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D0983-1C00-44FF-9262-9C216260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260-DBB5-4475-B527-700F50542141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9C9C07-C29B-48BD-BE94-2675A12A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189939-D8EF-4595-9ACD-E9E5AB68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A4C7-97D0-4C51-9730-EA4244DD8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44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DF370-754F-4F80-838D-4C4A0AC0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4FE97E-3D2D-4E95-ACBF-3246ED037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0F9B4E-2C68-4746-8BA8-28961A39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260-DBB5-4475-B527-700F50542141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508AA3-320B-4FE4-B1A3-1308EE43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90A485-112D-46A4-BD1A-00BD7098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A4C7-97D0-4C51-9730-EA4244DD8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57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451CA-0D90-4F75-B2F6-5F64E246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07A9F7-8D66-4C4D-A0F9-471A8AF9C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C9DE73-DF14-4CE4-9A8F-6DAB58FA9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E33A51-6907-47D1-9028-B9A9BB55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260-DBB5-4475-B527-700F50542141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2C167F-004C-4A06-9E6E-34B78E90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352943-EDCE-4B11-AEA0-184A899F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A4C7-97D0-4C51-9730-EA4244DD8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86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7D627-6856-42A8-AB63-B5CD4667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4A7F27-1FEE-4C4F-9007-E05FA9CE9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26F6A1-3EE3-4DF4-914C-EAA665174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3D331B-B54E-44EE-94F6-A3C2980FA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ED47D2-5013-42C1-BDB7-43F5C65AA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A955C9B-DBE7-4B1F-8CD3-BB1074289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260-DBB5-4475-B527-700F50542141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1C2C0E-B30C-4E81-A923-47D36D55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E0B6417-27CF-4DE9-BAF9-A22AB1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A4C7-97D0-4C51-9730-EA4244DD8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18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B04A0-EC71-42CB-817A-A9FFA370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3A839A-B603-45AF-AD10-52E3ACDB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260-DBB5-4475-B527-700F50542141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FC6EF3-F59E-474B-9571-93AF2C19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FDFAAF-5A66-461B-8A5A-754A7C9F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A4C7-97D0-4C51-9730-EA4244DD8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65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F1CB33-B600-46F3-8B9C-6A77601F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260-DBB5-4475-B527-700F50542141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BDEC9F-0628-4F9A-B867-D10B94B1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C55C89-E64E-45AB-B378-D6A9EA5E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A4C7-97D0-4C51-9730-EA4244DD8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63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8E3D2-5440-42CA-BD7C-9E17C83E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1D229A-4ED8-4256-8418-D55C4EBFB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7426E9-4E62-4691-86EA-0E289BFFB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482F34-4753-4ADD-807F-13DD2B42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260-DBB5-4475-B527-700F50542141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7AD168-869C-4AFD-A579-C9779910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92D031-5A97-431E-8D51-3F204E77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A4C7-97D0-4C51-9730-EA4244DD8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30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A9BB4-EDAE-4C95-B0C0-D37183FA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0C2077-6AAC-4ECF-BF98-B9BF711EB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BFD148-4EC0-4D96-B1BA-060B0792A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1BBFA7-1355-46C2-AFFC-B1A5EC82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260-DBB5-4475-B527-700F50542141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CF159F-DF27-4881-83E1-246EB806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688CD7-A862-4C87-95CD-77C3DBC8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A4C7-97D0-4C51-9730-EA4244DD8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61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B304C-CE79-4D3C-8483-2DCF6E7C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8656C5-23AA-44E0-B801-A3878FFA3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AEDE4A-8598-4EDD-804A-D1DF1C89B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0260-DBB5-4475-B527-700F50542141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D837EC-4187-4AC9-A76F-17A53C58C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F6DD64-A28A-4131-8614-0CADE82FB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5A4C7-97D0-4C51-9730-EA4244DD8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99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secforu.ru/2022/01/09/" TargetMode="External"/><Relationship Id="rId2" Type="http://schemas.openxmlformats.org/officeDocument/2006/relationships/hyperlink" Target="https://scienceforum.ru/2015/article/201501577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vainfo.ru/article/13078" TargetMode="External"/><Relationship Id="rId5" Type="http://schemas.openxmlformats.org/officeDocument/2006/relationships/hyperlink" Target="https://habr.com/ru/post/148151/" TargetMode="External"/><Relationship Id="rId4" Type="http://schemas.openxmlformats.org/officeDocument/2006/relationships/hyperlink" Target="https://spravochnick.ru/bazy_dannyh/zaschita_baz_dannyh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70DF3-78C7-4671-81E2-F378672C4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Методы защиты и безопасность базы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01C448-9AD7-444D-A174-2B60C4BB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1842" y="4239601"/>
            <a:ext cx="5617828" cy="1655762"/>
          </a:xfrm>
        </p:spPr>
        <p:txBody>
          <a:bodyPr/>
          <a:lstStyle/>
          <a:p>
            <a:pPr algn="r"/>
            <a:r>
              <a:rPr lang="ru-RU" dirty="0"/>
              <a:t>26.05.2022 Работу выполнил студент группы ПКС-19-2 – Кудрявцева Елизавета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99AFB4B-A595-4004-9ACA-7B6A7B2DBEFF}"/>
              </a:ext>
            </a:extLst>
          </p:cNvPr>
          <p:cNvSpPr txBox="1">
            <a:spLocks/>
          </p:cNvSpPr>
          <p:nvPr/>
        </p:nvSpPr>
        <p:spPr>
          <a:xfrm>
            <a:off x="10805370" y="6140291"/>
            <a:ext cx="885333" cy="359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/>
              <a:t>1/</a:t>
            </a:r>
            <a:r>
              <a:rPr lang="en-US" dirty="0"/>
              <a:t>1</a:t>
            </a:r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0803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EF1D7B3F-75F7-4C21-A4CD-363E64D3694B}"/>
              </a:ext>
            </a:extLst>
          </p:cNvPr>
          <p:cNvSpPr txBox="1">
            <a:spLocks/>
          </p:cNvSpPr>
          <p:nvPr/>
        </p:nvSpPr>
        <p:spPr>
          <a:xfrm>
            <a:off x="1087488" y="1485604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/>
              <a:t>Далее уже сама СУБД </a:t>
            </a:r>
            <a:r>
              <a:rPr lang="en-US" sz="2400" dirty="0"/>
              <a:t>MySQL </a:t>
            </a:r>
            <a:r>
              <a:rPr lang="ru-RU" sz="2400" dirty="0"/>
              <a:t>разграничивает права доступа в соответствии с записями о пользователях и их полномочиях, а «</a:t>
            </a:r>
            <a:r>
              <a:rPr lang="ru-RU" sz="2400" dirty="0" err="1"/>
              <a:t>phpMyAdmin</a:t>
            </a:r>
            <a:r>
              <a:rPr lang="ru-RU" sz="2400" dirty="0"/>
              <a:t>» лишь сообщает о том, были ли удачными попытки произвести запросы.</a:t>
            </a:r>
          </a:p>
          <a:p>
            <a:endParaRPr lang="ru-RU" sz="2400" dirty="0"/>
          </a:p>
        </p:txBody>
      </p:sp>
      <p:pic>
        <p:nvPicPr>
          <p:cNvPr id="8" name="Picture 4" descr="Обзор учетных записей">
            <a:extLst>
              <a:ext uri="{FF2B5EF4-FFF2-40B4-BE49-F238E27FC236}">
                <a16:creationId xmlns:a16="http://schemas.microsoft.com/office/drawing/2014/main" id="{0CBCB507-0773-4649-8631-700673548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88" y="4374061"/>
            <a:ext cx="7814863" cy="149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370174CE-73DB-47C2-A04A-24AEECA0F470}"/>
              </a:ext>
            </a:extLst>
          </p:cNvPr>
          <p:cNvSpPr txBox="1">
            <a:spLocks/>
          </p:cNvSpPr>
          <p:nvPr/>
        </p:nvSpPr>
        <p:spPr>
          <a:xfrm>
            <a:off x="10652970" y="6133646"/>
            <a:ext cx="885333" cy="359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/>
              <a:t>10/</a:t>
            </a:r>
            <a:r>
              <a:rPr lang="en-US" dirty="0"/>
              <a:t>1</a:t>
            </a:r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5628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D9DD7-A2FE-4BDF-B468-F5D730A1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SQL </a:t>
            </a:r>
            <a:r>
              <a:rPr lang="ru-RU" dirty="0"/>
              <a:t>инъекции?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745C96-6F8B-4452-98E5-A3286360E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Атака на базу данных, которая позволит выполнить некоторое действие, которое не планировалось создателем скрипта.</a:t>
            </a:r>
          </a:p>
          <a:p>
            <a:pPr marL="0" indent="0">
              <a:buNone/>
            </a:pPr>
            <a:r>
              <a:rPr lang="ru-RU" sz="2400" dirty="0"/>
              <a:t>Пример:</a:t>
            </a:r>
          </a:p>
          <a:p>
            <a:pPr marL="0" indent="0">
              <a:buNone/>
            </a:pPr>
            <a:r>
              <a:rPr lang="ru-RU" sz="2400" dirty="0"/>
              <a:t>Отец, написал в записке маме, чтобы она дала Васе 100 рублей и положил её на стол. Переработав это в шуточный SQL язык, мы получим:</a:t>
            </a:r>
            <a:r>
              <a:rPr lang="en-US" sz="2400" dirty="0"/>
              <a:t> </a:t>
            </a:r>
            <a:r>
              <a:rPr lang="ru-RU" sz="2400" u="sng" dirty="0"/>
              <a:t>ДОСТАНЬ ИЗ кошелька 100 РУБЛЕЙ И ДАЙ ИХ Васе</a:t>
            </a:r>
          </a:p>
          <a:p>
            <a:pPr marL="0" indent="0">
              <a:buNone/>
            </a:pPr>
            <a:r>
              <a:rPr lang="ru-RU" sz="2400" dirty="0"/>
              <a:t>Так-как отец плохо написал записку (Корявый почерк), и оставил её на столе, её увидел брат Васи — Петя. Петя, будучи хакер, дописал там «ИЛИ Пете» и получился такой запрос:</a:t>
            </a:r>
            <a:r>
              <a:rPr lang="en-US" sz="2400" dirty="0"/>
              <a:t> </a:t>
            </a:r>
            <a:r>
              <a:rPr lang="ru-RU" sz="2400" u="sng" dirty="0"/>
              <a:t>ДОСТАНЬ ИЗ кошелька 100 РУБЛЕЙ И ДАЙ ИХ Васе ИЛИ Пете</a:t>
            </a:r>
          </a:p>
          <a:p>
            <a:pPr marL="0" indent="0">
              <a:buNone/>
            </a:pPr>
            <a:r>
              <a:rPr lang="ru-RU" sz="2400" dirty="0"/>
              <a:t>Мама прочитав записку, решила, что Васе она давала деньги вчера и дала 100 рублей Пете.</a:t>
            </a:r>
            <a:endParaRPr lang="ru-RU" sz="2400" u="sng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076CD9A5-1975-4AC3-A16F-26336F2997E4}"/>
              </a:ext>
            </a:extLst>
          </p:cNvPr>
          <p:cNvSpPr txBox="1">
            <a:spLocks/>
          </p:cNvSpPr>
          <p:nvPr/>
        </p:nvSpPr>
        <p:spPr>
          <a:xfrm>
            <a:off x="10805370" y="6140291"/>
            <a:ext cx="885333" cy="359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1</a:t>
            </a:r>
            <a:r>
              <a:rPr lang="ru-RU" dirty="0"/>
              <a:t>1/</a:t>
            </a:r>
            <a:r>
              <a:rPr lang="en-US" dirty="0"/>
              <a:t>1</a:t>
            </a:r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1131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8B612-EF3D-47B5-8BBF-0D3515B9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ACEEF0-ABFC-4615-AF35-AAACAB670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Защита и безопасность баз данных // Студенческий научный форум - 2015 – URL: </a:t>
            </a:r>
            <a:r>
              <a:rPr lang="en-US" u="sng" dirty="0">
                <a:hlinkClick r:id="rId2"/>
              </a:rPr>
              <a:t>https://scienceforum.ru/2015/article/2015015774</a:t>
            </a:r>
            <a:r>
              <a:rPr lang="ru-RU" u="sng" dirty="0"/>
              <a:t> </a:t>
            </a:r>
            <a:r>
              <a:rPr lang="ru-RU" dirty="0"/>
              <a:t>(дата обращения: 26.05.2022). – Текст: электронный. </a:t>
            </a:r>
          </a:p>
          <a:p>
            <a:r>
              <a:rPr lang="ru-RU" dirty="0"/>
              <a:t>Самые опасные угроз для баз данных и способы их предотвращения // </a:t>
            </a:r>
            <a:r>
              <a:rPr lang="en-US" dirty="0"/>
              <a:t>Information Security Squad </a:t>
            </a:r>
            <a:r>
              <a:rPr lang="ru-RU" dirty="0"/>
              <a:t>– URL: </a:t>
            </a:r>
            <a:r>
              <a:rPr lang="en-US" u="sng" dirty="0">
                <a:hlinkClick r:id="rId3"/>
              </a:rPr>
              <a:t>https://itsecforu.ru/2022/01/09/</a:t>
            </a:r>
            <a:r>
              <a:rPr lang="en-US" u="sng" dirty="0"/>
              <a:t> </a:t>
            </a:r>
            <a:r>
              <a:rPr lang="ru-RU" dirty="0"/>
              <a:t>(дата обращения: 26.05.2022). – Текст: электронный. </a:t>
            </a:r>
          </a:p>
          <a:p>
            <a:r>
              <a:rPr lang="ru-RU" dirty="0"/>
              <a:t>Защита баз данных // Справочник – URL: </a:t>
            </a:r>
            <a:r>
              <a:rPr lang="en-US" u="sng" dirty="0">
                <a:hlinkClick r:id="rId4"/>
              </a:rPr>
              <a:t>https://spravochnick.ru/bazy_dannyh/zaschita_baz_dannyh/</a:t>
            </a:r>
            <a:r>
              <a:rPr lang="ru-RU" u="sng" dirty="0"/>
              <a:t> </a:t>
            </a:r>
            <a:r>
              <a:rPr lang="ru-RU" dirty="0"/>
              <a:t>(дата обращения: 26.05.2022). – Текст: электронный. </a:t>
            </a:r>
          </a:p>
          <a:p>
            <a:r>
              <a:rPr lang="ru-RU" dirty="0"/>
              <a:t>SQL </a:t>
            </a:r>
            <a:r>
              <a:rPr lang="ru-RU" dirty="0" err="1"/>
              <a:t>injection</a:t>
            </a:r>
            <a:r>
              <a:rPr lang="ru-RU" dirty="0"/>
              <a:t> для начинающих. Часть 1 // </a:t>
            </a:r>
            <a:r>
              <a:rPr lang="ru-RU" dirty="0" err="1"/>
              <a:t>Хабр</a:t>
            </a:r>
            <a:r>
              <a:rPr lang="ru-RU" dirty="0"/>
              <a:t> – URL: </a:t>
            </a:r>
            <a:r>
              <a:rPr lang="en-US" u="sng" dirty="0">
                <a:hlinkClick r:id="rId5"/>
              </a:rPr>
              <a:t>https://habr.com/ru/post/148151/</a:t>
            </a:r>
            <a:r>
              <a:rPr lang="ru-RU" u="sng" dirty="0"/>
              <a:t> </a:t>
            </a:r>
            <a:r>
              <a:rPr lang="ru-RU" dirty="0"/>
              <a:t>(дата обращения: 26.05.2022). – Текст: электронный. </a:t>
            </a:r>
          </a:p>
          <a:p>
            <a:r>
              <a:rPr lang="ru-RU" dirty="0"/>
              <a:t>Методы защиты и безопасности базы </a:t>
            </a:r>
            <a:r>
              <a:rPr lang="ru-RU" dirty="0" err="1"/>
              <a:t>данны</a:t>
            </a:r>
            <a:r>
              <a:rPr lang="ru-RU" dirty="0"/>
              <a:t> // </a:t>
            </a:r>
            <a:r>
              <a:rPr lang="en-US" dirty="0" err="1"/>
              <a:t>novainfo</a:t>
            </a:r>
            <a:r>
              <a:rPr lang="ru-RU" dirty="0"/>
              <a:t> – URL:</a:t>
            </a:r>
            <a:r>
              <a:rPr lang="en-US" dirty="0"/>
              <a:t> </a:t>
            </a:r>
            <a:r>
              <a:rPr lang="en-US" u="sng" dirty="0">
                <a:hlinkClick r:id="rId6"/>
              </a:rPr>
              <a:t>https://novainfo.ru/article/13078</a:t>
            </a:r>
            <a:r>
              <a:rPr lang="en-US" u="sng" dirty="0"/>
              <a:t> </a:t>
            </a:r>
            <a:r>
              <a:rPr lang="ru-RU" dirty="0"/>
              <a:t>(дата обращения: 26.05.2022). – Текст: электронный. 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04DD1F73-5A7B-4BDC-BA99-396385000276}"/>
              </a:ext>
            </a:extLst>
          </p:cNvPr>
          <p:cNvSpPr txBox="1">
            <a:spLocks/>
          </p:cNvSpPr>
          <p:nvPr/>
        </p:nvSpPr>
        <p:spPr>
          <a:xfrm>
            <a:off x="10805370" y="6140291"/>
            <a:ext cx="885333" cy="359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/>
              <a:t>12/</a:t>
            </a:r>
            <a:r>
              <a:rPr lang="en-US" dirty="0"/>
              <a:t>1</a:t>
            </a:r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1703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2D75D-D585-4C6A-B01C-DACD3A24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0A120-BAAC-49BB-8A46-DBBEE6503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Уровни защиты.</a:t>
            </a:r>
            <a:endParaRPr lang="ru-RU" sz="1800" dirty="0"/>
          </a:p>
          <a:p>
            <a:pPr lvl="1"/>
            <a:r>
              <a:rPr lang="ru-RU" dirty="0"/>
              <a:t>Средства защиты информации.</a:t>
            </a:r>
            <a:endParaRPr lang="ru-RU" sz="1800" dirty="0"/>
          </a:p>
          <a:p>
            <a:pPr lvl="1"/>
            <a:r>
              <a:rPr lang="ru-RU" dirty="0"/>
              <a:t>Дополнительные средства защиты БД. </a:t>
            </a:r>
            <a:endParaRPr lang="ru-RU" sz="1800" dirty="0"/>
          </a:p>
          <a:p>
            <a:pPr lvl="1"/>
            <a:r>
              <a:rPr lang="ru-RU" dirty="0"/>
              <a:t> 10 основных угроз БД.</a:t>
            </a:r>
            <a:endParaRPr lang="ru-RU" sz="1800" dirty="0"/>
          </a:p>
          <a:p>
            <a:pPr lvl="1"/>
            <a:r>
              <a:rPr lang="ru-RU" dirty="0"/>
              <a:t>Программные решения для защиты баз данных.</a:t>
            </a:r>
            <a:endParaRPr lang="ru-RU" sz="1800" dirty="0"/>
          </a:p>
          <a:p>
            <a:pPr lvl="1"/>
            <a:r>
              <a:rPr lang="ru-RU" dirty="0"/>
              <a:t> Защита информации средствами система «</a:t>
            </a:r>
            <a:r>
              <a:rPr lang="ru-RU" dirty="0" err="1"/>
              <a:t>phpMyAdmin</a:t>
            </a:r>
            <a:r>
              <a:rPr lang="ru-RU" dirty="0"/>
              <a:t>» (2 способа).</a:t>
            </a:r>
            <a:endParaRPr lang="ru-RU" sz="1800" dirty="0"/>
          </a:p>
          <a:p>
            <a:pPr lvl="1"/>
            <a:r>
              <a:rPr lang="ru-RU" dirty="0"/>
              <a:t>Что такое </a:t>
            </a:r>
            <a:r>
              <a:rPr lang="en-US" dirty="0"/>
              <a:t>SQL </a:t>
            </a:r>
            <a:r>
              <a:rPr lang="ru-RU" dirty="0"/>
              <a:t>инъекции?</a:t>
            </a:r>
            <a:endParaRPr lang="ru-RU" sz="1800" dirty="0"/>
          </a:p>
          <a:p>
            <a:pPr lvl="1"/>
            <a:r>
              <a:rPr lang="ru-RU" dirty="0"/>
              <a:t>Указать 5 источники, которыми вы пользовались по формату ГОСТ.</a:t>
            </a:r>
            <a:endParaRPr lang="ru-RU" sz="18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06FFDC0-6C35-42B1-947E-D5D2E7CF8452}"/>
              </a:ext>
            </a:extLst>
          </p:cNvPr>
          <p:cNvSpPr txBox="1">
            <a:spLocks/>
          </p:cNvSpPr>
          <p:nvPr/>
        </p:nvSpPr>
        <p:spPr>
          <a:xfrm>
            <a:off x="10805370" y="6140291"/>
            <a:ext cx="885333" cy="359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2</a:t>
            </a:r>
            <a:r>
              <a:rPr lang="ru-RU" dirty="0"/>
              <a:t>/</a:t>
            </a:r>
            <a:r>
              <a:rPr lang="en-US" dirty="0"/>
              <a:t>1</a:t>
            </a:r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3069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658E6-832F-443E-87B7-4818FA45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защиты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9422A-4A0A-45BA-B97F-6063314A1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dirty="0"/>
              <a:t>Защита БД производится на двух уровнях:</a:t>
            </a:r>
          </a:p>
          <a:p>
            <a:pPr lvl="1"/>
            <a:r>
              <a:rPr lang="ru-RU" dirty="0"/>
              <a:t>на уровне пароля;</a:t>
            </a:r>
          </a:p>
          <a:p>
            <a:pPr lvl="1"/>
            <a:r>
              <a:rPr lang="ru-RU" dirty="0"/>
              <a:t>на уровне пользователя (защита учетных записей пользователей и идентифицированных объектов).</a:t>
            </a:r>
          </a:p>
          <a:p>
            <a:pPr marL="457200" lvl="1" indent="0">
              <a:buNone/>
            </a:pPr>
            <a:r>
              <a:rPr lang="ru-RU" dirty="0"/>
              <a:t>Безопасная система авторизации и регистрации является одним из важнейших элементов при создании проекта. Один из возможных способов — это создание системы регистрации с помощью PHP и </a:t>
            </a:r>
            <a:r>
              <a:rPr lang="ru-RU" dirty="0" err="1"/>
              <a:t>MySQL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BCB7E8A-C2E7-49C0-B711-BCC4DDC29EFA}"/>
              </a:ext>
            </a:extLst>
          </p:cNvPr>
          <p:cNvSpPr txBox="1">
            <a:spLocks/>
          </p:cNvSpPr>
          <p:nvPr/>
        </p:nvSpPr>
        <p:spPr>
          <a:xfrm>
            <a:off x="10805370" y="6140291"/>
            <a:ext cx="885333" cy="359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3</a:t>
            </a:r>
            <a:r>
              <a:rPr lang="ru-RU" dirty="0"/>
              <a:t>/</a:t>
            </a:r>
            <a:r>
              <a:rPr lang="en-US" dirty="0"/>
              <a:t>1</a:t>
            </a:r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2459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FDCD9-DC19-4998-9C4A-0FB4E7D4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защиты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48B5BF-2E8E-460C-BE6B-20512C834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953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/>
              <a:t>парольная защита;</a:t>
            </a:r>
          </a:p>
          <a:p>
            <a:r>
              <a:rPr lang="ru-RU" sz="2400" dirty="0"/>
              <a:t>защита полей и записей таблиц БД.</a:t>
            </a:r>
          </a:p>
          <a:p>
            <a:r>
              <a:rPr lang="ru-RU" sz="2400" dirty="0"/>
              <a:t>установление прав доступа к объектам БД;</a:t>
            </a:r>
          </a:p>
          <a:p>
            <a:r>
              <a:rPr lang="ru-RU" sz="2400" dirty="0"/>
              <a:t>шифрование данных и программ;</a:t>
            </a:r>
          </a:p>
          <a:p>
            <a:endParaRPr lang="ru-RU" sz="2400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AA8EF3F7-7A84-4474-8896-EB8FD51F7B92}"/>
              </a:ext>
            </a:extLst>
          </p:cNvPr>
          <p:cNvSpPr txBox="1">
            <a:spLocks/>
          </p:cNvSpPr>
          <p:nvPr/>
        </p:nvSpPr>
        <p:spPr>
          <a:xfrm>
            <a:off x="10805370" y="6140291"/>
            <a:ext cx="885333" cy="359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4</a:t>
            </a:r>
            <a:r>
              <a:rPr lang="ru-RU" dirty="0"/>
              <a:t>/</a:t>
            </a:r>
            <a:r>
              <a:rPr lang="en-US" dirty="0"/>
              <a:t>1</a:t>
            </a:r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6150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B8615-3439-4974-9C75-BB4CAE3B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средства защиты информации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93CEBD8-8129-4729-834F-23A349BB9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/>
              <a:t>встроенные средства контроля значений данных в соответствии с типами;</a:t>
            </a:r>
          </a:p>
          <a:p>
            <a:r>
              <a:rPr lang="ru-RU" sz="2400" dirty="0"/>
              <a:t>повышения достоверности вводимых данных;</a:t>
            </a:r>
          </a:p>
          <a:p>
            <a:r>
              <a:rPr lang="ru-RU" sz="2400" dirty="0"/>
              <a:t>обеспечения целостности связей таблиц;</a:t>
            </a:r>
          </a:p>
          <a:p>
            <a:r>
              <a:rPr lang="ru-RU" sz="2400" dirty="0"/>
              <a:t>организации совместного использования объектов БД в сети.</a:t>
            </a:r>
          </a:p>
          <a:p>
            <a:endParaRPr lang="ru-RU" sz="2400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FB063CAA-7DDD-4101-8172-4F641750C411}"/>
              </a:ext>
            </a:extLst>
          </p:cNvPr>
          <p:cNvSpPr txBox="1">
            <a:spLocks/>
          </p:cNvSpPr>
          <p:nvPr/>
        </p:nvSpPr>
        <p:spPr>
          <a:xfrm>
            <a:off x="10805370" y="6140291"/>
            <a:ext cx="885333" cy="359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5</a:t>
            </a:r>
            <a:r>
              <a:rPr lang="ru-RU" dirty="0"/>
              <a:t>/</a:t>
            </a:r>
            <a:r>
              <a:rPr lang="en-US" dirty="0"/>
              <a:t>1</a:t>
            </a:r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7611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5ECFF-B847-42A4-9D29-C0ACBCB8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10 основных угроз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30E8C0-1A9B-4A95-B6A4-621A05428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49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/>
              <a:t>похищение и фальсификация данных;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утрата конфиденциальности (нарушение тайны);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нарушение неприкосновенности личных данных;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утрата целостности;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потеря доступности.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неправильное управление правами;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7406357F-60D3-4490-AD81-C9DCDB3BDC42}"/>
              </a:ext>
            </a:extLst>
          </p:cNvPr>
          <p:cNvSpPr txBox="1">
            <a:spLocks/>
          </p:cNvSpPr>
          <p:nvPr/>
        </p:nvSpPr>
        <p:spPr>
          <a:xfrm>
            <a:off x="10805370" y="6140291"/>
            <a:ext cx="885333" cy="359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6</a:t>
            </a:r>
            <a:r>
              <a:rPr lang="ru-RU" dirty="0"/>
              <a:t>/</a:t>
            </a:r>
            <a:r>
              <a:rPr lang="en-US" dirty="0"/>
              <a:t>1</a:t>
            </a:r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9768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AD2D25D-0496-4E36-B6E8-62FB537E6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инъекционные атаки на базы данных (основной формой атак внедрения в базы данных являются атаки внедрения SQL, которые атакуют реляционные серверы баз данных (RDBMS), использующие язык SQL.);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эксплуатация уязвимостей баз данных (обычно корпоративные ИТ-отделы не проводят регулярного исправления основного программного обеспечения СУБД.);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существование скрытых серверов баз данных (несоблюдение политики установки программного обеспечения в организации приводит к тому, что пользователи устанавливают серверы баз данных по своему усмотрению для решения конкретных задач.);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доступные резервные копии (хотя серверы баз данных защищены уровнем безопасности, резервные копии этих баз данных могут быть доступны непривилегированным пользователям.);</a:t>
            </a:r>
          </a:p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E63E7BC-2F5A-479B-AF5D-0C56BBE6AB04}"/>
              </a:ext>
            </a:extLst>
          </p:cNvPr>
          <p:cNvSpPr txBox="1">
            <a:spLocks/>
          </p:cNvSpPr>
          <p:nvPr/>
        </p:nvSpPr>
        <p:spPr>
          <a:xfrm>
            <a:off x="10805370" y="6140291"/>
            <a:ext cx="885333" cy="359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7</a:t>
            </a:r>
            <a:r>
              <a:rPr lang="ru-RU" dirty="0"/>
              <a:t>/</a:t>
            </a:r>
            <a:r>
              <a:rPr lang="en-US" dirty="0"/>
              <a:t>1</a:t>
            </a:r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75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8E7E9-FE66-4253-97E5-C7861278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Программные решения для защиты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8E7AD7-C725-4891-95CC-9A5F1FFAD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Существует множество программных решений для защиты баз данных и обеспечения безопасности конфиденциальной информации:</a:t>
            </a:r>
          </a:p>
          <a:p>
            <a:r>
              <a:rPr lang="en-US" dirty="0" err="1"/>
              <a:t>FortiDB</a:t>
            </a:r>
            <a:r>
              <a:rPr lang="en-US" dirty="0"/>
              <a:t>;</a:t>
            </a:r>
          </a:p>
          <a:p>
            <a:r>
              <a:rPr lang="en-US" dirty="0"/>
              <a:t>SafeNet </a:t>
            </a:r>
            <a:r>
              <a:rPr lang="en-US" dirty="0" err="1"/>
              <a:t>DataSecure</a:t>
            </a:r>
            <a:r>
              <a:rPr lang="en-US" dirty="0"/>
              <a:t>;</a:t>
            </a:r>
          </a:p>
          <a:p>
            <a:r>
              <a:rPr lang="en-US" dirty="0"/>
              <a:t>McAfee Database Security;</a:t>
            </a:r>
          </a:p>
          <a:p>
            <a:r>
              <a:rPr lang="en-US" dirty="0"/>
              <a:t>Secret Disk Server NG;</a:t>
            </a:r>
          </a:p>
          <a:p>
            <a:r>
              <a:rPr lang="ru-RU" dirty="0"/>
              <a:t>Крипто БД: защита баз данных (</a:t>
            </a:r>
            <a:r>
              <a:rPr lang="en-US" dirty="0"/>
              <a:t>Oracle);</a:t>
            </a:r>
          </a:p>
          <a:p>
            <a:r>
              <a:rPr lang="en-US" dirty="0" err="1"/>
              <a:t>DataSecure</a:t>
            </a:r>
            <a:r>
              <a:rPr lang="en-US" dirty="0"/>
              <a:t> </a:t>
            </a:r>
            <a:r>
              <a:rPr lang="ru-RU" dirty="0"/>
              <a:t>и другие.</a:t>
            </a:r>
          </a:p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4E43EE4-5B1A-47AC-B940-ACDE1DBC82E6}"/>
              </a:ext>
            </a:extLst>
          </p:cNvPr>
          <p:cNvSpPr txBox="1">
            <a:spLocks/>
          </p:cNvSpPr>
          <p:nvPr/>
        </p:nvSpPr>
        <p:spPr>
          <a:xfrm>
            <a:off x="10805370" y="6140291"/>
            <a:ext cx="885333" cy="359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8</a:t>
            </a:r>
            <a:r>
              <a:rPr lang="ru-RU" dirty="0"/>
              <a:t>/</a:t>
            </a:r>
            <a:r>
              <a:rPr lang="en-US" dirty="0"/>
              <a:t>1</a:t>
            </a:r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85219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5924F-F932-4C01-93DC-3107F0C7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информации средствами система «</a:t>
            </a:r>
            <a:r>
              <a:rPr lang="ru-RU" dirty="0" err="1"/>
              <a:t>phpMyAdmin</a:t>
            </a:r>
            <a:r>
              <a:rPr lang="ru-RU" dirty="0"/>
              <a:t>»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1E6EF9-9EC5-466D-8256-02D4ADA4A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000" y="1795049"/>
            <a:ext cx="10512424" cy="823912"/>
          </a:xfrm>
        </p:spPr>
        <p:txBody>
          <a:bodyPr/>
          <a:lstStyle/>
          <a:p>
            <a:r>
              <a:rPr lang="ru-RU" b="0" dirty="0"/>
              <a:t>Программа обеспечивает несколько уровней безопасности: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F5724C-6FBD-4B10-A563-DB71AC6AE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7425" y="3381500"/>
            <a:ext cx="5157787" cy="2393496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ru-RU" sz="2400" dirty="0"/>
              <a:t>Защиту предоставляет сама система «</a:t>
            </a:r>
            <a:r>
              <a:rPr lang="ru-RU" sz="2400" dirty="0" err="1"/>
              <a:t>phpMyAdmin</a:t>
            </a:r>
            <a:r>
              <a:rPr lang="ru-RU" sz="2400" dirty="0"/>
              <a:t>»: для входа в панель управления требуется ввести логин и пароль.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FE46784-4C52-4BAA-A26D-2369E7403DC2}"/>
              </a:ext>
            </a:extLst>
          </p:cNvPr>
          <p:cNvSpPr txBox="1">
            <a:spLocks/>
          </p:cNvSpPr>
          <p:nvPr/>
        </p:nvSpPr>
        <p:spPr>
          <a:xfrm>
            <a:off x="10652970" y="6133646"/>
            <a:ext cx="885333" cy="359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9</a:t>
            </a:r>
            <a:r>
              <a:rPr lang="ru-RU" dirty="0"/>
              <a:t>/</a:t>
            </a:r>
            <a:r>
              <a:rPr lang="en-US" dirty="0"/>
              <a:t>1</a:t>
            </a:r>
            <a:r>
              <a:rPr lang="ru-RU" dirty="0"/>
              <a:t>2</a:t>
            </a:r>
          </a:p>
        </p:txBody>
      </p:sp>
      <p:pic>
        <p:nvPicPr>
          <p:cNvPr id="2050" name="Picture 2" descr="Авторизация в системе «phpMyAdmin»">
            <a:extLst>
              <a:ext uri="{FF2B5EF4-FFF2-40B4-BE49-F238E27FC236}">
                <a16:creationId xmlns:a16="http://schemas.microsoft.com/office/drawing/2014/main" id="{3EAA6E84-5817-42C0-9E74-DFC1BD7A3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294" y="3105565"/>
            <a:ext cx="2971800" cy="2266950"/>
          </a:xfrm>
          <a:prstGeom prst="rect">
            <a:avLst/>
          </a:prstGeom>
          <a:noFill/>
          <a:ln w="19050">
            <a:solidFill>
              <a:schemeClr val="accent3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6087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775</Words>
  <Application>Microsoft Office PowerPoint</Application>
  <PresentationFormat>Широкоэкранный</PresentationFormat>
  <Paragraphs>73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Методы защиты и безопасность базы данных</vt:lpstr>
      <vt:lpstr>План</vt:lpstr>
      <vt:lpstr>Уровни защиты базы данных</vt:lpstr>
      <vt:lpstr>Средства защиты информации</vt:lpstr>
      <vt:lpstr>Дополнительные средства защиты информации</vt:lpstr>
      <vt:lpstr>10 основных угроз БД</vt:lpstr>
      <vt:lpstr>Презентация PowerPoint</vt:lpstr>
      <vt:lpstr>Программные решения для защиты базы данных</vt:lpstr>
      <vt:lpstr>Защита информации средствами система «phpMyAdmin»</vt:lpstr>
      <vt:lpstr>Презентация PowerPoint</vt:lpstr>
      <vt:lpstr>Что такое SQL инъекции?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защиты и безопасность базы данных</dc:title>
  <dc:creator>Кудрявцева Елизавета Сергеевна</dc:creator>
  <cp:lastModifiedBy>Кудрявцева Елизавета Сергеевна</cp:lastModifiedBy>
  <cp:revision>8</cp:revision>
  <dcterms:created xsi:type="dcterms:W3CDTF">2022-05-26T00:46:44Z</dcterms:created>
  <dcterms:modified xsi:type="dcterms:W3CDTF">2022-05-26T01:50:09Z</dcterms:modified>
</cp:coreProperties>
</file>