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60" r:id="rId13"/>
    <p:sldId id="261" r:id="rId14"/>
    <p:sldId id="25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1FC9972-5A68-4EA8-ADA9-66C7E988341A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C2E7958-E613-4F60-A716-6D0EADB8A9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43909"/>
      </p:ext>
    </p:extLst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972-5A68-4EA8-ADA9-66C7E988341A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7958-E613-4F60-A716-6D0EADB8A9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016453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972-5A68-4EA8-ADA9-66C7E988341A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7958-E613-4F60-A716-6D0EADB8A9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9514398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972-5A68-4EA8-ADA9-66C7E988341A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7958-E613-4F60-A716-6D0EADB8A945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5112699"/>
      </p:ext>
    </p:extLst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972-5A68-4EA8-ADA9-66C7E988341A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7958-E613-4F60-A716-6D0EADB8A9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860794"/>
      </p:ext>
    </p:extLst>
  </p:cSld>
  <p:clrMapOvr>
    <a:masterClrMapping/>
  </p:clrMapOvr>
  <p:transition spd="slow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972-5A68-4EA8-ADA9-66C7E988341A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7958-E613-4F60-A716-6D0EADB8A9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486820"/>
      </p:ext>
    </p:extLst>
  </p:cSld>
  <p:clrMapOvr>
    <a:masterClrMapping/>
  </p:clrMapOvr>
  <p:transition spd="slow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972-5A68-4EA8-ADA9-66C7E988341A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7958-E613-4F60-A716-6D0EADB8A9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283184"/>
      </p:ext>
    </p:extLst>
  </p:cSld>
  <p:clrMapOvr>
    <a:masterClrMapping/>
  </p:clrMapOvr>
  <p:transition spd="slow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972-5A68-4EA8-ADA9-66C7E988341A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7958-E613-4F60-A716-6D0EADB8A9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294995"/>
      </p:ext>
    </p:extLst>
  </p:cSld>
  <p:clrMapOvr>
    <a:masterClrMapping/>
  </p:clrMapOvr>
  <p:transition spd="slow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972-5A68-4EA8-ADA9-66C7E988341A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7958-E613-4F60-A716-6D0EADB8A9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544796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972-5A68-4EA8-ADA9-66C7E988341A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7958-E613-4F60-A716-6D0EADB8A9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4132359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972-5A68-4EA8-ADA9-66C7E988341A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7958-E613-4F60-A716-6D0EADB8A9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863115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972-5A68-4EA8-ADA9-66C7E988341A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7958-E613-4F60-A716-6D0EADB8A9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887853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972-5A68-4EA8-ADA9-66C7E988341A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7958-E613-4F60-A716-6D0EADB8A9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008034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972-5A68-4EA8-ADA9-66C7E988341A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7958-E613-4F60-A716-6D0EADB8A9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607169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972-5A68-4EA8-ADA9-66C7E988341A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7958-E613-4F60-A716-6D0EADB8A9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346734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972-5A68-4EA8-ADA9-66C7E988341A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7958-E613-4F60-A716-6D0EADB8A9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813491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972-5A68-4EA8-ADA9-66C7E988341A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7958-E613-4F60-A716-6D0EADB8A9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422292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9972-5A68-4EA8-ADA9-66C7E988341A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E7958-E613-4F60-A716-6D0EADB8A9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3283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ransition spd="slow">
    <p:wipe dir="r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://127.0.0.1:5000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E8F11C-0C71-7C79-C4A8-09D298F59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1219200"/>
            <a:ext cx="8791575" cy="2500543"/>
          </a:xfrm>
        </p:spPr>
        <p:txBody>
          <a:bodyPr>
            <a:normAutofit/>
          </a:bodyPr>
          <a:lstStyle/>
          <a:p>
            <a:r>
              <a:rPr lang="ru-RU" sz="3600" cap="none" dirty="0"/>
              <a:t>ВЫПУСКНАЯ КВАЛИФИКАЦИОННАЯ РАБОТА по курсу </a:t>
            </a:r>
            <a:br>
              <a:rPr lang="ru-RU" sz="3600" cap="none" dirty="0"/>
            </a:br>
            <a:r>
              <a:rPr lang="ru-RU" sz="3600" dirty="0"/>
              <a:t>«Data Science»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BBCD1F-7F7E-210B-E6E0-9D966A0EC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4030461"/>
            <a:ext cx="8791575" cy="1067539"/>
          </a:xfrm>
        </p:spPr>
        <p:txBody>
          <a:bodyPr/>
          <a:lstStyle/>
          <a:p>
            <a:r>
              <a:rPr lang="ru-RU" cap="none" dirty="0"/>
              <a:t>Слушатель: Кудрявцева Мария Валерьевна</a:t>
            </a:r>
          </a:p>
        </p:txBody>
      </p:sp>
    </p:spTree>
    <p:extLst>
      <p:ext uri="{BB962C8B-B14F-4D97-AF65-F5344CB8AC3E}">
        <p14:creationId xmlns:p14="http://schemas.microsoft.com/office/powerpoint/2010/main" val="1413292511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6576AA-AFC8-6876-BB6D-CFA58EE77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4" y="1012533"/>
            <a:ext cx="3856037" cy="870900"/>
          </a:xfrm>
        </p:spPr>
        <p:txBody>
          <a:bodyPr>
            <a:normAutofit/>
          </a:bodyPr>
          <a:lstStyle/>
          <a:p>
            <a:r>
              <a:rPr lang="ru-RU" dirty="0"/>
              <a:t>Нейронная сеть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D73ACFB-23CC-ABCD-DD44-709B38487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4" y="1776388"/>
            <a:ext cx="3856037" cy="1058661"/>
          </a:xfrm>
        </p:spPr>
        <p:txBody>
          <a:bodyPr>
            <a:normAutofit/>
          </a:bodyPr>
          <a:lstStyle/>
          <a:p>
            <a:r>
              <a:rPr lang="ru-RU" sz="2000" dirty="0"/>
              <a:t>для рекомендации соотношения «матрица – наполнитель»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8A20C2C-B964-117E-D401-40A1E07E1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724" y="689914"/>
            <a:ext cx="5305938" cy="317926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950D519-E46F-92D0-6DEC-B05331D76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724" y="3869183"/>
            <a:ext cx="5305938" cy="250469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5A9800D-B389-C380-1A75-28BE6F71E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6928" y="3194608"/>
            <a:ext cx="3515814" cy="317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172696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83E450-8A94-269F-86B4-2AB8E664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947" y="1192475"/>
            <a:ext cx="3966833" cy="1075562"/>
          </a:xfrm>
        </p:spPr>
        <p:txBody>
          <a:bodyPr>
            <a:normAutofit/>
          </a:bodyPr>
          <a:lstStyle/>
          <a:p>
            <a:r>
              <a:rPr lang="ru-RU" dirty="0"/>
              <a:t>Оценка модели нейронной сети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BE305CF-1DE3-AD11-4C03-A1A410B7D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165129"/>
            <a:ext cx="5216139" cy="582453"/>
          </a:xfrm>
          <a:prstGeom prst="rect">
            <a:avLst/>
          </a:prstGeom>
        </p:spPr>
      </p:pic>
      <p:sp>
        <p:nvSpPr>
          <p:cNvPr id="6" name="Текст 3">
            <a:extLst>
              <a:ext uri="{FF2B5EF4-FFF2-40B4-BE49-F238E27FC236}">
                <a16:creationId xmlns:a16="http://schemas.microsoft.com/office/drawing/2014/main" id="{3FAEFCFC-1BBC-563D-97BE-27BCA8C62721}"/>
              </a:ext>
            </a:extLst>
          </p:cNvPr>
          <p:cNvSpPr txBox="1">
            <a:spLocks/>
          </p:cNvSpPr>
          <p:nvPr/>
        </p:nvSpPr>
        <p:spPr>
          <a:xfrm>
            <a:off x="1279869" y="2367918"/>
            <a:ext cx="4250919" cy="3516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300" dirty="0"/>
              <a:t>График потерь на тренировочной и тестовой выборках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62F3AA6-E905-3C22-1804-B48C4CD91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869" y="2719589"/>
            <a:ext cx="4525897" cy="377785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B08514C-C2B7-2A49-E30D-C4EE3F613A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54500"/>
            <a:ext cx="5216139" cy="3810629"/>
          </a:xfrm>
          <a:prstGeom prst="rect">
            <a:avLst/>
          </a:prstGeom>
        </p:spPr>
      </p:pic>
      <p:sp>
        <p:nvSpPr>
          <p:cNvPr id="11" name="Текст 3">
            <a:extLst>
              <a:ext uri="{FF2B5EF4-FFF2-40B4-BE49-F238E27FC236}">
                <a16:creationId xmlns:a16="http://schemas.microsoft.com/office/drawing/2014/main" id="{4B2AF6DF-95A7-9279-4B4D-FAE369CF4CC6}"/>
              </a:ext>
            </a:extLst>
          </p:cNvPr>
          <p:cNvSpPr txBox="1">
            <a:spLocks/>
          </p:cNvSpPr>
          <p:nvPr/>
        </p:nvSpPr>
        <p:spPr>
          <a:xfrm>
            <a:off x="6096000" y="1002829"/>
            <a:ext cx="4250919" cy="3516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300" dirty="0"/>
              <a:t>Визуализация прогнозных результатов для модели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06C284E-3AD6-C8B5-B52B-4E33B1C501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747582"/>
            <a:ext cx="5216139" cy="74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768635"/>
      </p:ext>
    </p:ext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302348A-BA48-70B5-161A-FEB272516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09" y="3299523"/>
            <a:ext cx="5357044" cy="5203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300" b="1" dirty="0"/>
              <a:t>Веб-приложение в фреймворке</a:t>
            </a:r>
            <a:r>
              <a:rPr lang="en-US" sz="1300" b="1" dirty="0"/>
              <a:t> </a:t>
            </a:r>
            <a:r>
              <a:rPr lang="ru-RU" sz="1300" b="1" dirty="0"/>
              <a:t> </a:t>
            </a:r>
            <a:r>
              <a:rPr lang="en-US" sz="1300" b="1" dirty="0"/>
              <a:t>Flask</a:t>
            </a:r>
            <a:r>
              <a:rPr lang="ru-RU" sz="1300" b="1" dirty="0"/>
              <a:t>: </a:t>
            </a:r>
            <a:r>
              <a:rPr lang="ru-RU" sz="13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http://127.0.0.1:5000/</a:t>
            </a:r>
            <a:endParaRPr lang="ru-RU" sz="1300" b="1" dirty="0"/>
          </a:p>
          <a:p>
            <a:pPr marL="0" indent="0">
              <a:buNone/>
            </a:pPr>
            <a:endParaRPr lang="ru-RU" sz="13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7C7B8C-228C-D5A2-BD4C-6FA592EAD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14193" y="3297558"/>
            <a:ext cx="3936397" cy="5203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300" b="1" dirty="0"/>
              <a:t>Консольное приложение</a:t>
            </a:r>
          </a:p>
          <a:p>
            <a:pPr marL="0" indent="0">
              <a:buNone/>
            </a:pPr>
            <a:endParaRPr lang="ru-RU" sz="1300" b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5DF99BF-4003-F5F1-820B-B5828A0B7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193" y="3818511"/>
            <a:ext cx="4191000" cy="284085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95360FE-5A58-BB95-BDB9-5B8A52DAA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09" y="3817906"/>
            <a:ext cx="5658885" cy="249462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4C6DBDF-AC92-6AC6-3141-33538A3CA1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409" y="6301227"/>
            <a:ext cx="5658885" cy="358140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1FB7ECC8-4F7E-EFE2-B04E-148D9629F0E3}"/>
              </a:ext>
            </a:extLst>
          </p:cNvPr>
          <p:cNvSpPr txBox="1">
            <a:spLocks/>
          </p:cNvSpPr>
          <p:nvPr/>
        </p:nvSpPr>
        <p:spPr>
          <a:xfrm>
            <a:off x="1141410" y="1290935"/>
            <a:ext cx="4954590" cy="1035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/>
              <a:t>Разработка приложения</a:t>
            </a:r>
          </a:p>
        </p:txBody>
      </p:sp>
      <p:sp>
        <p:nvSpPr>
          <p:cNvPr id="15" name="Текст 3">
            <a:extLst>
              <a:ext uri="{FF2B5EF4-FFF2-40B4-BE49-F238E27FC236}">
                <a16:creationId xmlns:a16="http://schemas.microsoft.com/office/drawing/2014/main" id="{F061BA12-C255-90C4-9850-5EB89799C0D3}"/>
              </a:ext>
            </a:extLst>
          </p:cNvPr>
          <p:cNvSpPr txBox="1">
            <a:spLocks/>
          </p:cNvSpPr>
          <p:nvPr/>
        </p:nvSpPr>
        <p:spPr>
          <a:xfrm>
            <a:off x="1173337" y="2140189"/>
            <a:ext cx="4126631" cy="1058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/>
              <a:t>для прогнозирования соотношения «матрица – наполнитель»</a:t>
            </a:r>
          </a:p>
        </p:txBody>
      </p:sp>
    </p:spTree>
    <p:extLst>
      <p:ext uri="{BB962C8B-B14F-4D97-AF65-F5344CB8AC3E}">
        <p14:creationId xmlns:p14="http://schemas.microsoft.com/office/powerpoint/2010/main" val="1789198348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93B90E-C45E-DF01-977B-8AF3DCE53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репозиторий на </a:t>
            </a:r>
            <a:r>
              <a:rPr lang="en-US" dirty="0" err="1"/>
              <a:t>github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2223ECF-3B0F-F8E8-121A-31EB491C8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279" y="609601"/>
            <a:ext cx="5316239" cy="1950428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B34FB4D-A4C3-0AAA-531A-563E830C7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013" y="2817671"/>
            <a:ext cx="6120130" cy="333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283095"/>
      </p:ext>
    </p:extLst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48B8C1-BB9C-CB20-463A-6F5C396BA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296" y="1065320"/>
            <a:ext cx="9906000" cy="737418"/>
          </a:xfrm>
        </p:spPr>
        <p:txBody>
          <a:bodyPr>
            <a:normAutofit/>
          </a:bodyPr>
          <a:lstStyle/>
          <a:p>
            <a:pPr algn="just"/>
            <a:r>
              <a:rPr lang="ru-RU" sz="3200" dirty="0"/>
              <a:t>Выводы: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F3F5E3-2300-D7F9-4102-A8CD95A18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1908698"/>
            <a:ext cx="10238173" cy="3302493"/>
          </a:xfrm>
        </p:spPr>
        <p:txBody>
          <a:bodyPr>
            <a:noAutofit/>
          </a:bodyPr>
          <a:lstStyle/>
          <a:p>
            <a:pPr algn="just"/>
            <a:r>
              <a:rPr lang="ru-RU" sz="1300" cap="none" dirty="0"/>
              <a:t>Как показал анализ исходных данных, корреляционная зависимость между характеристиками композитов крайне слабая. Этот факт непосредственно повлиял на результат работы регрессионных моделей. Все использованные модели показали низкую прогнозирующую способность.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ru-RU" sz="1300" cap="none" dirty="0"/>
          </a:p>
          <a:p>
            <a:pPr algn="just"/>
            <a:r>
              <a:rPr lang="ru-RU" sz="1300" cap="none" dirty="0"/>
              <a:t>Полученный неудовлетворительный результат может также свидетельствовать о недостатках и ошибках в наборе исходных данных, недостаточно глубокой и детальной обработке данных, неточностях в выборе алгоритмов машинного обучения и их параметров.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ru-RU" sz="1300" cap="none" dirty="0"/>
          </a:p>
          <a:p>
            <a:pPr algn="just"/>
            <a:r>
              <a:rPr lang="ru-RU" sz="1300" cap="none" dirty="0"/>
              <a:t>Для успешного решения задачи, поставленной в выпускной квалификационной работе, необходимы более глубокие знания в области материаловедения и технологии конструкционных материалов, математического анализа и статистики, а также в области решения задач машинного обучения и обработки данных. Более детальное изучение данных вопросов и консультация квалифицированных специалистов из указанных областей определенно положительно повлияют на уточнение подходов и оптимизацию алгоритмов для решения задачи прогнозирования конечных свойств композиционных материалов.</a:t>
            </a:r>
          </a:p>
        </p:txBody>
      </p:sp>
    </p:spTree>
    <p:extLst>
      <p:ext uri="{BB962C8B-B14F-4D97-AF65-F5344CB8AC3E}">
        <p14:creationId xmlns:p14="http://schemas.microsoft.com/office/powerpoint/2010/main" val="845048316"/>
      </p:ext>
    </p:extLst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4670AB-DB36-23EA-3F3B-5BA57085B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298" y="1115669"/>
            <a:ext cx="9905998" cy="846297"/>
          </a:xfrm>
        </p:spPr>
        <p:txBody>
          <a:bodyPr>
            <a:normAutofit/>
          </a:bodyPr>
          <a:lstStyle/>
          <a:p>
            <a:r>
              <a:rPr lang="ru-RU" sz="32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056298679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B8E80A-0FB3-BD65-B486-305A8253C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940480-DC61-BB49-FCB1-10A7DC88F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1609" y="3622088"/>
            <a:ext cx="5285799" cy="21691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300" b="1" dirty="0" err="1"/>
              <a:t>Справочно</a:t>
            </a:r>
            <a:r>
              <a:rPr lang="ru-RU" sz="1300" b="1" dirty="0"/>
              <a:t>: </a:t>
            </a:r>
          </a:p>
          <a:p>
            <a:pPr marL="0" indent="0" algn="just">
              <a:buNone/>
            </a:pPr>
            <a:r>
              <a:rPr lang="ru-RU" sz="1300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Композиционный материал представляет собой неоднородный сплошной материал, состоящий из двух или более компонентов, среди которых можно выделить армирующие элементы (наполнители), обеспечивающие необходимые механические характеристики материала, и матрицу (или связующее), обеспечивающую совместную работу армирующих элементов. Матрица может быть металлическая, керамическая, углеродная, полимерная и т.д. Наполнитель может состоять из частиц, волокон, тканей или листов.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B2193CB-73A8-13ED-36CC-987F6A522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4592" y="2467990"/>
            <a:ext cx="3856037" cy="3541714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  <a:tabLst>
                <a:tab pos="450215" algn="l"/>
              </a:tabLst>
            </a:pPr>
            <a:r>
              <a:rPr lang="ru-RU" sz="1800" b="1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Цель выпускной квалификационной работы</a:t>
            </a:r>
            <a:r>
              <a:rPr lang="ru-RU" sz="1800" b="1" dirty="0">
                <a:ea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1800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я изучение способов прогнозирования конечных свойств новых композиционных материалов и разработка моделей для выполнения прогнозов.</a:t>
            </a:r>
          </a:p>
          <a:p>
            <a:pPr algn="just">
              <a:lnSpc>
                <a:spcPct val="150000"/>
              </a:lnSpc>
              <a:tabLst>
                <a:tab pos="450215" algn="l"/>
              </a:tabLst>
            </a:pPr>
            <a:r>
              <a:rPr lang="ru-RU" sz="1800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	Для достижения данной цели необходимо решение следующих </a:t>
            </a:r>
            <a:r>
              <a:rPr lang="ru-RU" sz="1800" b="1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задач</a:t>
            </a:r>
            <a:r>
              <a:rPr lang="ru-RU" sz="1800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450215" algn="l"/>
              </a:tabLst>
            </a:pPr>
            <a:r>
              <a:rPr lang="ru-RU" sz="1800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разработка алгоритма машинного обучения для прогноза значений модуля упругости при растяжении и прочности при растяжении;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450215" algn="l"/>
              </a:tabLst>
            </a:pPr>
            <a:r>
              <a:rPr lang="ru-RU" sz="1800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создание нейронной сеть для рекомендации соотношения «матрица-наполнитель».	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9E6BE49-E8A5-59DF-F0D4-822D120A2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894" y="1313894"/>
            <a:ext cx="5427457" cy="230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8D27DE2C-2F58-A46A-2048-654D6616470D}"/>
              </a:ext>
            </a:extLst>
          </p:cNvPr>
          <p:cNvCxnSpPr>
            <a:cxnSpLocks/>
          </p:cNvCxnSpPr>
          <p:nvPr/>
        </p:nvCxnSpPr>
        <p:spPr>
          <a:xfrm>
            <a:off x="5618894" y="3622087"/>
            <a:ext cx="0" cy="21691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184761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250634-79D8-6F87-801B-7B9650EE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Исходные данные для анализа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70419F7-8C7D-00AE-FCC3-23C09C3B7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2489183"/>
            <a:ext cx="3856037" cy="3541714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300" dirty="0"/>
              <a:t>Использованы производственные данные Центра НТИ «Цифровое материаловедение: новые материалы и вещества».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300" dirty="0"/>
              <a:t>Информация представлена в виде двух файлов формата </a:t>
            </a:r>
            <a:r>
              <a:rPr lang="ru-RU" sz="1300" dirty="0" err="1"/>
              <a:t>excel</a:t>
            </a:r>
            <a:r>
              <a:rPr lang="ru-RU" sz="1300" dirty="0"/>
              <a:t>: X_bp.xlsx (характеристики </a:t>
            </a:r>
            <a:r>
              <a:rPr lang="ru-RU" sz="1300" dirty="0" err="1"/>
              <a:t>базальтопластика</a:t>
            </a:r>
            <a:r>
              <a:rPr lang="ru-RU" sz="1300" dirty="0"/>
              <a:t>) и     X_nup.xlsx (характеристики нашивки из углепластика).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300" dirty="0"/>
              <a:t>Для работы указанные </a:t>
            </a:r>
            <a:r>
              <a:rPr lang="ru-RU" sz="1300" dirty="0" err="1"/>
              <a:t>датасеты</a:t>
            </a:r>
            <a:r>
              <a:rPr lang="ru-RU" sz="1300" dirty="0"/>
              <a:t> объединены в один по индексу по типу объединения INNER с удалением 17 строк второго </a:t>
            </a:r>
            <a:r>
              <a:rPr lang="ru-RU" sz="1300" dirty="0" err="1"/>
              <a:t>датасета</a:t>
            </a:r>
            <a:r>
              <a:rPr lang="ru-RU" sz="1300" dirty="0"/>
              <a:t>.</a:t>
            </a:r>
          </a:p>
          <a:p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42454DB-53FB-67FD-BA09-4B012984AF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7323" y="1462715"/>
            <a:ext cx="6464669" cy="391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036922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21AC2C-A8DA-9E62-C62A-5E972B4A6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Разведочный анализ данных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F24E818B-1BAB-117C-3E57-F6CC8312E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6" y="2507590"/>
            <a:ext cx="3856036" cy="3387834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300" dirty="0"/>
              <a:t>Информация обо всех столбцах </a:t>
            </a:r>
            <a:r>
              <a:rPr lang="ru-RU" sz="1300" dirty="0" err="1"/>
              <a:t>датасета</a:t>
            </a:r>
            <a:r>
              <a:rPr lang="ru-RU" sz="1300" dirty="0"/>
              <a:t> с указанием типов данных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300" dirty="0"/>
              <a:t>Анализ числовых статистик (количество элементов, среднее арифметическое, медиана, стандартное отклонение, минимальное и максимальное значения, перцентили)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300" dirty="0"/>
              <a:t>Проверка наличия пропусков в </a:t>
            </a:r>
            <a:r>
              <a:rPr lang="ru-RU" sz="1300" dirty="0" err="1"/>
              <a:t>датасете</a:t>
            </a:r>
            <a:endParaRPr lang="ru-RU" sz="13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300" dirty="0"/>
              <a:t>Подсчет уникальных значений для каждой характеристики</a:t>
            </a:r>
          </a:p>
          <a:p>
            <a:pPr algn="just"/>
            <a:endParaRPr lang="ru-RU" sz="13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F021D17-DB78-C7F5-3D32-F80DA6745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204" y="170317"/>
            <a:ext cx="6120130" cy="275931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5F8D1D6-DE74-F53A-9CD3-4313B6E8E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204" y="5106092"/>
            <a:ext cx="6120130" cy="1607306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7D92442-B5C5-C0CD-05D2-26B14FE0A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5204" y="2929631"/>
            <a:ext cx="6120130" cy="217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041013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DD20D7-BA7D-706D-9745-B2813068F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Визуализация исходных данных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6B5A7E8-ACDD-2F2F-16BF-FE80489D6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83344" y="3270308"/>
            <a:ext cx="2928145" cy="351671"/>
          </a:xfrm>
        </p:spPr>
        <p:txBody>
          <a:bodyPr>
            <a:normAutofit/>
          </a:bodyPr>
          <a:lstStyle/>
          <a:p>
            <a:r>
              <a:rPr lang="ru-RU" sz="1300" dirty="0"/>
              <a:t>Гистограммы и графики плотности</a:t>
            </a:r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26657A26-D448-BFC5-0333-C2CB1A8E27DA}"/>
              </a:ext>
            </a:extLst>
          </p:cNvPr>
          <p:cNvSpPr txBox="1">
            <a:spLocks/>
          </p:cNvSpPr>
          <p:nvPr/>
        </p:nvSpPr>
        <p:spPr>
          <a:xfrm>
            <a:off x="4686655" y="3270307"/>
            <a:ext cx="2928145" cy="351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300" dirty="0"/>
              <a:t>Диаграммы «ящик с усами»</a:t>
            </a:r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8433D716-FFF9-40BD-C50E-716FF45CE3A8}"/>
              </a:ext>
            </a:extLst>
          </p:cNvPr>
          <p:cNvSpPr txBox="1">
            <a:spLocks/>
          </p:cNvSpPr>
          <p:nvPr/>
        </p:nvSpPr>
        <p:spPr>
          <a:xfrm>
            <a:off x="8033935" y="3270307"/>
            <a:ext cx="2928145" cy="3516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300" dirty="0"/>
              <a:t>Попарные графики рассеяния точек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C83E097F-B8B7-F7C6-3B3D-FF526A613983}"/>
              </a:ext>
            </a:extLst>
          </p:cNvPr>
          <p:cNvSpPr txBox="1">
            <a:spLocks/>
          </p:cNvSpPr>
          <p:nvPr/>
        </p:nvSpPr>
        <p:spPr>
          <a:xfrm>
            <a:off x="6569862" y="47713"/>
            <a:ext cx="2928145" cy="3516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300" dirty="0"/>
              <a:t>Тепловая карта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68CE1FA-0282-379A-70FB-62F9DC165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639" y="3634663"/>
            <a:ext cx="2872114" cy="313428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3E008D5-9DF8-73B1-5C1D-46EEC5FF6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935" y="3634663"/>
            <a:ext cx="3046035" cy="313428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DE0D10D-EDD8-8A9B-6991-2246DA7C1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4680" y="399384"/>
            <a:ext cx="3271373" cy="2870923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E27E9C3-1C6B-2FC3-48D9-12109CDC0E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3344" y="3634664"/>
            <a:ext cx="2872114" cy="313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986999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C53D47AA-C698-3CCE-7791-66E84A919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Предобработка данных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1CBB9CB7-7DA6-171F-7A71-A65E6785B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6" y="2410653"/>
            <a:ext cx="3748032" cy="898864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ru-RU" sz="1300" b="1" dirty="0"/>
              <a:t>Поиск и удаление выбросов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ru-RU" sz="1300" dirty="0"/>
              <a:t>1) Стандартное отклонение (правило трех сигм)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ru-RU" sz="1300" dirty="0"/>
              <a:t>2) Метод </a:t>
            </a:r>
            <a:r>
              <a:rPr lang="ru-RU" sz="1300" dirty="0" err="1"/>
              <a:t>межквартильного</a:t>
            </a:r>
            <a:r>
              <a:rPr lang="ru-RU" sz="1300" dirty="0"/>
              <a:t> диапазона (IQR)</a:t>
            </a:r>
          </a:p>
          <a:p>
            <a:endParaRPr lang="ru-RU" sz="1300" dirty="0"/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983AE09-F1EF-5B57-7477-FB4E68AF3B37}"/>
              </a:ext>
            </a:extLst>
          </p:cNvPr>
          <p:cNvSpPr txBox="1">
            <a:spLocks/>
          </p:cNvSpPr>
          <p:nvPr/>
        </p:nvSpPr>
        <p:spPr>
          <a:xfrm>
            <a:off x="5204501" y="144819"/>
            <a:ext cx="4446233" cy="427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300" b="1" dirty="0"/>
              <a:t>Нормализация и стандартизация данных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B5482AE-0904-C43E-7EE1-6B124B3CF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594" y="3470685"/>
            <a:ext cx="3381094" cy="3337647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EEF4835-03B1-CC91-481B-810673FFB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947" y="3982475"/>
            <a:ext cx="3161194" cy="2825857"/>
          </a:xfrm>
          <a:prstGeom prst="rect">
            <a:avLst/>
          </a:prstGeom>
        </p:spPr>
      </p:pic>
      <p:sp>
        <p:nvSpPr>
          <p:cNvPr id="20" name="Текст 3">
            <a:extLst>
              <a:ext uri="{FF2B5EF4-FFF2-40B4-BE49-F238E27FC236}">
                <a16:creationId xmlns:a16="http://schemas.microsoft.com/office/drawing/2014/main" id="{226FA606-72DA-7E7F-B9AA-4B9F197E2626}"/>
              </a:ext>
            </a:extLst>
          </p:cNvPr>
          <p:cNvSpPr txBox="1">
            <a:spLocks/>
          </p:cNvSpPr>
          <p:nvPr/>
        </p:nvSpPr>
        <p:spPr>
          <a:xfrm>
            <a:off x="5228946" y="3429000"/>
            <a:ext cx="2928145" cy="488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300" dirty="0"/>
              <a:t>Распределение переменных </a:t>
            </a:r>
            <a:r>
              <a:rPr lang="ru-RU" sz="1300" dirty="0" err="1"/>
              <a:t>датасета</a:t>
            </a:r>
            <a:endParaRPr lang="ru-RU" sz="1300" dirty="0"/>
          </a:p>
        </p:txBody>
      </p:sp>
      <p:sp>
        <p:nvSpPr>
          <p:cNvPr id="23" name="Текст 3">
            <a:extLst>
              <a:ext uri="{FF2B5EF4-FFF2-40B4-BE49-F238E27FC236}">
                <a16:creationId xmlns:a16="http://schemas.microsoft.com/office/drawing/2014/main" id="{51711825-84A9-7DAA-3A9D-EFED312BF9F6}"/>
              </a:ext>
            </a:extLst>
          </p:cNvPr>
          <p:cNvSpPr txBox="1">
            <a:spLocks/>
          </p:cNvSpPr>
          <p:nvPr/>
        </p:nvSpPr>
        <p:spPr>
          <a:xfrm>
            <a:off x="8510545" y="3383102"/>
            <a:ext cx="3518698" cy="6261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300" dirty="0"/>
              <a:t>Распределение переменных </a:t>
            </a:r>
            <a:r>
              <a:rPr lang="ru-RU" sz="1300" dirty="0" err="1"/>
              <a:t>датасета</a:t>
            </a:r>
            <a:r>
              <a:rPr lang="ru-RU" sz="1300" dirty="0"/>
              <a:t> после масштабирования </a:t>
            </a:r>
            <a:r>
              <a:rPr lang="ru-RU" sz="1300" dirty="0" err="1"/>
              <a:t>MinMaxScaler</a:t>
            </a:r>
            <a:endParaRPr lang="ru-RU" sz="1300" dirty="0"/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19A731D5-71C5-CEDF-746B-9C8E83A07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0545" y="3982475"/>
            <a:ext cx="3518698" cy="2825857"/>
          </a:xfrm>
          <a:prstGeom prst="rect">
            <a:avLst/>
          </a:prstGeom>
        </p:spPr>
      </p:pic>
      <p:sp>
        <p:nvSpPr>
          <p:cNvPr id="26" name="Текст 3">
            <a:extLst>
              <a:ext uri="{FF2B5EF4-FFF2-40B4-BE49-F238E27FC236}">
                <a16:creationId xmlns:a16="http://schemas.microsoft.com/office/drawing/2014/main" id="{3C659E83-3858-9FAC-562D-B7BE4DC435CE}"/>
              </a:ext>
            </a:extLst>
          </p:cNvPr>
          <p:cNvSpPr txBox="1">
            <a:spLocks/>
          </p:cNvSpPr>
          <p:nvPr/>
        </p:nvSpPr>
        <p:spPr>
          <a:xfrm>
            <a:off x="5228945" y="477986"/>
            <a:ext cx="2928145" cy="351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300" dirty="0"/>
              <a:t>Тест Шапиро-</a:t>
            </a:r>
            <a:r>
              <a:rPr lang="ru-RU" sz="1300" dirty="0" err="1"/>
              <a:t>Уилка</a:t>
            </a:r>
            <a:r>
              <a:rPr lang="ru-RU" sz="1300" dirty="0"/>
              <a:t> на нормальность</a:t>
            </a: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AED24EB6-81EC-DD76-8D6C-06826FBE12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8946" y="875589"/>
            <a:ext cx="3666479" cy="2433928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EE8F8F3E-ECF9-3930-4DCB-0B1161ECB1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9713" y="875588"/>
            <a:ext cx="2432481" cy="2433927"/>
          </a:xfrm>
          <a:prstGeom prst="rect">
            <a:avLst/>
          </a:prstGeom>
        </p:spPr>
      </p:pic>
      <p:sp>
        <p:nvSpPr>
          <p:cNvPr id="32" name="Текст 3">
            <a:extLst>
              <a:ext uri="{FF2B5EF4-FFF2-40B4-BE49-F238E27FC236}">
                <a16:creationId xmlns:a16="http://schemas.microsoft.com/office/drawing/2014/main" id="{BC08E2AE-3274-4AE1-0F30-0FC1DA66AFC4}"/>
              </a:ext>
            </a:extLst>
          </p:cNvPr>
          <p:cNvSpPr txBox="1">
            <a:spLocks/>
          </p:cNvSpPr>
          <p:nvPr/>
        </p:nvSpPr>
        <p:spPr>
          <a:xfrm>
            <a:off x="9019713" y="525086"/>
            <a:ext cx="2928145" cy="351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dirty="0"/>
              <a:t>QQ-</a:t>
            </a:r>
            <a:r>
              <a:rPr lang="ru-RU" sz="1300" dirty="0"/>
              <a:t>графики</a:t>
            </a:r>
          </a:p>
        </p:txBody>
      </p:sp>
    </p:spTree>
    <p:extLst>
      <p:ext uri="{BB962C8B-B14F-4D97-AF65-F5344CB8AC3E}">
        <p14:creationId xmlns:p14="http://schemas.microsoft.com/office/powerpoint/2010/main" val="628687698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EFAD72-A743-A1A5-1CBC-5456F9F82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609601"/>
            <a:ext cx="3922445" cy="1639884"/>
          </a:xfrm>
        </p:spPr>
        <p:txBody>
          <a:bodyPr>
            <a:normAutofit/>
          </a:bodyPr>
          <a:lstStyle/>
          <a:p>
            <a:r>
              <a:rPr lang="ru-RU" dirty="0"/>
              <a:t>Разработка и обучение моделей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40CB72F-1F33-8DF5-4AB2-6F04D790D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2400407"/>
            <a:ext cx="3856037" cy="1550157"/>
          </a:xfrm>
        </p:spPr>
        <p:txBody>
          <a:bodyPr>
            <a:normAutofit/>
          </a:bodyPr>
          <a:lstStyle/>
          <a:p>
            <a:r>
              <a:rPr lang="ru-RU" sz="1300" dirty="0"/>
              <a:t>Прогнозирование модуля упругости при растяжении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300" dirty="0"/>
              <a:t>Разделение данных на обучающую и тестовую выборку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5A2158C-457A-82BB-BB77-7DD12DEE0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705" y="3675355"/>
            <a:ext cx="4020099" cy="1182905"/>
          </a:xfrm>
          <a:prstGeom prst="rect">
            <a:avLst/>
          </a:prstGeom>
        </p:spPr>
      </p:pic>
      <p:sp>
        <p:nvSpPr>
          <p:cNvPr id="11" name="Текст 3">
            <a:extLst>
              <a:ext uri="{FF2B5EF4-FFF2-40B4-BE49-F238E27FC236}">
                <a16:creationId xmlns:a16="http://schemas.microsoft.com/office/drawing/2014/main" id="{59FAF142-A6C4-0DA1-8237-64FDA6FA2194}"/>
              </a:ext>
            </a:extLst>
          </p:cNvPr>
          <p:cNvSpPr txBox="1">
            <a:spLocks/>
          </p:cNvSpPr>
          <p:nvPr/>
        </p:nvSpPr>
        <p:spPr>
          <a:xfrm>
            <a:off x="5791206" y="164713"/>
            <a:ext cx="5465679" cy="31022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300" dirty="0"/>
              <a:t>Анализ работы различных моделей на стандартных параметрах</a:t>
            </a:r>
          </a:p>
          <a:p>
            <a:pPr marL="800100" lvl="1" indent="-342900">
              <a:spcBef>
                <a:spcPts val="0"/>
              </a:spcBef>
              <a:buFont typeface="+mj-lt"/>
              <a:buAutoNum type="arabicPeriod"/>
            </a:pPr>
            <a:r>
              <a:rPr lang="ru-RU" sz="1300" dirty="0"/>
              <a:t>Метод К-ближайших соседей </a:t>
            </a:r>
          </a:p>
          <a:p>
            <a:pPr marL="800100" lvl="1" indent="-342900">
              <a:spcBef>
                <a:spcPts val="0"/>
              </a:spcBef>
              <a:buFont typeface="+mj-lt"/>
              <a:buAutoNum type="arabicPeriod"/>
            </a:pPr>
            <a:r>
              <a:rPr lang="ru-RU" sz="1300" dirty="0"/>
              <a:t>Метод опорных векторов</a:t>
            </a:r>
          </a:p>
          <a:p>
            <a:pPr marL="800100" lvl="1" indent="-342900">
              <a:spcBef>
                <a:spcPts val="0"/>
              </a:spcBef>
              <a:buFont typeface="+mj-lt"/>
              <a:buAutoNum type="arabicPeriod"/>
            </a:pPr>
            <a:r>
              <a:rPr lang="ru-RU" sz="1300" dirty="0"/>
              <a:t>Линейная регрессия</a:t>
            </a:r>
          </a:p>
          <a:p>
            <a:pPr marL="800100" lvl="1" indent="-342900">
              <a:spcBef>
                <a:spcPts val="0"/>
              </a:spcBef>
              <a:buFont typeface="+mj-lt"/>
              <a:buAutoNum type="arabicPeriod"/>
            </a:pPr>
            <a:r>
              <a:rPr lang="ru-RU" sz="1300" dirty="0"/>
              <a:t>Дерево решений</a:t>
            </a:r>
          </a:p>
          <a:p>
            <a:pPr marL="800100" lvl="1" indent="-342900">
              <a:spcBef>
                <a:spcPts val="0"/>
              </a:spcBef>
              <a:buFont typeface="+mj-lt"/>
              <a:buAutoNum type="arabicPeriod"/>
            </a:pPr>
            <a:r>
              <a:rPr lang="ru-RU" sz="1300" dirty="0" err="1"/>
              <a:t>AdaBoost</a:t>
            </a:r>
            <a:endParaRPr lang="ru-RU" sz="1300" dirty="0"/>
          </a:p>
          <a:p>
            <a:pPr marL="800100" lvl="1" indent="-342900">
              <a:spcBef>
                <a:spcPts val="0"/>
              </a:spcBef>
              <a:buFont typeface="+mj-lt"/>
              <a:buAutoNum type="arabicPeriod"/>
            </a:pPr>
            <a:r>
              <a:rPr lang="ru-RU" sz="1300" dirty="0"/>
              <a:t>Градиентный </a:t>
            </a:r>
            <a:r>
              <a:rPr lang="ru-RU" sz="1300" dirty="0" err="1"/>
              <a:t>бустинг</a:t>
            </a:r>
            <a:endParaRPr lang="ru-RU" sz="1300" dirty="0"/>
          </a:p>
          <a:p>
            <a:pPr marL="800100" lvl="1" indent="-342900">
              <a:spcBef>
                <a:spcPts val="0"/>
              </a:spcBef>
              <a:buFont typeface="+mj-lt"/>
              <a:buAutoNum type="arabicPeriod"/>
            </a:pPr>
            <a:r>
              <a:rPr lang="ru-RU" sz="1300" dirty="0" err="1"/>
              <a:t>XGBoost</a:t>
            </a:r>
            <a:endParaRPr lang="ru-RU" sz="1300" dirty="0"/>
          </a:p>
          <a:p>
            <a:pPr marL="800100" lvl="1" indent="-342900">
              <a:spcBef>
                <a:spcPts val="0"/>
              </a:spcBef>
              <a:buFont typeface="+mj-lt"/>
              <a:buAutoNum type="arabicPeriod"/>
            </a:pPr>
            <a:r>
              <a:rPr lang="ru-RU" sz="1300" dirty="0"/>
              <a:t>Случайный лес</a:t>
            </a:r>
          </a:p>
          <a:p>
            <a:pPr marL="800100" lvl="1" indent="-342900">
              <a:spcBef>
                <a:spcPts val="0"/>
              </a:spcBef>
              <a:buFont typeface="+mj-lt"/>
              <a:buAutoNum type="arabicPeriod"/>
            </a:pPr>
            <a:r>
              <a:rPr lang="ru-RU" sz="1300" dirty="0"/>
              <a:t>Стохастический градиентный спуск</a:t>
            </a:r>
          </a:p>
          <a:p>
            <a:pPr marL="800100" lvl="1" indent="-342900">
              <a:spcBef>
                <a:spcPts val="0"/>
              </a:spcBef>
              <a:buFont typeface="+mj-lt"/>
              <a:buAutoNum type="arabicPeriod"/>
            </a:pPr>
            <a:r>
              <a:rPr lang="ru-RU" sz="1300" dirty="0"/>
              <a:t>Метод регрессии «</a:t>
            </a:r>
            <a:r>
              <a:rPr lang="ru-RU" sz="1300" dirty="0" err="1"/>
              <a:t>Lasso</a:t>
            </a:r>
            <a:r>
              <a:rPr lang="ru-RU" sz="1300" dirty="0"/>
              <a:t>»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B7BB96C-3F76-8BF9-6009-3F7CF9DB9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775" y="2927058"/>
            <a:ext cx="3342846" cy="115235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128F304-9857-49FF-82B7-B85CCAB61D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3775" y="4149614"/>
            <a:ext cx="3342846" cy="115235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FEA11A7-4955-7E5B-5E26-C492D81BCB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3775" y="5372169"/>
            <a:ext cx="3342846" cy="115235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41C834B-F7E4-AB47-E8C9-59C14EFB2D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8652" y="2927059"/>
            <a:ext cx="3342845" cy="115235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02A79A5-50DC-990A-5C55-92AFC774AA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78652" y="4149613"/>
            <a:ext cx="3333968" cy="1152353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090FE58-8C44-6275-8E7A-2AFF8E91E4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78651" y="5383218"/>
            <a:ext cx="3333969" cy="114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996218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B04A76-BA83-C94D-7452-F1B253AC3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1066800"/>
            <a:ext cx="3856037" cy="1639884"/>
          </a:xfrm>
        </p:spPr>
        <p:txBody>
          <a:bodyPr/>
          <a:lstStyle/>
          <a:p>
            <a:r>
              <a:rPr lang="ru-RU" dirty="0"/>
              <a:t>Поиск </a:t>
            </a:r>
            <a:r>
              <a:rPr lang="ru-RU" dirty="0" err="1"/>
              <a:t>гиперпараметров</a:t>
            </a:r>
            <a:r>
              <a:rPr lang="ru-RU" dirty="0"/>
              <a:t> моделей 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A6903AB-99F1-AB9A-25E3-4B54269C1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2890687"/>
            <a:ext cx="4401839" cy="708319"/>
          </a:xfrm>
        </p:spPr>
        <p:txBody>
          <a:bodyPr>
            <a:normAutofit/>
          </a:bodyPr>
          <a:lstStyle/>
          <a:p>
            <a:r>
              <a:rPr lang="ru-RU" sz="1300" dirty="0"/>
              <a:t>Метод поиска по сетке </a:t>
            </a:r>
            <a:r>
              <a:rPr lang="en-US" sz="1300" dirty="0" err="1"/>
              <a:t>GridSearchCV</a:t>
            </a:r>
            <a:r>
              <a:rPr lang="en-US" sz="1300" dirty="0"/>
              <a:t>() </a:t>
            </a:r>
            <a:r>
              <a:rPr lang="ru-RU" sz="1300" dirty="0"/>
              <a:t>с перекрестной проверкой, количество блоков равно 10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1D10E1F-F5B2-2AA0-5254-D951AA68B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991" y="3599006"/>
            <a:ext cx="4606025" cy="315213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5DC7C1B-C2E8-842E-2AF0-4524C36A7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1678"/>
            <a:ext cx="5174620" cy="306158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350BE1F-88D9-EF04-4838-937BE260B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557525"/>
            <a:ext cx="5174620" cy="64463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1AED8A3-4FB1-6906-1F9C-DA09C4B3FF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115317"/>
            <a:ext cx="5174620" cy="163582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1170378-0462-6CF6-4127-5D8C1D7F4C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336421"/>
            <a:ext cx="5174620" cy="64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256571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B80B1C-C004-5564-070A-3C936AEDA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870899"/>
            <a:ext cx="3856037" cy="1378586"/>
          </a:xfrm>
        </p:spPr>
        <p:txBody>
          <a:bodyPr/>
          <a:lstStyle/>
          <a:p>
            <a:r>
              <a:rPr lang="ru-RU" dirty="0"/>
              <a:t>Оценка качества работы моделей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FFC1AA-4EFD-ED04-EDEC-5B95D92FE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2391529"/>
            <a:ext cx="3856037" cy="3856870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300" dirty="0"/>
              <a:t>Коэффициент детерминации (R2) показывает силу связи между двумя случайными величинами. Если модель всегда предсказывает точно, метрика равна 1. Для тривиальной модели – 0. Значение метрики может быть отрицательно, если модель предсказывает хуже, чем тривиальная. </a:t>
            </a:r>
            <a:endParaRPr lang="en-US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300" dirty="0"/>
              <a:t>Средняя абсолютная ошибка (</a:t>
            </a:r>
            <a:r>
              <a:rPr lang="ru-RU" sz="1300" dirty="0" err="1"/>
              <a:t>mean</a:t>
            </a:r>
            <a:r>
              <a:rPr lang="ru-RU" sz="1300" dirty="0"/>
              <a:t> </a:t>
            </a:r>
            <a:r>
              <a:rPr lang="ru-RU" sz="1300" dirty="0" err="1"/>
              <a:t>absolute</a:t>
            </a:r>
            <a:r>
              <a:rPr lang="ru-RU" sz="1300" dirty="0"/>
              <a:t> </a:t>
            </a:r>
            <a:r>
              <a:rPr lang="ru-RU" sz="1300" dirty="0" err="1"/>
              <a:t>error</a:t>
            </a:r>
            <a:r>
              <a:rPr lang="ru-RU" sz="1300" dirty="0"/>
              <a:t>, MAE) показывает среднее абсолютное отклонение предсказанных значений от реальных. Чем выше значение MAE, тем модель хуже. У идеальной модели МАЕ = 0. MAE очень легко интерпретировать – на сколько в среднем ошибается модель.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8083782-2AA3-7E65-2AC9-5F3813D33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841" y="3939738"/>
            <a:ext cx="6120130" cy="2798138"/>
          </a:xfrm>
          <a:prstGeom prst="rect">
            <a:avLst/>
          </a:prstGeom>
        </p:spPr>
      </p:pic>
      <p:sp>
        <p:nvSpPr>
          <p:cNvPr id="6" name="Текст 3">
            <a:extLst>
              <a:ext uri="{FF2B5EF4-FFF2-40B4-BE49-F238E27FC236}">
                <a16:creationId xmlns:a16="http://schemas.microsoft.com/office/drawing/2014/main" id="{ABBFA092-5346-A57F-A811-C76EE4357F6A}"/>
              </a:ext>
            </a:extLst>
          </p:cNvPr>
          <p:cNvSpPr txBox="1">
            <a:spLocks/>
          </p:cNvSpPr>
          <p:nvPr/>
        </p:nvSpPr>
        <p:spPr>
          <a:xfrm>
            <a:off x="5219841" y="3422476"/>
            <a:ext cx="6120130" cy="5905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100" dirty="0"/>
              <a:t>Метрики для тестовых и тренировочных данных после подбора </a:t>
            </a:r>
            <a:r>
              <a:rPr lang="ru-RU" sz="1100" dirty="0" err="1"/>
              <a:t>гиперпараметров</a:t>
            </a:r>
            <a:r>
              <a:rPr lang="ru-RU" sz="1100" dirty="0"/>
              <a:t> – тренировочные метрики находятся в () – для прогнозирования модуля упругости при растяжении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B187E82-360E-446F-600D-09B9F9FAE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841" y="120124"/>
            <a:ext cx="6120130" cy="322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896689"/>
      </p:ext>
    </p:extLst>
  </p:cSld>
  <p:clrMapOvr>
    <a:masterClrMapping/>
  </p:clrMapOvr>
  <p:transition spd="slow">
    <p:wipe dir="r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Фиолетовый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1325</TotalTime>
  <Words>690</Words>
  <Application>Microsoft Office PowerPoint</Application>
  <PresentationFormat>Широкоэкранный</PresentationFormat>
  <Paragraphs>69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Symbol</vt:lpstr>
      <vt:lpstr>Tw Cen MT</vt:lpstr>
      <vt:lpstr>Контур</vt:lpstr>
      <vt:lpstr>ВЫПУСКНАЯ КВАЛИФИКАЦИОННАЯ РАБОТА по курсу  «Data Science»</vt:lpstr>
      <vt:lpstr>Постановка задачи:</vt:lpstr>
      <vt:lpstr>Исходные данные для анализа</vt:lpstr>
      <vt:lpstr>Разведочный анализ данных</vt:lpstr>
      <vt:lpstr>Визуализация исходных данных</vt:lpstr>
      <vt:lpstr>Предобработка данных</vt:lpstr>
      <vt:lpstr>Разработка и обучение моделей</vt:lpstr>
      <vt:lpstr>Поиск гиперпараметров моделей </vt:lpstr>
      <vt:lpstr>Оценка качества работы моделей</vt:lpstr>
      <vt:lpstr>Нейронная сеть</vt:lpstr>
      <vt:lpstr>Оценка модели нейронной сети</vt:lpstr>
      <vt:lpstr>Презентация PowerPoint</vt:lpstr>
      <vt:lpstr>репозиторий на github</vt:lpstr>
      <vt:lpstr>Выводы: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по курсу  «Data Science»</dc:title>
  <dc:creator>Asus</dc:creator>
  <cp:lastModifiedBy>Asus</cp:lastModifiedBy>
  <cp:revision>75</cp:revision>
  <dcterms:created xsi:type="dcterms:W3CDTF">2023-03-31T14:13:12Z</dcterms:created>
  <dcterms:modified xsi:type="dcterms:W3CDTF">2023-04-01T14:25:44Z</dcterms:modified>
</cp:coreProperties>
</file>