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1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60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48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8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9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0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4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81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28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8F11C-0C71-7C79-C4A8-09D298F5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219200"/>
            <a:ext cx="8791575" cy="2500543"/>
          </a:xfrm>
        </p:spPr>
        <p:txBody>
          <a:bodyPr>
            <a:normAutofit/>
          </a:bodyPr>
          <a:lstStyle/>
          <a:p>
            <a:r>
              <a:rPr lang="ru-RU" sz="3600" cap="none" dirty="0"/>
              <a:t>ВЫПУСКНАЯ КВАЛИФИКАЦИОННАЯ РАБОТА по курсу </a:t>
            </a:r>
            <a:br>
              <a:rPr lang="ru-RU" sz="3600" cap="none" dirty="0"/>
            </a:br>
            <a:r>
              <a:rPr lang="ru-RU" sz="3600" dirty="0"/>
              <a:t>«Data Science»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BBCD1F-7F7E-210B-E6E0-9D966A0EC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30461"/>
            <a:ext cx="8791575" cy="1067539"/>
          </a:xfrm>
        </p:spPr>
        <p:txBody>
          <a:bodyPr/>
          <a:lstStyle/>
          <a:p>
            <a:r>
              <a:rPr lang="ru-RU" cap="none" dirty="0"/>
              <a:t>Слушатель: Кудрявцева Мария Валерьевна</a:t>
            </a:r>
          </a:p>
        </p:txBody>
      </p:sp>
    </p:spTree>
    <p:extLst>
      <p:ext uri="{BB962C8B-B14F-4D97-AF65-F5344CB8AC3E}">
        <p14:creationId xmlns:p14="http://schemas.microsoft.com/office/powerpoint/2010/main" val="14132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576AA-AFC8-6876-BB6D-CFA58EE7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73ACFB-23CC-ABCD-DD44-709B3848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2242827"/>
            <a:ext cx="3856037" cy="1058661"/>
          </a:xfrm>
        </p:spPr>
        <p:txBody>
          <a:bodyPr>
            <a:normAutofit/>
          </a:bodyPr>
          <a:lstStyle/>
          <a:p>
            <a:r>
              <a:rPr lang="ru-RU" sz="2000" dirty="0"/>
              <a:t>для рекомендации соотношения «матрица – наполнитель»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A20C2C-B964-117E-D401-40A1E07E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24" y="689914"/>
            <a:ext cx="5305938" cy="31792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50D519-E46F-92D0-6DEC-B05331D7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4" y="3869183"/>
            <a:ext cx="5305938" cy="25046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A9800D-B389-C380-1A75-28BE6F71E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28" y="3194608"/>
            <a:ext cx="3515814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3E450-8A94-269F-86B4-2AB8E664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966833" cy="1639884"/>
          </a:xfrm>
        </p:spPr>
        <p:txBody>
          <a:bodyPr/>
          <a:lstStyle/>
          <a:p>
            <a:r>
              <a:rPr lang="ru-RU" dirty="0"/>
              <a:t>Оценка модели </a:t>
            </a:r>
            <a:r>
              <a:rPr lang="ru-RU" dirty="0" err="1"/>
              <a:t>нс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305CF-1DE3-AD11-4C03-A1A410B7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65129"/>
            <a:ext cx="5216139" cy="582453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3FAEFCFC-1BBC-563D-97BE-27BCA8C62721}"/>
              </a:ext>
            </a:extLst>
          </p:cNvPr>
          <p:cNvSpPr txBox="1">
            <a:spLocks/>
          </p:cNvSpPr>
          <p:nvPr/>
        </p:nvSpPr>
        <p:spPr>
          <a:xfrm>
            <a:off x="1279869" y="2367918"/>
            <a:ext cx="4250919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График потерь на тренировочной и тестовой выборках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2F3AA6-E905-3C22-1804-B48C4CD9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69" y="2719589"/>
            <a:ext cx="4525897" cy="37778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08514C-C2B7-2A49-E30D-C4EE3F61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4500"/>
            <a:ext cx="5216139" cy="3810629"/>
          </a:xfrm>
          <a:prstGeom prst="rect">
            <a:avLst/>
          </a:prstGeom>
        </p:spPr>
      </p:pic>
      <p:sp>
        <p:nvSpPr>
          <p:cNvPr id="11" name="Текст 3">
            <a:extLst>
              <a:ext uri="{FF2B5EF4-FFF2-40B4-BE49-F238E27FC236}">
                <a16:creationId xmlns:a16="http://schemas.microsoft.com/office/drawing/2014/main" id="{4B2AF6DF-95A7-9279-4B4D-FAE369CF4CC6}"/>
              </a:ext>
            </a:extLst>
          </p:cNvPr>
          <p:cNvSpPr txBox="1">
            <a:spLocks/>
          </p:cNvSpPr>
          <p:nvPr/>
        </p:nvSpPr>
        <p:spPr>
          <a:xfrm>
            <a:off x="6096000" y="1002829"/>
            <a:ext cx="4250919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Визуализация прогнозных результатов для модели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6C284E-3AD6-C8B5-B52B-4E33B1C50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47582"/>
            <a:ext cx="5216139" cy="7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02348A-BA48-70B5-161A-FEB272516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9" y="3299523"/>
            <a:ext cx="5357044" cy="5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300" b="1" dirty="0"/>
              <a:t>Веб-приложение в фреймворке</a:t>
            </a:r>
            <a:r>
              <a:rPr lang="en-US" sz="1300" b="1" dirty="0"/>
              <a:t> </a:t>
            </a:r>
            <a:r>
              <a:rPr lang="ru-RU" sz="1300" b="1" dirty="0"/>
              <a:t> </a:t>
            </a:r>
            <a:r>
              <a:rPr lang="en-US" sz="1300" b="1" dirty="0"/>
              <a:t>Flask</a:t>
            </a:r>
            <a:r>
              <a:rPr lang="ru-RU" sz="1300" b="1" dirty="0"/>
              <a:t>: </a:t>
            </a:r>
            <a:r>
              <a:rPr lang="ru-RU" sz="13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lang="ru-RU" sz="1300" b="1" dirty="0"/>
          </a:p>
          <a:p>
            <a:pPr marL="0" indent="0">
              <a:buNone/>
            </a:pPr>
            <a:endParaRPr lang="ru-RU" sz="13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C7B8C-228C-D5A2-BD4C-6FA592EA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4193" y="3297558"/>
            <a:ext cx="3936397" cy="5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300" b="1" dirty="0"/>
              <a:t>Консольное приложение</a:t>
            </a:r>
          </a:p>
          <a:p>
            <a:pPr marL="0" indent="0">
              <a:buNone/>
            </a:pPr>
            <a:endParaRPr lang="ru-RU" sz="13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DF99BF-4003-F5F1-820B-B5828A0B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93" y="3818511"/>
            <a:ext cx="4191000" cy="28408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360FE-5A58-BB95-BDB9-5B8A52DA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09" y="3817906"/>
            <a:ext cx="5658885" cy="24946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C6DBDF-AC92-6AC6-3141-33538A3CA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09" y="6301227"/>
            <a:ext cx="5658885" cy="35814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FB7ECC8-4F7E-EFE2-B04E-148D9629F0E3}"/>
              </a:ext>
            </a:extLst>
          </p:cNvPr>
          <p:cNvSpPr txBox="1">
            <a:spLocks/>
          </p:cNvSpPr>
          <p:nvPr/>
        </p:nvSpPr>
        <p:spPr>
          <a:xfrm>
            <a:off x="1141410" y="1214233"/>
            <a:ext cx="4954590" cy="1035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Разработка приложения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F061BA12-C255-90C4-9850-5EB89799C0D3}"/>
              </a:ext>
            </a:extLst>
          </p:cNvPr>
          <p:cNvSpPr txBox="1">
            <a:spLocks/>
          </p:cNvSpPr>
          <p:nvPr/>
        </p:nvSpPr>
        <p:spPr>
          <a:xfrm>
            <a:off x="1217726" y="2238537"/>
            <a:ext cx="4126631" cy="10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для прогнозирования соотношения «матрица – наполнитель»</a:t>
            </a:r>
          </a:p>
        </p:txBody>
      </p:sp>
    </p:spTree>
    <p:extLst>
      <p:ext uri="{BB962C8B-B14F-4D97-AF65-F5344CB8AC3E}">
        <p14:creationId xmlns:p14="http://schemas.microsoft.com/office/powerpoint/2010/main" val="178919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3B90E-C45E-DF01-977B-8AF3DCE5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на </a:t>
            </a: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223ECF-3B0F-F8E8-121A-31EB491C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56" y="454329"/>
            <a:ext cx="5316239" cy="19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B8C1-BB9C-CB20-463A-6F5C396B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299969"/>
            <a:ext cx="9906000" cy="82619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F3F5E3-2300-D7F9-4102-A8CD95A1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1402672"/>
            <a:ext cx="10238173" cy="3808519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/>
              <a:t>Выводы:</a:t>
            </a:r>
          </a:p>
          <a:p>
            <a:pPr algn="just"/>
            <a:r>
              <a:rPr lang="ru-RU" sz="1300" cap="none" dirty="0"/>
              <a:t>Как показал анализ исходных данных, корреляционная зависимость между характеристиками композитов крайне слабая. Этот факт непосредственно повлиял на результат работы регрессионных моделей. Все использованные модели показали низкую прогнозирующую способность.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1300" cap="none" dirty="0"/>
          </a:p>
          <a:p>
            <a:pPr algn="just"/>
            <a:r>
              <a:rPr lang="ru-RU" sz="1300" cap="none" dirty="0"/>
              <a:t>Полученный неудовлетворительный результат может также свидетельствовать о недостатках и ошибках в наборе исходных данных, недостаточно глубокой и детальной обработке данных, неточностях в выборе алгоритмов машинного обучения и их параметров.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1300" cap="none" dirty="0"/>
          </a:p>
          <a:p>
            <a:pPr algn="just"/>
            <a:r>
              <a:rPr lang="ru-RU" sz="1300" cap="none" dirty="0"/>
              <a:t>Для успешного решения задачи, поставленной в выпускной квалификационной работе, необходимы более глубокие знания в области материаловедения и технологии конструкционных материалов, математического анализа и статистики, а также в области решения задач машинного обучения и обработки данных. Более детальное изучение данных вопросов и консультация квалифицированных специалистов из указанных областей определенно положительно повлияют на уточнение подходов и оптимизацию алгоритмов для решения задачи прогнозирования конечных свойств композиционных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84504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E80A-0FB3-BD65-B486-305A8253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40480-DC61-BB49-FCB1-10A7DC88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609" y="3622088"/>
            <a:ext cx="5285799" cy="2169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300" b="1" dirty="0" err="1"/>
              <a:t>Справочно</a:t>
            </a:r>
            <a:r>
              <a:rPr lang="ru-RU" sz="1300" b="1" dirty="0"/>
              <a:t>: </a:t>
            </a:r>
          </a:p>
          <a:p>
            <a:pPr marL="0" indent="0" algn="just">
              <a:buNone/>
            </a:pPr>
            <a:r>
              <a:rPr lang="ru-RU" sz="13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Композиционный материал представляет собой неоднородный сплошной материал, состоящий из двух или более компонентов, среди которых можно выделить армирующие элементы (наполнители), обеспечивающие необходимые механические характеристики материала, и матрицу (или связующее), обеспечивающую совместную работу армирующих элементов. Матрица может быть металлическая, керамическая, углеродная, полимерная и т.д. Наполнитель может состоять из частиц, волокон, тканей или листов.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2193CB-73A8-13ED-36CC-987F6A52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2" y="2467990"/>
            <a:ext cx="3856037" cy="354171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450215" algn="l"/>
              </a:tabLst>
            </a:pPr>
            <a:r>
              <a:rPr lang="ru-RU" sz="1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  <a:r>
              <a:rPr lang="ru-RU" sz="1800" b="1" dirty="0">
                <a:ea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я изучение способов прогнозирования конечных свойств новых композиционных материалов и разработка моделей для выполнения прогнозов.</a:t>
            </a:r>
          </a:p>
          <a:p>
            <a:pPr algn="just">
              <a:lnSpc>
                <a:spcPct val="150000"/>
              </a:lnSpc>
              <a:tabLst>
                <a:tab pos="450215" algn="l"/>
              </a:tabLst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	Для достижения данной цели необходимо решение следующих </a:t>
            </a:r>
            <a:r>
              <a:rPr lang="ru-RU" sz="1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задач</a:t>
            </a: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разработка алгоритма машинного обучения для прогноза значений модуля упругости при растяжении и прочности при растяжении;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создание нейронной сеть для рекомендации соотношения «матрица-наполнитель».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E6BE49-E8A5-59DF-F0D4-822D120A2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894" y="1313894"/>
            <a:ext cx="5427457" cy="230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D27DE2C-2F58-A46A-2048-654D6616470D}"/>
              </a:ext>
            </a:extLst>
          </p:cNvPr>
          <p:cNvCxnSpPr>
            <a:cxnSpLocks/>
          </p:cNvCxnSpPr>
          <p:nvPr/>
        </p:nvCxnSpPr>
        <p:spPr>
          <a:xfrm>
            <a:off x="5618894" y="3622087"/>
            <a:ext cx="0" cy="216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50634-79D8-6F87-801B-7B9650EE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 для анализа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0419F7-8C7D-00AE-FCC3-23C09C3B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89183"/>
            <a:ext cx="3856037" cy="354171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Использованы производственные данные Центра НТИ «Цифровое материаловедение: новые материалы и вещества».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Информация представлена в виде двух файлов формата </a:t>
            </a:r>
            <a:r>
              <a:rPr lang="ru-RU" sz="1300" dirty="0" err="1"/>
              <a:t>excel</a:t>
            </a:r>
            <a:r>
              <a:rPr lang="ru-RU" sz="1300" dirty="0"/>
              <a:t>: X_bp.xlsx (характеристики </a:t>
            </a:r>
            <a:r>
              <a:rPr lang="ru-RU" sz="1300" dirty="0" err="1"/>
              <a:t>базальтопластика</a:t>
            </a:r>
            <a:r>
              <a:rPr lang="ru-RU" sz="1300" dirty="0"/>
              <a:t>) и     X_nup.xlsx (характеристики нашивки из углепластика).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Для работы указанные </a:t>
            </a:r>
            <a:r>
              <a:rPr lang="ru-RU" sz="1300" dirty="0" err="1"/>
              <a:t>датасеты</a:t>
            </a:r>
            <a:r>
              <a:rPr lang="ru-RU" sz="1300" dirty="0"/>
              <a:t> объединены в один по индексу по типу объединения INNER с удалением 17 строк второго </a:t>
            </a:r>
            <a:r>
              <a:rPr lang="ru-RU" sz="1300" dirty="0" err="1"/>
              <a:t>датасета</a:t>
            </a:r>
            <a:r>
              <a:rPr lang="ru-RU" sz="1300" dirty="0"/>
              <a:t>.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2454DB-53FB-67FD-BA09-4B012984A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323" y="1462715"/>
            <a:ext cx="6464669" cy="39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AC2C-A8DA-9E62-C62A-5E972B4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24E818B-1BAB-117C-3E57-F6CC8312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6" y="2507590"/>
            <a:ext cx="3856036" cy="338783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Информация обо всех столбцах </a:t>
            </a:r>
            <a:r>
              <a:rPr lang="ru-RU" sz="1300" dirty="0" err="1"/>
              <a:t>датасета</a:t>
            </a:r>
            <a:r>
              <a:rPr lang="ru-RU" sz="1300" dirty="0"/>
              <a:t> с указанием типов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Анализ числовых статистик (количество элементов, среднее арифметическое, медиана, стандартное отклонение, минимальное и максимальное значения, перцентили)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Проверка наличия пропусков в </a:t>
            </a:r>
            <a:r>
              <a:rPr lang="ru-RU" sz="1300" dirty="0" err="1"/>
              <a:t>датасете</a:t>
            </a:r>
            <a:endParaRPr lang="ru-RU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Подсчет уникальных значений для каждой характеристики</a:t>
            </a:r>
          </a:p>
          <a:p>
            <a:pPr algn="just"/>
            <a:endParaRPr lang="ru-RU" sz="13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021D17-DB78-C7F5-3D32-F80DA674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04" y="170317"/>
            <a:ext cx="6120130" cy="27593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F8D1D6-DE74-F53A-9CD3-4313B6E8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04" y="5106092"/>
            <a:ext cx="6120130" cy="16073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D92442-B5C5-C0CD-05D2-26B14FE0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04" y="2929631"/>
            <a:ext cx="6120130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D20D7-BA7D-706D-9745-B281306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исходных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B5A7E8-ACDD-2F2F-16BF-FE80489D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344" y="3270308"/>
            <a:ext cx="2928145" cy="351671"/>
          </a:xfrm>
        </p:spPr>
        <p:txBody>
          <a:bodyPr>
            <a:normAutofit/>
          </a:bodyPr>
          <a:lstStyle/>
          <a:p>
            <a:r>
              <a:rPr lang="ru-RU" sz="1300" dirty="0"/>
              <a:t>Гистограммы и графики плотности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26657A26-D448-BFC5-0333-C2CB1A8E27DA}"/>
              </a:ext>
            </a:extLst>
          </p:cNvPr>
          <p:cNvSpPr txBox="1">
            <a:spLocks/>
          </p:cNvSpPr>
          <p:nvPr/>
        </p:nvSpPr>
        <p:spPr>
          <a:xfrm>
            <a:off x="4686655" y="3270307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Диаграммы «ящик с усами»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433D716-FFF9-40BD-C50E-716FF45CE3A8}"/>
              </a:ext>
            </a:extLst>
          </p:cNvPr>
          <p:cNvSpPr txBox="1">
            <a:spLocks/>
          </p:cNvSpPr>
          <p:nvPr/>
        </p:nvSpPr>
        <p:spPr>
          <a:xfrm>
            <a:off x="8033935" y="3270307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Попарные графики рассеяния точек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C83E097F-B8B7-F7C6-3B3D-FF526A613983}"/>
              </a:ext>
            </a:extLst>
          </p:cNvPr>
          <p:cNvSpPr txBox="1">
            <a:spLocks/>
          </p:cNvSpPr>
          <p:nvPr/>
        </p:nvSpPr>
        <p:spPr>
          <a:xfrm>
            <a:off x="6569862" y="47713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Тепловая карта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8CE1FA-0282-379A-70FB-62F9DC16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39" y="3634663"/>
            <a:ext cx="2872114" cy="31342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E008D5-9DF8-73B1-5C1D-46EEC5F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35" y="3634663"/>
            <a:ext cx="3046035" cy="31342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E0D10D-EDD8-8A9B-6991-2246DA7C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80" y="399384"/>
            <a:ext cx="3271373" cy="28709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27E9C3-1C6B-2FC3-48D9-12109CDC0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344" y="3634664"/>
            <a:ext cx="2872114" cy="31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53D47AA-C698-3CCE-7791-66E84A91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1CBB9CB7-7DA6-171F-7A71-A65E6785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6" y="2410653"/>
            <a:ext cx="3748032" cy="89886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1300" b="1" dirty="0"/>
              <a:t>Поиск и удаление выбросов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ru-RU" sz="1300" dirty="0"/>
              <a:t>1) Стандартное отклонение (правило трех сигм)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1300" dirty="0"/>
              <a:t>2) Метод </a:t>
            </a:r>
            <a:r>
              <a:rPr lang="ru-RU" sz="1300" dirty="0" err="1"/>
              <a:t>межквартильного</a:t>
            </a:r>
            <a:r>
              <a:rPr lang="ru-RU" sz="1300" dirty="0"/>
              <a:t> диапазона (IQR)</a:t>
            </a:r>
          </a:p>
          <a:p>
            <a:endParaRPr lang="ru-RU" sz="1300" dirty="0"/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983AE09-F1EF-5B57-7477-FB4E68AF3B37}"/>
              </a:ext>
            </a:extLst>
          </p:cNvPr>
          <p:cNvSpPr txBox="1">
            <a:spLocks/>
          </p:cNvSpPr>
          <p:nvPr/>
        </p:nvSpPr>
        <p:spPr>
          <a:xfrm>
            <a:off x="5204501" y="144819"/>
            <a:ext cx="4446233" cy="42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b="1" dirty="0"/>
              <a:t>Нормализация и стандартизация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B5482AE-0904-C43E-7EE1-6B124B3C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4" y="3470685"/>
            <a:ext cx="3381094" cy="3337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EEF4835-03B1-CC91-481B-810673FF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7" y="3982475"/>
            <a:ext cx="3161194" cy="2825857"/>
          </a:xfrm>
          <a:prstGeom prst="rect">
            <a:avLst/>
          </a:prstGeom>
        </p:spPr>
      </p:pic>
      <p:sp>
        <p:nvSpPr>
          <p:cNvPr id="20" name="Текст 3">
            <a:extLst>
              <a:ext uri="{FF2B5EF4-FFF2-40B4-BE49-F238E27FC236}">
                <a16:creationId xmlns:a16="http://schemas.microsoft.com/office/drawing/2014/main" id="{226FA606-72DA-7E7F-B9AA-4B9F197E2626}"/>
              </a:ext>
            </a:extLst>
          </p:cNvPr>
          <p:cNvSpPr txBox="1">
            <a:spLocks/>
          </p:cNvSpPr>
          <p:nvPr/>
        </p:nvSpPr>
        <p:spPr>
          <a:xfrm>
            <a:off x="5228946" y="3429000"/>
            <a:ext cx="2928145" cy="48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Распределение переменных </a:t>
            </a:r>
            <a:r>
              <a:rPr lang="ru-RU" sz="1300" dirty="0" err="1"/>
              <a:t>датасета</a:t>
            </a:r>
            <a:endParaRPr lang="ru-RU" sz="130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51711825-84A9-7DAA-3A9D-EFED312BF9F6}"/>
              </a:ext>
            </a:extLst>
          </p:cNvPr>
          <p:cNvSpPr txBox="1">
            <a:spLocks/>
          </p:cNvSpPr>
          <p:nvPr/>
        </p:nvSpPr>
        <p:spPr>
          <a:xfrm>
            <a:off x="8510545" y="3383102"/>
            <a:ext cx="3518698" cy="626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Распределение переменных </a:t>
            </a:r>
            <a:r>
              <a:rPr lang="ru-RU" sz="1300" dirty="0" err="1"/>
              <a:t>датасета</a:t>
            </a:r>
            <a:r>
              <a:rPr lang="ru-RU" sz="1300" dirty="0"/>
              <a:t> после масштабирования </a:t>
            </a:r>
            <a:r>
              <a:rPr lang="ru-RU" sz="1300" dirty="0" err="1"/>
              <a:t>MinMaxScaler</a:t>
            </a:r>
            <a:endParaRPr lang="ru-RU" sz="13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A731D5-71C5-CEDF-746B-9C8E83A0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545" y="3982475"/>
            <a:ext cx="3518698" cy="2825857"/>
          </a:xfrm>
          <a:prstGeom prst="rect">
            <a:avLst/>
          </a:prstGeom>
        </p:spPr>
      </p:pic>
      <p:sp>
        <p:nvSpPr>
          <p:cNvPr id="26" name="Текст 3">
            <a:extLst>
              <a:ext uri="{FF2B5EF4-FFF2-40B4-BE49-F238E27FC236}">
                <a16:creationId xmlns:a16="http://schemas.microsoft.com/office/drawing/2014/main" id="{3C659E83-3858-9FAC-562D-B7BE4DC435CE}"/>
              </a:ext>
            </a:extLst>
          </p:cNvPr>
          <p:cNvSpPr txBox="1">
            <a:spLocks/>
          </p:cNvSpPr>
          <p:nvPr/>
        </p:nvSpPr>
        <p:spPr>
          <a:xfrm>
            <a:off x="5228945" y="477986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Тест Шапиро-</a:t>
            </a:r>
            <a:r>
              <a:rPr lang="ru-RU" sz="1300" dirty="0" err="1"/>
              <a:t>Уилка</a:t>
            </a:r>
            <a:r>
              <a:rPr lang="ru-RU" sz="1300" dirty="0"/>
              <a:t> на нормальность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D24EB6-81EC-DD76-8D6C-06826FBE1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946" y="875589"/>
            <a:ext cx="3666479" cy="243392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E8F8F3E-ECF9-3930-4DCB-0B1161ECB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713" y="875588"/>
            <a:ext cx="2432481" cy="2433927"/>
          </a:xfrm>
          <a:prstGeom prst="rect">
            <a:avLst/>
          </a:prstGeom>
        </p:spPr>
      </p:pic>
      <p:sp>
        <p:nvSpPr>
          <p:cNvPr id="32" name="Текст 3">
            <a:extLst>
              <a:ext uri="{FF2B5EF4-FFF2-40B4-BE49-F238E27FC236}">
                <a16:creationId xmlns:a16="http://schemas.microsoft.com/office/drawing/2014/main" id="{BC08E2AE-3274-4AE1-0F30-0FC1DA66AFC4}"/>
              </a:ext>
            </a:extLst>
          </p:cNvPr>
          <p:cNvSpPr txBox="1">
            <a:spLocks/>
          </p:cNvSpPr>
          <p:nvPr/>
        </p:nvSpPr>
        <p:spPr>
          <a:xfrm>
            <a:off x="9019713" y="525086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QQ-</a:t>
            </a:r>
            <a:r>
              <a:rPr lang="ru-RU" sz="1300" dirty="0"/>
              <a:t>графики</a:t>
            </a:r>
          </a:p>
        </p:txBody>
      </p:sp>
    </p:spTree>
    <p:extLst>
      <p:ext uri="{BB962C8B-B14F-4D97-AF65-F5344CB8AC3E}">
        <p14:creationId xmlns:p14="http://schemas.microsoft.com/office/powerpoint/2010/main" val="62868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FAD72-A743-A1A5-1CBC-5456F9F8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922445" cy="1639884"/>
          </a:xfrm>
        </p:spPr>
        <p:txBody>
          <a:bodyPr>
            <a:normAutofit/>
          </a:bodyPr>
          <a:lstStyle/>
          <a:p>
            <a:r>
              <a:rPr lang="ru-RU" dirty="0"/>
              <a:t>Разработка и обучение моделей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CB72F-1F33-8DF5-4AB2-6F04D790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00407"/>
            <a:ext cx="3856037" cy="1550157"/>
          </a:xfrm>
        </p:spPr>
        <p:txBody>
          <a:bodyPr>
            <a:normAutofit/>
          </a:bodyPr>
          <a:lstStyle/>
          <a:p>
            <a:r>
              <a:rPr lang="ru-RU" sz="1300" dirty="0"/>
              <a:t>Прогнозирование модуля упругости при растяжении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Разделение данных на обучающую и тестовую выборку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A2158C-457A-82BB-BB77-7DD12DE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5" y="3675355"/>
            <a:ext cx="4020099" cy="1182905"/>
          </a:xfrm>
          <a:prstGeom prst="rect">
            <a:avLst/>
          </a:prstGeom>
        </p:spPr>
      </p:pic>
      <p:sp>
        <p:nvSpPr>
          <p:cNvPr id="11" name="Текст 3">
            <a:extLst>
              <a:ext uri="{FF2B5EF4-FFF2-40B4-BE49-F238E27FC236}">
                <a16:creationId xmlns:a16="http://schemas.microsoft.com/office/drawing/2014/main" id="{59FAF142-A6C4-0DA1-8237-64FDA6FA2194}"/>
              </a:ext>
            </a:extLst>
          </p:cNvPr>
          <p:cNvSpPr txBox="1">
            <a:spLocks/>
          </p:cNvSpPr>
          <p:nvPr/>
        </p:nvSpPr>
        <p:spPr>
          <a:xfrm>
            <a:off x="5791206" y="164713"/>
            <a:ext cx="5465679" cy="310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Анализ работы различных моделей на стандартных параметрах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Метод К-ближайших соседей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Метод опорных векторов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Линейная регрессия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Дерево решений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 err="1"/>
              <a:t>AdaBoost</a:t>
            </a:r>
            <a:endParaRPr lang="ru-RU" sz="13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Градиентный </a:t>
            </a:r>
            <a:r>
              <a:rPr lang="ru-RU" sz="1300" dirty="0" err="1"/>
              <a:t>бустинг</a:t>
            </a:r>
            <a:endParaRPr lang="ru-RU" sz="13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 err="1"/>
              <a:t>XGBoost</a:t>
            </a:r>
            <a:endParaRPr lang="ru-RU" sz="13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Случайный лес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Стохастический градиентный спуск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Метод регрессии «</a:t>
            </a:r>
            <a:r>
              <a:rPr lang="ru-RU" sz="1300" dirty="0" err="1"/>
              <a:t>Lasso</a:t>
            </a:r>
            <a:r>
              <a:rPr lang="ru-RU" sz="1300" dirty="0"/>
              <a:t>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7BB96C-3F76-8BF9-6009-3F7CF9DB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75" y="2927058"/>
            <a:ext cx="3342846" cy="11523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28F304-9857-49FF-82B7-B85CCAB61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775" y="4149614"/>
            <a:ext cx="3342846" cy="11523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EA11A7-4955-7E5B-5E26-C492D81BC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775" y="5372169"/>
            <a:ext cx="3342846" cy="11523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1C834B-F7E4-AB47-E8C9-59C14EFB2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652" y="2927059"/>
            <a:ext cx="3342845" cy="11523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02A79A5-50DC-990A-5C55-92AFC774A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652" y="4149613"/>
            <a:ext cx="3333968" cy="11523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090FE58-8C44-6275-8E7A-2AFF8E91E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8651" y="5383218"/>
            <a:ext cx="3333969" cy="1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04A76-BA83-C94D-7452-F1B253A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066800"/>
            <a:ext cx="3856037" cy="1639884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моделей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6903AB-99F1-AB9A-25E3-4B54269C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890687"/>
            <a:ext cx="4401839" cy="708319"/>
          </a:xfrm>
        </p:spPr>
        <p:txBody>
          <a:bodyPr>
            <a:normAutofit/>
          </a:bodyPr>
          <a:lstStyle/>
          <a:p>
            <a:r>
              <a:rPr lang="ru-RU" sz="1300" dirty="0"/>
              <a:t>Метод поиска по сетке </a:t>
            </a:r>
            <a:r>
              <a:rPr lang="en-US" sz="1300" dirty="0" err="1"/>
              <a:t>GridSearchCV</a:t>
            </a:r>
            <a:r>
              <a:rPr lang="en-US" sz="1300" dirty="0"/>
              <a:t>() </a:t>
            </a:r>
            <a:r>
              <a:rPr lang="ru-RU" sz="1300" dirty="0"/>
              <a:t>с перекрестной проверкой, количество блоков равно 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D10E1F-F5B2-2AA0-5254-D951AA68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91" y="3599006"/>
            <a:ext cx="4606025" cy="31521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DC7C1B-C2E8-842E-2AF0-4524C36A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678"/>
            <a:ext cx="5174620" cy="3061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50BE1F-88D9-EF04-4838-937BE260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7525"/>
            <a:ext cx="5174620" cy="6446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ED8A3-4FB1-6906-1F9C-DA09C4B3F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15317"/>
            <a:ext cx="5174620" cy="16358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170378-0462-6CF6-4127-5D8C1D7F4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36421"/>
            <a:ext cx="5174620" cy="6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80B1C-C004-5564-070A-3C936AED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работы моделей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FC1AA-4EFD-ED04-EDEC-5B95D92F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391529"/>
            <a:ext cx="3856037" cy="385687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Коэффициент детерминации (R2) показывает силу связи между двумя случайными величинами. Если модель всегда предсказывает точно, метрика равна 1. Для тривиальной модели – 0. Значение метрики может быть отрицательно, если модель предсказывает хуже, чем тривиальная. 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Средняя абсолютная ошибка (</a:t>
            </a:r>
            <a:r>
              <a:rPr lang="ru-RU" sz="1300" dirty="0" err="1"/>
              <a:t>mean</a:t>
            </a:r>
            <a:r>
              <a:rPr lang="ru-RU" sz="1300" dirty="0"/>
              <a:t> </a:t>
            </a:r>
            <a:r>
              <a:rPr lang="ru-RU" sz="1300" dirty="0" err="1"/>
              <a:t>absolute</a:t>
            </a:r>
            <a:r>
              <a:rPr lang="ru-RU" sz="1300" dirty="0"/>
              <a:t> </a:t>
            </a:r>
            <a:r>
              <a:rPr lang="ru-RU" sz="1300" dirty="0" err="1"/>
              <a:t>error</a:t>
            </a:r>
            <a:r>
              <a:rPr lang="ru-RU" sz="1300" dirty="0"/>
              <a:t>, MAE) показывает среднее абсолютное отклонение предсказанных значений от реальных. Чем выше значение MAE, тем модель хуже. У идеальной модели МАЕ = 0. MAE очень легко интерпретировать – на сколько в среднем ошибается модель.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083782-2AA3-7E65-2AC9-5F3813D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41" y="3939738"/>
            <a:ext cx="6120130" cy="2798138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ABBFA092-5346-A57F-A811-C76EE4357F6A}"/>
              </a:ext>
            </a:extLst>
          </p:cNvPr>
          <p:cNvSpPr txBox="1">
            <a:spLocks/>
          </p:cNvSpPr>
          <p:nvPr/>
        </p:nvSpPr>
        <p:spPr>
          <a:xfrm>
            <a:off x="5219841" y="3422476"/>
            <a:ext cx="6120130" cy="590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dirty="0"/>
              <a:t>Метрики для тестовых и тренировочных данных после подбора </a:t>
            </a:r>
            <a:r>
              <a:rPr lang="ru-RU" sz="1100" dirty="0" err="1"/>
              <a:t>гиперпараметров</a:t>
            </a:r>
            <a:r>
              <a:rPr lang="ru-RU" sz="1100" dirty="0"/>
              <a:t> – тренировочные метрики находятся в () – для прогнозирования модуля упругости при растяжении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187E82-360E-446F-600D-09B9F9FA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41" y="120124"/>
            <a:ext cx="6120130" cy="32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6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1306</TotalTime>
  <Words>689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Symbol</vt:lpstr>
      <vt:lpstr>Tw Cen MT</vt:lpstr>
      <vt:lpstr>Контур</vt:lpstr>
      <vt:lpstr>ВЫПУСКНАЯ КВАЛИФИКАЦИОННАЯ РАБОТА по курсу  «Data Science»</vt:lpstr>
      <vt:lpstr>Постановка задачи:</vt:lpstr>
      <vt:lpstr>Исходные данные для анализа</vt:lpstr>
      <vt:lpstr>Разведочный анализ данных</vt:lpstr>
      <vt:lpstr>Визуализация исходных данных</vt:lpstr>
      <vt:lpstr>Предобработка данных</vt:lpstr>
      <vt:lpstr>Разработка и обучение моделей</vt:lpstr>
      <vt:lpstr>Поиск гиперпараметров моделей </vt:lpstr>
      <vt:lpstr>Оценка качества работы моделей</vt:lpstr>
      <vt:lpstr>Нейронная сеть</vt:lpstr>
      <vt:lpstr>Оценка модели нс</vt:lpstr>
      <vt:lpstr>Презентация PowerPoint</vt:lpstr>
      <vt:lpstr>репозиторий на github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 «Data Science»</dc:title>
  <dc:creator>Asus</dc:creator>
  <cp:lastModifiedBy>Asus</cp:lastModifiedBy>
  <cp:revision>72</cp:revision>
  <dcterms:created xsi:type="dcterms:W3CDTF">2023-03-31T14:13:12Z</dcterms:created>
  <dcterms:modified xsi:type="dcterms:W3CDTF">2023-04-01T14:07:18Z</dcterms:modified>
</cp:coreProperties>
</file>