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20" r:id="rId2"/>
    <p:sldId id="419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9" r:id="rId11"/>
    <p:sldId id="404" r:id="rId12"/>
    <p:sldId id="405" r:id="rId13"/>
    <p:sldId id="430" r:id="rId14"/>
    <p:sldId id="431" r:id="rId15"/>
    <p:sldId id="432" r:id="rId16"/>
    <p:sldId id="408" r:id="rId17"/>
    <p:sldId id="433" r:id="rId18"/>
    <p:sldId id="434" r:id="rId19"/>
    <p:sldId id="435" r:id="rId20"/>
    <p:sldId id="406" r:id="rId21"/>
    <p:sldId id="436" r:id="rId22"/>
    <p:sldId id="437" r:id="rId23"/>
    <p:sldId id="439" r:id="rId24"/>
    <p:sldId id="438" r:id="rId25"/>
    <p:sldId id="440" r:id="rId26"/>
    <p:sldId id="410" r:id="rId27"/>
    <p:sldId id="441" r:id="rId28"/>
    <p:sldId id="442" r:id="rId29"/>
  </p:sldIdLst>
  <p:sldSz cx="12192000" cy="6858000"/>
  <p:notesSz cx="6858000" cy="9144000"/>
  <p:embeddedFontLst>
    <p:embeddedFont>
      <p:font typeface="서울남산 장체B" pitchFamily="18" charset="-127"/>
      <p:regular r:id="rId31"/>
    </p:embeddedFont>
    <p:embeddedFont>
      <p:font typeface="HY동녘B" pitchFamily="18" charset="-127"/>
      <p:regular r:id="rId32"/>
    </p:embeddedFont>
    <p:embeddedFont>
      <p:font typeface="맑은 고딕" pitchFamily="50" charset="-127"/>
      <p:regular r:id="rId33"/>
      <p:bold r:id="rId34"/>
    </p:embeddedFont>
    <p:embeddedFont>
      <p:font typeface="서울남산 장체BL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313ED"/>
    <a:srgbClr val="0000FF"/>
    <a:srgbClr val="645654"/>
    <a:srgbClr val="F7EFE2"/>
    <a:srgbClr val="ED7D31"/>
    <a:srgbClr val="E49173"/>
    <a:srgbClr val="A5A5A5"/>
    <a:srgbClr val="FFC000"/>
    <a:srgbClr val="5B9BD5"/>
    <a:srgbClr val="ED7A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8526" autoAdjust="0"/>
  </p:normalViewPr>
  <p:slideViewPr>
    <p:cSldViewPr showGuides="1">
      <p:cViewPr>
        <p:scale>
          <a:sx n="75" d="100"/>
          <a:sy n="75" d="100"/>
        </p:scale>
        <p:origin x="-1358" y="-307"/>
      </p:cViewPr>
      <p:guideLst>
        <p:guide orient="horz" pos="2092"/>
        <p:guide pos="3840"/>
        <p:guide pos="1753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60540-5FE9-4303-93F1-64323AB2164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17371-601F-4CA0-ACF5-CDB65595A9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=""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google.co.kr/url?sa=i&amp;rct=j&amp;q=&amp;esrc=s&amp;source=images&amp;cd=&amp;cad=rja&amp;uact=8&amp;ved=2ahUKEwjart6G86XfAhVThbwKHS16A-MQjRx6BAgBEAU&amp;url=https%3A%2F%2Fresume.naukri.com%2Farticles%2Fhr-interview-questions-with-answers%2F&amp;psig=AOvVaw2r6oelsAFonZ6blTplo_Mc&amp;ust=154510291508379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F1B6006-FA9A-4F2B-BB71-8F2E2CD3C04E}"/>
              </a:ext>
            </a:extLst>
          </p:cNvPr>
          <p:cNvSpPr txBox="1"/>
          <p:nvPr/>
        </p:nvSpPr>
        <p:spPr>
          <a:xfrm>
            <a:off x="6168008" y="6237312"/>
            <a:ext cx="567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Computer </a:t>
            </a:r>
            <a:r>
              <a:rPr lang="en-US" altLang="ko-KR" sz="16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Science   </a:t>
            </a:r>
            <a:r>
              <a:rPr lang="en-US" altLang="ko-KR" sz="1600" b="1" dirty="0" smtClean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14109383 </a:t>
            </a:r>
            <a:r>
              <a:rPr lang="en-US" altLang="ko-KR" sz="1600" b="1" dirty="0" err="1" smtClean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Kuen</a:t>
            </a:r>
            <a:r>
              <a:rPr lang="en-US" altLang="ko-KR" sz="1600" b="1" dirty="0" err="1" smtClean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-h</a:t>
            </a:r>
            <a:r>
              <a:rPr lang="en-US" altLang="ko-KR" sz="1600" b="1" dirty="0" err="1" smtClean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wi</a:t>
            </a:r>
            <a:r>
              <a:rPr lang="en-US" altLang="ko-KR" sz="1600" b="1" dirty="0" smtClean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b="1" dirty="0" err="1" smtClean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Choi</a:t>
            </a:r>
            <a:endParaRPr lang="en-US" altLang="ko-KR" sz="1600" b="1" dirty="0">
              <a:ln>
                <a:solidFill>
                  <a:srgbClr val="2287E2">
                    <a:alpha val="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1C1629E9-7627-4059-A706-9F8E508C1C90}"/>
              </a:ext>
            </a:extLst>
          </p:cNvPr>
          <p:cNvSpPr/>
          <p:nvPr/>
        </p:nvSpPr>
        <p:spPr>
          <a:xfrm>
            <a:off x="2299979" y="2514382"/>
            <a:ext cx="7468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rgbClr val="00B050"/>
                </a:solidFill>
                <a:latin typeface="HY동녘B" pitchFamily="18" charset="-127"/>
                <a:ea typeface="HY동녘B" pitchFamily="18" charset="-127"/>
              </a:rPr>
              <a:t>Missile War Project</a:t>
            </a:r>
            <a:endParaRPr lang="en-US" altLang="ko-KR" sz="6000" b="1" dirty="0" smtClean="0">
              <a:ln>
                <a:solidFill>
                  <a:srgbClr val="002060">
                    <a:alpha val="0"/>
                  </a:srgbClr>
                </a:solidFill>
              </a:ln>
              <a:solidFill>
                <a:srgbClr val="00B050"/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66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커뮤니티 기능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–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좌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)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게시판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,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우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)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채팅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412776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solidFill>
                <a:srgbClr val="00B050"/>
              </a:solidFill>
              <a:latin typeface="서울남산 장체BL" pitchFamily="18" charset="-127"/>
              <a:ea typeface="서울남산 장체BL" pitchFamily="18" charset="-127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168333496" descr="EMB0000227408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7" y="1052735"/>
            <a:ext cx="10193217" cy="5731813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9" name="_x168332936" descr="EMB00002274088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764704"/>
            <a:ext cx="3575720" cy="5085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>
            <a:off x="3215681" y="2780928"/>
            <a:ext cx="5760640" cy="1296144"/>
          </a:xfrm>
          <a:prstGeom prst="chevron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297D8E8-6154-4164-88DF-4BFC674B59AB}"/>
              </a:ext>
            </a:extLst>
          </p:cNvPr>
          <p:cNvGrpSpPr/>
          <p:nvPr/>
        </p:nvGrpSpPr>
        <p:grpSpPr>
          <a:xfrm>
            <a:off x="551385" y="2912630"/>
            <a:ext cx="11089232" cy="857257"/>
            <a:chOff x="4177139" y="2921020"/>
            <a:chExt cx="2980671" cy="2253386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A7E9B34-C0D5-4AF3-BE45-E053BA0E3529}"/>
                </a:ext>
              </a:extLst>
            </p:cNvPr>
            <p:cNvSpPr/>
            <p:nvPr/>
          </p:nvSpPr>
          <p:spPr>
            <a:xfrm>
              <a:off x="4298548" y="2921020"/>
              <a:ext cx="13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23BFBF7C-660B-4EB4-B328-092151369993}"/>
                </a:ext>
              </a:extLst>
            </p:cNvPr>
            <p:cNvSpPr/>
            <p:nvPr/>
          </p:nvSpPr>
          <p:spPr>
            <a:xfrm>
              <a:off x="4177139" y="3151853"/>
              <a:ext cx="2980671" cy="202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동녘B" pitchFamily="18" charset="-127"/>
                  <a:ea typeface="HY동녘B" pitchFamily="18" charset="-127"/>
                  <a:cs typeface="Arial" panose="020B0604020202020204" pitchFamily="34" charset="0"/>
                </a:rPr>
                <a:t>Project Design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동녘B" pitchFamily="18" charset="-127"/>
                <a:ea typeface="HY동녘B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003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시스템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아키텍쳐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168333336" descr="EMB00002274087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1124743"/>
            <a:ext cx="4896544" cy="5493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클래스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뷰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09" name="_x186268792" descr="EMB000045740ed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124743"/>
            <a:ext cx="6480720" cy="5653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사용자 요구 사항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057" name="_x186268792" descr="EMB000045740e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59" y="1052736"/>
            <a:ext cx="7056121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서버 관리자 요구사항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186268712" descr="EMB000045740e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916832"/>
            <a:ext cx="6840760" cy="3347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로그인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,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회원가입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,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게시판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,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프로필 조회에서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클라이언트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-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서버간 상호작용 다이어그램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86268712" descr="EMB000045740e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2"/>
            <a:ext cx="4176464" cy="5154393"/>
          </a:xfrm>
          <a:prstGeom prst="rect">
            <a:avLst/>
          </a:prstGeom>
          <a:noFill/>
        </p:spPr>
      </p:pic>
      <p:sp>
        <p:nvSpPr>
          <p:cNvPr id="7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4079776" y="2636912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-&gt;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클라이언트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서버간 </a:t>
            </a:r>
            <a:r>
              <a:rPr lang="ko-KR" altLang="en-US" dirty="0" smtClean="0">
                <a:solidFill>
                  <a:srgbClr val="7030A0"/>
                </a:solidFill>
                <a:latin typeface="서울남산 장체BL" pitchFamily="18" charset="-127"/>
                <a:ea typeface="서울남산 장체BL" pitchFamily="18" charset="-127"/>
              </a:rPr>
              <a:t>비동기적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통신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-&gt;</a:t>
            </a:r>
            <a:r>
              <a:rPr lang="en-US" altLang="ko-KR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Polling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기법</a:t>
            </a:r>
            <a:endParaRPr lang="en-US" altLang="ko-KR" dirty="0" smtClean="0">
              <a:solidFill>
                <a:srgbClr val="00B05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endParaRPr lang="en-US" altLang="ko-KR" dirty="0" smtClean="0"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-&gt; </a:t>
            </a:r>
            <a:r>
              <a:rPr lang="en-US" altLang="ko-KR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Ajax</a:t>
            </a:r>
            <a:endParaRPr lang="en-US" altLang="ko-KR" dirty="0" smtClean="0">
              <a:solidFill>
                <a:srgbClr val="00B050"/>
              </a:solidFill>
              <a:latin typeface="서울남산 장체BL" pitchFamily="18" charset="-127"/>
              <a:ea typeface="서울남산 장체B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게임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,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채팅에서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클라이언트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-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서버간 상호작용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다이어그램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29" name="_x186269352" descr="EMB000045740ec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4176464" cy="5153585"/>
          </a:xfrm>
          <a:prstGeom prst="rect">
            <a:avLst/>
          </a:prstGeom>
          <a:noFill/>
        </p:spPr>
      </p:pic>
      <p:sp>
        <p:nvSpPr>
          <p:cNvPr id="7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4079776" y="2636912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-&gt;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클라이언트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서버간 </a:t>
            </a:r>
            <a:r>
              <a:rPr lang="ko-KR" altLang="en-US" dirty="0" smtClean="0">
                <a:solidFill>
                  <a:srgbClr val="7030A0"/>
                </a:solidFill>
                <a:latin typeface="서울남산 장체BL" pitchFamily="18" charset="-127"/>
                <a:ea typeface="서울남산 장체BL" pitchFamily="18" charset="-127"/>
              </a:rPr>
              <a:t>동기적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통신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-&gt;</a:t>
            </a:r>
            <a:r>
              <a:rPr lang="en-US" altLang="ko-KR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Streaming</a:t>
            </a:r>
            <a:r>
              <a:rPr lang="en-US" altLang="ko-KR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기법</a:t>
            </a:r>
            <a:endParaRPr lang="en-US" altLang="ko-KR" dirty="0" smtClean="0">
              <a:solidFill>
                <a:srgbClr val="00B05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endParaRPr lang="en-US" altLang="ko-KR" dirty="0" smtClean="0"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-&gt; </a:t>
            </a:r>
            <a:r>
              <a:rPr lang="en-US" altLang="ko-KR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Web-socket</a:t>
            </a:r>
            <a:endParaRPr lang="en-US" altLang="ko-KR" dirty="0" smtClean="0">
              <a:solidFill>
                <a:srgbClr val="00B050"/>
              </a:solidFill>
              <a:latin typeface="서울남산 장체BL" pitchFamily="18" charset="-127"/>
              <a:ea typeface="서울남산 장체B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>
            <a:off x="4223794" y="2780928"/>
            <a:ext cx="3744414" cy="1296144"/>
          </a:xfrm>
          <a:prstGeom prst="chevron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1297D8E8-6154-4164-88DF-4BFC674B59AB}"/>
              </a:ext>
            </a:extLst>
          </p:cNvPr>
          <p:cNvGrpSpPr/>
          <p:nvPr/>
        </p:nvGrpSpPr>
        <p:grpSpPr>
          <a:xfrm>
            <a:off x="551385" y="2912630"/>
            <a:ext cx="11089232" cy="857257"/>
            <a:chOff x="4177139" y="2921020"/>
            <a:chExt cx="2980671" cy="2253386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A7E9B34-C0D5-4AF3-BE45-E053BA0E3529}"/>
                </a:ext>
              </a:extLst>
            </p:cNvPr>
            <p:cNvSpPr/>
            <p:nvPr/>
          </p:nvSpPr>
          <p:spPr>
            <a:xfrm>
              <a:off x="4298548" y="2921020"/>
              <a:ext cx="13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23BFBF7C-660B-4EB4-B328-092151369993}"/>
                </a:ext>
              </a:extLst>
            </p:cNvPr>
            <p:cNvSpPr/>
            <p:nvPr/>
          </p:nvSpPr>
          <p:spPr>
            <a:xfrm>
              <a:off x="4177139" y="3151853"/>
              <a:ext cx="2980671" cy="202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동녘B" pitchFamily="18" charset="-127"/>
                  <a:ea typeface="HY동녘B" pitchFamily="18" charset="-127"/>
                  <a:cs typeface="Arial" panose="020B0604020202020204" pitchFamily="34" charset="0"/>
                </a:rPr>
                <a:t>Details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동녘B" pitchFamily="18" charset="-127"/>
                <a:ea typeface="HY동녘B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003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클라이언트 요청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–&gt;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서버 응답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(Ajax)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412776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54387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0056" y="1772816"/>
            <a:ext cx="48387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5951984" y="3501008"/>
            <a:ext cx="576064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갈매기형 수장 6"/>
          <p:cNvSpPr/>
          <p:nvPr/>
        </p:nvSpPr>
        <p:spPr>
          <a:xfrm>
            <a:off x="3611724" y="2780928"/>
            <a:ext cx="4968552" cy="1296144"/>
          </a:xfrm>
          <a:prstGeom prst="chevron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297D8E8-6154-4164-88DF-4BFC674B59AB}"/>
              </a:ext>
            </a:extLst>
          </p:cNvPr>
          <p:cNvGrpSpPr/>
          <p:nvPr/>
        </p:nvGrpSpPr>
        <p:grpSpPr>
          <a:xfrm>
            <a:off x="551385" y="2912630"/>
            <a:ext cx="11089232" cy="857257"/>
            <a:chOff x="4177139" y="2921020"/>
            <a:chExt cx="2980671" cy="2253386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A7E9B34-C0D5-4AF3-BE45-E053BA0E3529}"/>
                </a:ext>
              </a:extLst>
            </p:cNvPr>
            <p:cNvSpPr/>
            <p:nvPr/>
          </p:nvSpPr>
          <p:spPr>
            <a:xfrm>
              <a:off x="4298548" y="2921020"/>
              <a:ext cx="13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23BFBF7C-660B-4EB4-B328-092151369993}"/>
                </a:ext>
              </a:extLst>
            </p:cNvPr>
            <p:cNvSpPr/>
            <p:nvPr/>
          </p:nvSpPr>
          <p:spPr>
            <a:xfrm>
              <a:off x="4177139" y="3151853"/>
              <a:ext cx="2980671" cy="202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동녘B" pitchFamily="18" charset="-127"/>
                  <a:ea typeface="HY동녘B" pitchFamily="18" charset="-127"/>
                  <a:cs typeface="Arial" panose="020B0604020202020204" pitchFamily="34" charset="0"/>
                </a:rPr>
                <a:t>Overview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동녘B" pitchFamily="18" charset="-127"/>
                <a:ea typeface="HY동녘B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003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게시판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페이징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52" y="1052736"/>
            <a:ext cx="5616624" cy="567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984" y="1052736"/>
            <a:ext cx="41624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412776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159896" y="1818190"/>
            <a:ext cx="720080" cy="50405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731130" y="1142500"/>
            <a:ext cx="720080" cy="50405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5978151" y="3717032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:offset</a:t>
            </a: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-&gt;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동적 </a:t>
            </a:r>
            <a:r>
              <a:rPr lang="ko-KR" altLang="en-US" dirty="0" err="1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라우팅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 요청 매개변수</a:t>
            </a:r>
            <a:endParaRPr lang="en-US" altLang="ko-KR" dirty="0" smtClean="0">
              <a:solidFill>
                <a:srgbClr val="00B050"/>
              </a:solidFill>
              <a:latin typeface="서울남산 장체BL" pitchFamily="18" charset="-127"/>
              <a:ea typeface="서울남산 장체B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클라이언트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–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서버 웹 소켓 요약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89" y="1772816"/>
            <a:ext cx="47529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1904" y="1196752"/>
            <a:ext cx="685425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그룹 12"/>
          <p:cNvGrpSpPr/>
          <p:nvPr/>
        </p:nvGrpSpPr>
        <p:grpSpPr>
          <a:xfrm>
            <a:off x="4394442" y="3212976"/>
            <a:ext cx="837462" cy="720080"/>
            <a:chOff x="4655840" y="3212976"/>
            <a:chExt cx="837462" cy="720080"/>
          </a:xfrm>
        </p:grpSpPr>
        <p:sp>
          <p:nvSpPr>
            <p:cNvPr id="11" name="오른쪽 화살표 10"/>
            <p:cNvSpPr/>
            <p:nvPr/>
          </p:nvSpPr>
          <p:spPr>
            <a:xfrm>
              <a:off x="4917238" y="3212976"/>
              <a:ext cx="576064" cy="72008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 flipH="1">
              <a:off x="4655840" y="3244592"/>
              <a:ext cx="576064" cy="656848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게임 관련 처리 함수들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(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서버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)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52" y="1124744"/>
            <a:ext cx="831021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게임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렌더링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(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클라이언트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) - 1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052735"/>
            <a:ext cx="5112568" cy="570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983432" y="970568"/>
            <a:ext cx="648072" cy="36004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9935" y="1052736"/>
            <a:ext cx="5703863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게임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렌더링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(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클라이언트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) - 2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124744"/>
            <a:ext cx="5112568" cy="559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1343472" y="6021288"/>
            <a:ext cx="1080120" cy="50405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>
            <a:off x="2351586" y="2780928"/>
            <a:ext cx="7488830" cy="1296144"/>
          </a:xfrm>
          <a:prstGeom prst="chevron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1297D8E8-6154-4164-88DF-4BFC674B59AB}"/>
              </a:ext>
            </a:extLst>
          </p:cNvPr>
          <p:cNvGrpSpPr/>
          <p:nvPr/>
        </p:nvGrpSpPr>
        <p:grpSpPr>
          <a:xfrm>
            <a:off x="551385" y="2912630"/>
            <a:ext cx="11089232" cy="857257"/>
            <a:chOff x="4177139" y="2921020"/>
            <a:chExt cx="2980671" cy="2253386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A7E9B34-C0D5-4AF3-BE45-E053BA0E3529}"/>
                </a:ext>
              </a:extLst>
            </p:cNvPr>
            <p:cNvSpPr/>
            <p:nvPr/>
          </p:nvSpPr>
          <p:spPr>
            <a:xfrm>
              <a:off x="4298548" y="2921020"/>
              <a:ext cx="13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23BFBF7C-660B-4EB4-B328-092151369993}"/>
                </a:ext>
              </a:extLst>
            </p:cNvPr>
            <p:cNvSpPr/>
            <p:nvPr/>
          </p:nvSpPr>
          <p:spPr>
            <a:xfrm>
              <a:off x="4177139" y="3151853"/>
              <a:ext cx="2980671" cy="202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동녘B" pitchFamily="18" charset="-127"/>
                  <a:ea typeface="HY동녘B" pitchFamily="18" charset="-127"/>
                  <a:cs typeface="Arial" panose="020B0604020202020204" pitchFamily="34" charset="0"/>
                </a:rPr>
                <a:t>Future Improvements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동녘B" pitchFamily="18" charset="-127"/>
                <a:ea typeface="HY동녘B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003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개선 사항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- 1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412776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 smtClean="0"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게임 플레이 개선</a:t>
            </a:r>
            <a:endParaRPr lang="en-US" altLang="ko-KR" dirty="0" smtClean="0"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새로운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공격</a:t>
            </a:r>
            <a:r>
              <a:rPr lang="en-US" altLang="ko-KR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회피기술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추가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그래픽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개선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 -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배경음악과 효과음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추가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-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게임에서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참여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하거나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승리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할 시 회원에게 </a:t>
            </a:r>
            <a:r>
              <a:rPr lang="ko-KR" altLang="en-US" dirty="0" smtClean="0">
                <a:solidFill>
                  <a:srgbClr val="7030A0"/>
                </a:solidFill>
                <a:latin typeface="서울남산 장체BL" pitchFamily="18" charset="-127"/>
                <a:ea typeface="서울남산 장체BL" pitchFamily="18" charset="-127"/>
              </a:rPr>
              <a:t>점수를 주도록 회원관리 시스템과 연동</a:t>
            </a:r>
            <a:endParaRPr lang="en-US" altLang="ko-KR" dirty="0" smtClean="0">
              <a:solidFill>
                <a:srgbClr val="7030A0"/>
              </a:solidFill>
              <a:latin typeface="서울남산 장체BL" pitchFamily="18" charset="-127"/>
              <a:ea typeface="서울남산 장체B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개선 사항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- 2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412776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 smtClean="0"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보안</a:t>
            </a:r>
            <a:endParaRPr lang="en-US" altLang="ko-KR" dirty="0" smtClean="0"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 -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로그인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,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회원가입 과정과 로그인 유지를 위한 쿠키를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암호화</a:t>
            </a:r>
            <a:endParaRPr lang="en-US" altLang="ko-KR" dirty="0" smtClean="0">
              <a:solidFill>
                <a:srgbClr val="00B05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 -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회원가입 시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본인 인증 시스템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도입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endParaRPr lang="en-US" altLang="ko-KR" dirty="0" smtClean="0"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수익 모델</a:t>
            </a:r>
            <a:endParaRPr lang="en-US" altLang="ko-KR" dirty="0" smtClean="0">
              <a:solidFill>
                <a:srgbClr val="C0000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 -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광고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시스템 도입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qna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75" y="2333625"/>
            <a:ext cx="6953250" cy="2190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미사일 대전 프로젝트란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412776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미사일 대전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은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웹 브라우저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에서 서비스하는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실시간 </a:t>
            </a:r>
            <a:r>
              <a:rPr lang="ko-KR" altLang="en-US" dirty="0" err="1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다대다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 슈팅 액션 게임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이다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.</a:t>
            </a: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게임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뿐만 아니라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채팅과 게시판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등 </a:t>
            </a:r>
            <a:r>
              <a:rPr lang="ko-KR" altLang="en-US" dirty="0" smtClean="0">
                <a:solidFill>
                  <a:srgbClr val="7030A0"/>
                </a:solidFill>
                <a:latin typeface="서울남산 장체BL" pitchFamily="18" charset="-127"/>
                <a:ea typeface="서울남산 장체BL" pitchFamily="18" charset="-127"/>
              </a:rPr>
              <a:t>커뮤니티 기능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과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로그인</a:t>
            </a:r>
            <a:r>
              <a:rPr lang="en-US" altLang="ko-KR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회원가입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등 </a:t>
            </a:r>
            <a:r>
              <a:rPr lang="ko-KR" altLang="en-US" dirty="0" smtClean="0">
                <a:solidFill>
                  <a:srgbClr val="7030A0"/>
                </a:solidFill>
                <a:latin typeface="서울남산 장체BL" pitchFamily="18" charset="-127"/>
                <a:ea typeface="서울남산 장체BL" pitchFamily="18" charset="-127"/>
              </a:rPr>
              <a:t>회원관리 시스템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을 총 통틀어서 </a:t>
            </a:r>
            <a:r>
              <a:rPr lang="en-US" altLang="ko-KR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“</a:t>
            </a:r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미사일 대전 프로젝트</a:t>
            </a:r>
            <a:r>
              <a:rPr lang="en-US" altLang="ko-KR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”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라고 칭한다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.</a:t>
            </a: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게임에 대해서 자세히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412776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Red</a:t>
            </a:r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팀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과 </a:t>
            </a:r>
            <a:r>
              <a:rPr lang="en-US" altLang="ko-KR" dirty="0" smtClean="0">
                <a:solidFill>
                  <a:srgbClr val="1313ED"/>
                </a:solidFill>
                <a:latin typeface="서울남산 장체BL" pitchFamily="18" charset="-127"/>
                <a:ea typeface="서울남산 장체BL" pitchFamily="18" charset="-127"/>
              </a:rPr>
              <a:t>Blue</a:t>
            </a:r>
            <a:r>
              <a:rPr lang="ko-KR" altLang="en-US" dirty="0" smtClean="0">
                <a:solidFill>
                  <a:srgbClr val="1313ED"/>
                </a:solidFill>
                <a:latin typeface="서울남산 장체BL" pitchFamily="18" charset="-127"/>
                <a:ea typeface="서울남산 장체BL" pitchFamily="18" charset="-127"/>
              </a:rPr>
              <a:t>팀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양쪽으로 나누어져 서로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미사일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을 발사하고 피하며 </a:t>
            </a:r>
            <a:r>
              <a:rPr lang="ko-KR" altLang="en-US" dirty="0" err="1" smtClean="0">
                <a:latin typeface="서울남산 장체BL" pitchFamily="18" charset="-127"/>
                <a:ea typeface="서울남산 장체BL" pitchFamily="18" charset="-127"/>
              </a:rPr>
              <a:t>싸우능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방식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플레이어의 수에는 제한이 없다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.</a:t>
            </a: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마나</a:t>
            </a:r>
            <a:r>
              <a:rPr lang="en-US" altLang="ko-KR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Mana</a:t>
            </a:r>
            <a:r>
              <a:rPr lang="en-US" altLang="ko-KR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) </a:t>
            </a:r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시스템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이 적용되어 시간당 발사할 수 있는 미사일의 수가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제한</a:t>
            </a:r>
            <a:endParaRPr lang="en-US" altLang="ko-KR" dirty="0" smtClean="0">
              <a:solidFill>
                <a:srgbClr val="00B050"/>
              </a:solidFill>
              <a:latin typeface="서울남산 장체BL" pitchFamily="18" charset="-127"/>
              <a:ea typeface="서울남산 장체BL" pitchFamily="18" charset="-127"/>
            </a:endParaRP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게임에 대해서 자세히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8333256" descr="EMB0000227408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43" y="1052736"/>
            <a:ext cx="7937173" cy="4869160"/>
          </a:xfrm>
          <a:prstGeom prst="rect">
            <a:avLst/>
          </a:prstGeom>
          <a:noFill/>
        </p:spPr>
      </p:pic>
      <p:pic>
        <p:nvPicPr>
          <p:cNvPr id="1027" name="_x168332856" descr="EMB0000227408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776" y="1925177"/>
            <a:ext cx="7968208" cy="4888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회원관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리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시스템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412776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로그인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–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회원이라면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아이디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와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비밀번호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를 기입하여 접속 가능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회원가입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–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회원이 아니라면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회원 등록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가능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카카오 로그인 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–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회원이 아니어도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카카오 </a:t>
            </a:r>
            <a:r>
              <a:rPr lang="ko-KR" altLang="en-US" dirty="0" err="1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로그인</a:t>
            </a:r>
            <a:r>
              <a:rPr lang="ko-KR" altLang="en-US" dirty="0" err="1" smtClean="0">
                <a:latin typeface="서울남산 장체BL" pitchFamily="18" charset="-127"/>
                <a:ea typeface="서울남산 장체BL" pitchFamily="18" charset="-127"/>
              </a:rPr>
              <a:t>을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통하여 접속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	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			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가능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프로필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– 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각 회원은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자신의 프로필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이 있고 </a:t>
            </a:r>
            <a:r>
              <a:rPr lang="ko-KR" altLang="en-US" dirty="0" smtClean="0">
                <a:solidFill>
                  <a:srgbClr val="7030A0"/>
                </a:solidFill>
                <a:latin typeface="서울남산 장체BL" pitchFamily="18" charset="-127"/>
                <a:ea typeface="서울남산 장체BL" pitchFamily="18" charset="-127"/>
              </a:rPr>
              <a:t>조회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할 수 있음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회원관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리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시스템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168333256" descr="EMB00002274088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052736"/>
            <a:ext cx="3743325" cy="2808287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7" name="_x168333576" descr="EMB00002274088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376" y="3933056"/>
            <a:ext cx="3743325" cy="2808288"/>
          </a:xfrm>
          <a:prstGeom prst="rect">
            <a:avLst/>
          </a:prstGeom>
          <a:noFill/>
        </p:spPr>
      </p:pic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9" name="_x168334216" descr="EMB00002274088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4991" y="1916832"/>
            <a:ext cx="3705225" cy="3959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회원관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리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 시스템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168334136" descr="EMB0000227408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36" y="1052735"/>
            <a:ext cx="10225136" cy="5749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70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서울남산 장체BL" pitchFamily="18" charset="-127"/>
                <a:ea typeface="서울남산 장체BL" pitchFamily="18" charset="-127"/>
                <a:cs typeface="Arial" panose="020B0604020202020204" pitchFamily="34" charset="0"/>
              </a:rPr>
              <a:t>커뮤니티 기능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서울남산 장체BL" pitchFamily="18" charset="-127"/>
              <a:ea typeface="서울남산 장체BL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04799" y="972455"/>
            <a:ext cx="751460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내용 개체 틀 13">
            <a:extLst>
              <a:ext uri="{FF2B5EF4-FFF2-40B4-BE49-F238E27FC236}">
                <a16:creationId xmlns:a16="http://schemas.microsoft.com/office/drawing/2014/main" xmlns="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412776"/>
            <a:ext cx="8686801" cy="5101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게시판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– </a:t>
            </a:r>
            <a:r>
              <a:rPr lang="ko-KR" altLang="en-US" dirty="0" smtClean="0">
                <a:solidFill>
                  <a:srgbClr val="7030A0"/>
                </a:solidFill>
                <a:latin typeface="서울남산 장체BL" pitchFamily="18" charset="-127"/>
                <a:ea typeface="서울남산 장체BL" pitchFamily="18" charset="-127"/>
              </a:rPr>
              <a:t>회원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은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글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을 써서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게시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할 수도 있고 다른 회원들이 게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	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시한 글들을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읽을 수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도 있다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.</a:t>
            </a:r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endParaRPr lang="en-US" altLang="ko-KR" dirty="0" smtClean="0">
              <a:latin typeface="서울남산 장체BL" pitchFamily="18" charset="-127"/>
              <a:ea typeface="서울남산 장체BL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서울남산 장체BL" pitchFamily="18" charset="-127"/>
                <a:ea typeface="서울남산 장체BL" pitchFamily="18" charset="-127"/>
              </a:rPr>
              <a:t>채팅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 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– </a:t>
            </a:r>
            <a:r>
              <a:rPr lang="ko-KR" altLang="en-US" dirty="0" smtClean="0">
                <a:solidFill>
                  <a:srgbClr val="7030A0"/>
                </a:solidFill>
                <a:latin typeface="서울남산 장체BL" pitchFamily="18" charset="-127"/>
                <a:ea typeface="서울남산 장체BL" pitchFamily="18" charset="-127"/>
              </a:rPr>
              <a:t>실시간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으로 접속한 다른 회원과 채팅을 할 수 있다</a:t>
            </a: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latin typeface="서울남산 장체BL" pitchFamily="18" charset="-127"/>
                <a:ea typeface="서울남산 장체BL" pitchFamily="18" charset="-127"/>
              </a:rPr>
              <a:t>		</a:t>
            </a:r>
            <a:r>
              <a:rPr lang="ko-KR" altLang="en-US" dirty="0" smtClean="0">
                <a:latin typeface="서울남산 장체BL" pitchFamily="18" charset="-127"/>
                <a:ea typeface="서울남산 장체BL" pitchFamily="18" charset="-127"/>
              </a:rPr>
              <a:t>게시판과 다르게 </a:t>
            </a:r>
            <a:r>
              <a:rPr lang="ko-KR" altLang="en-US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기록이 남지 않는다</a:t>
            </a:r>
            <a:r>
              <a:rPr lang="en-US" altLang="ko-KR" dirty="0" smtClean="0">
                <a:solidFill>
                  <a:srgbClr val="00B050"/>
                </a:solidFill>
                <a:latin typeface="서울남산 장체BL" pitchFamily="18" charset="-127"/>
                <a:ea typeface="서울남산 장체BL" pitchFamily="18" charset="-127"/>
              </a:rPr>
              <a:t>.</a:t>
            </a:r>
            <a:endParaRPr lang="en-US" altLang="ko-KR" dirty="0" smtClean="0">
              <a:solidFill>
                <a:srgbClr val="00B050"/>
              </a:solidFill>
              <a:latin typeface="서울남산 장체BL" pitchFamily="18" charset="-127"/>
              <a:ea typeface="서울남산 장체B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4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동물병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329</Words>
  <Application>Microsoft Office PowerPoint</Application>
  <PresentationFormat>사용자 지정</PresentationFormat>
  <Paragraphs>82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Arial</vt:lpstr>
      <vt:lpstr>서울남산 장체B</vt:lpstr>
      <vt:lpstr>HY동녘B</vt:lpstr>
      <vt:lpstr>맑은 고딕</vt:lpstr>
      <vt:lpstr>서울남산 장체BL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사용자</cp:lastModifiedBy>
  <cp:revision>843</cp:revision>
  <dcterms:created xsi:type="dcterms:W3CDTF">2013-12-18T12:51:48Z</dcterms:created>
  <dcterms:modified xsi:type="dcterms:W3CDTF">2018-12-17T03:22:14Z</dcterms:modified>
</cp:coreProperties>
</file>